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B68C8-D6BF-4489-A8B5-4CBE5CF61F0C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95E0A-D8A5-4EE1-9C8B-AC07DBE0A0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B68C8-D6BF-4489-A8B5-4CBE5CF61F0C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95E0A-D8A5-4EE1-9C8B-AC07DBE0A0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B68C8-D6BF-4489-A8B5-4CBE5CF61F0C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95E0A-D8A5-4EE1-9C8B-AC07DBE0A0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B68C8-D6BF-4489-A8B5-4CBE5CF61F0C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95E0A-D8A5-4EE1-9C8B-AC07DBE0A0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B68C8-D6BF-4489-A8B5-4CBE5CF61F0C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95E0A-D8A5-4EE1-9C8B-AC07DBE0A0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B68C8-D6BF-4489-A8B5-4CBE5CF61F0C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95E0A-D8A5-4EE1-9C8B-AC07DBE0A0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B68C8-D6BF-4489-A8B5-4CBE5CF61F0C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95E0A-D8A5-4EE1-9C8B-AC07DBE0A0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B68C8-D6BF-4489-A8B5-4CBE5CF61F0C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95E0A-D8A5-4EE1-9C8B-AC07DBE0A0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B68C8-D6BF-4489-A8B5-4CBE5CF61F0C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95E0A-D8A5-4EE1-9C8B-AC07DBE0A0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B68C8-D6BF-4489-A8B5-4CBE5CF61F0C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95E0A-D8A5-4EE1-9C8B-AC07DBE0A0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B68C8-D6BF-4489-A8B5-4CBE5CF61F0C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95E0A-D8A5-4EE1-9C8B-AC07DBE0A0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B68C8-D6BF-4489-A8B5-4CBE5CF61F0C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95E0A-D8A5-4EE1-9C8B-AC07DBE0A0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Окислительно-восстановительные реакции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371600" y="5500702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Политова Светлана Викторовна,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учитель химии высшей квалификационной категории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428604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ГБОУ СОШ № 1352 с углубленным изучением английского языка г. Москвы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200" y="274638"/>
            <a:ext cx="8229600" cy="86834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381000" dist="127000" dir="5400000" algn="ctr" rotWithShape="0">
              <a:schemeClr val="accent2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ОВР. Метод электронного баланса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1" name="Содержимое 3"/>
          <p:cNvGraphicFramePr>
            <a:graphicFrameLocks/>
          </p:cNvGraphicFramePr>
          <p:nvPr/>
        </p:nvGraphicFramePr>
        <p:xfrm>
          <a:off x="428596" y="1571612"/>
          <a:ext cx="8352000" cy="3789822"/>
        </p:xfrm>
        <a:graphic>
          <a:graphicData uri="http://schemas.openxmlformats.org/drawingml/2006/table">
            <a:tbl>
              <a:tblPr/>
              <a:tblGrid>
                <a:gridCol w="8352000"/>
              </a:tblGrid>
              <a:tr h="714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Составить электронные уравнения процессов 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окисления 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 восстановления.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Cl</a:t>
                      </a:r>
                      <a:r>
                        <a:rPr lang="en-US" sz="320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?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+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…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 </a:t>
                      </a:r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Cl</a:t>
                      </a:r>
                      <a:r>
                        <a:rPr lang="en-US" sz="320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? </a:t>
                      </a:r>
                      <a:r>
                        <a:rPr lang="ru-RU" sz="2400" baseline="0" dirty="0" smtClean="0">
                          <a:solidFill>
                            <a:srgbClr val="00B05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(восстановление/окислитель)</a:t>
                      </a:r>
                      <a:endParaRPr lang="ru-RU" sz="2400" baseline="30000" dirty="0">
                        <a:solidFill>
                          <a:srgbClr val="00B05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</a:t>
                      </a:r>
                      <a:r>
                        <a:rPr lang="en-US" sz="320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?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+ … 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 P</a:t>
                      </a:r>
                      <a:r>
                        <a:rPr lang="en-US" sz="320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?</a:t>
                      </a:r>
                      <a:r>
                        <a:rPr lang="ru-RU" sz="320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 </a:t>
                      </a:r>
                      <a:r>
                        <a:rPr lang="ru-RU" sz="2400" baseline="0" dirty="0" smtClean="0">
                          <a:solidFill>
                            <a:srgbClr val="00B05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(окисление/восстановитель)</a:t>
                      </a:r>
                      <a:endParaRPr lang="ru-RU" sz="2400" baseline="0" dirty="0">
                        <a:solidFill>
                          <a:srgbClr val="00B05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Число электронов, которые отдает восстановитель равно числу электронов, которые принимает окислитель.</a:t>
                      </a:r>
                      <a:endParaRPr lang="ru-RU" sz="2400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НОК=30</a:t>
                      </a:r>
                      <a:endParaRPr lang="ru-RU" sz="3200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200" y="274638"/>
            <a:ext cx="8229600" cy="86834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381000" dist="127000" dir="5400000" algn="ctr" rotWithShape="0">
              <a:schemeClr val="accent2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ОВР. Метод электронного баланса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1" name="Содержимое 3"/>
          <p:cNvGraphicFramePr>
            <a:graphicFrameLocks/>
          </p:cNvGraphicFramePr>
          <p:nvPr/>
        </p:nvGraphicFramePr>
        <p:xfrm>
          <a:off x="428596" y="1571612"/>
          <a:ext cx="8352000" cy="3825636"/>
        </p:xfrm>
        <a:graphic>
          <a:graphicData uri="http://schemas.openxmlformats.org/drawingml/2006/table">
            <a:tbl>
              <a:tblPr/>
              <a:tblGrid>
                <a:gridCol w="3214710"/>
                <a:gridCol w="1857388"/>
                <a:gridCol w="571504"/>
                <a:gridCol w="2708398"/>
              </a:tblGrid>
              <a:tr h="714380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KClO</a:t>
                      </a:r>
                      <a:r>
                        <a:rPr lang="en-US" sz="3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+ P 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 </a:t>
                      </a:r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KCl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 + P</a:t>
                      </a:r>
                      <a:r>
                        <a:rPr lang="en-US" sz="3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2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O</a:t>
                      </a:r>
                      <a:r>
                        <a:rPr lang="en-US" sz="3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5</a:t>
                      </a:r>
                      <a:endParaRPr lang="ru-RU" sz="3200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Cl</a:t>
                      </a:r>
                      <a:r>
                        <a:rPr lang="ru-RU" sz="320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+5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+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+6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 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 </a:t>
                      </a:r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Cl</a:t>
                      </a:r>
                      <a:r>
                        <a:rPr lang="ru-RU" sz="320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-</a:t>
                      </a:r>
                      <a:endParaRPr lang="ru-RU" sz="2400" baseline="0" dirty="0">
                        <a:solidFill>
                          <a:srgbClr val="00B05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aseline="0" dirty="0" smtClean="0">
                          <a:solidFill>
                            <a:srgbClr val="00B05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НОК=30</a:t>
                      </a:r>
                      <a:endParaRPr lang="ru-RU" sz="3200" baseline="0" dirty="0">
                        <a:solidFill>
                          <a:srgbClr val="00B05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ru-RU" sz="3200" baseline="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Восстановление, окислитель</a:t>
                      </a:r>
                      <a:endParaRPr lang="ru-RU" sz="2400" baseline="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</a:t>
                      </a:r>
                      <a:r>
                        <a:rPr lang="ru-RU" sz="320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+ -5e 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 P</a:t>
                      </a:r>
                      <a:r>
                        <a:rPr lang="ru-RU" sz="320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+5 </a:t>
                      </a:r>
                      <a:endParaRPr lang="ru-RU" sz="2400" baseline="0" dirty="0">
                        <a:solidFill>
                          <a:srgbClr val="00B05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aseline="0" dirty="0">
                        <a:solidFill>
                          <a:srgbClr val="00B05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aseline="0" dirty="0" smtClean="0">
                          <a:solidFill>
                            <a:srgbClr val="00B0F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ru-RU" sz="3200" baseline="0" dirty="0">
                        <a:solidFill>
                          <a:srgbClr val="00B0F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aseline="0" dirty="0" smtClean="0">
                          <a:solidFill>
                            <a:srgbClr val="00B0F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Окисление, восстановитель</a:t>
                      </a:r>
                      <a:endParaRPr lang="ru-RU" sz="2400" baseline="0" dirty="0">
                        <a:solidFill>
                          <a:srgbClr val="00B0F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14380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4380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…</a:t>
                      </a:r>
                      <a:r>
                        <a:rPr lang="en-US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KClO</a:t>
                      </a:r>
                      <a:r>
                        <a:rPr lang="en-US" sz="3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+ …</a:t>
                      </a:r>
                      <a:r>
                        <a:rPr lang="en-US" sz="3200" dirty="0" smtClean="0">
                          <a:solidFill>
                            <a:srgbClr val="00B0F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 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 </a:t>
                      </a:r>
                      <a:r>
                        <a:rPr lang="en-US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5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KCl + </a:t>
                      </a:r>
                      <a:r>
                        <a:rPr lang="en-US" sz="3200" dirty="0" smtClean="0">
                          <a:solidFill>
                            <a:srgbClr val="00B0F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3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P</a:t>
                      </a:r>
                      <a:r>
                        <a:rPr lang="en-US" sz="3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2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O</a:t>
                      </a:r>
                      <a:r>
                        <a:rPr lang="en-US" sz="3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5</a:t>
                      </a:r>
                      <a:endParaRPr lang="ru-RU" sz="3200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flipH="1">
            <a:off x="1115616" y="2786058"/>
            <a:ext cx="4385078" cy="2011094"/>
          </a:xfrm>
          <a:prstGeom prst="straightConnector1">
            <a:avLst/>
          </a:prstGeom>
          <a:ln w="38100">
            <a:solidFill>
              <a:srgbClr val="C0000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3275856" y="3643314"/>
            <a:ext cx="2296276" cy="1153838"/>
          </a:xfrm>
          <a:prstGeom prst="straightConnector1">
            <a:avLst/>
          </a:prstGeom>
          <a:ln w="38100">
            <a:solidFill>
              <a:srgbClr val="00B0F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253918" y="2857496"/>
          <a:ext cx="4752000" cy="1428760"/>
        </p:xfrm>
        <a:graphic>
          <a:graphicData uri="http://schemas.openxmlformats.org/drawingml/2006/table">
            <a:tbl>
              <a:tblPr/>
              <a:tblGrid>
                <a:gridCol w="756000"/>
                <a:gridCol w="756000"/>
                <a:gridCol w="756000"/>
                <a:gridCol w="756000"/>
                <a:gridCol w="864000"/>
                <a:gridCol w="864000"/>
              </a:tblGrid>
              <a:tr h="71438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Al</a:t>
                      </a:r>
                      <a:endParaRPr lang="ru-RU" sz="32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+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Cl</a:t>
                      </a:r>
                      <a:r>
                        <a:rPr lang="ru-RU" sz="32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=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Al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Cl</a:t>
                      </a:r>
                      <a:r>
                        <a:rPr lang="ru-RU" sz="32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457200" y="274638"/>
            <a:ext cx="8229600" cy="86834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381000" dist="127000" dir="5400000" algn="ctr" rotWithShape="0">
              <a:schemeClr val="accent2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Задание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1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457200" y="1600201"/>
            <a:ext cx="8229600" cy="9715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Определите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степени окисления в реагентах и продуктах реакций.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9" name="Содержимое 3"/>
          <p:cNvGraphicFramePr>
            <a:graphicFrameLocks/>
          </p:cNvGraphicFramePr>
          <p:nvPr/>
        </p:nvGraphicFramePr>
        <p:xfrm>
          <a:off x="1785918" y="5072074"/>
          <a:ext cx="5688000" cy="1428760"/>
        </p:xfrm>
        <a:graphic>
          <a:graphicData uri="http://schemas.openxmlformats.org/drawingml/2006/table">
            <a:tbl>
              <a:tblPr/>
              <a:tblGrid>
                <a:gridCol w="1440000"/>
                <a:gridCol w="756000"/>
                <a:gridCol w="1008000"/>
                <a:gridCol w="756000"/>
                <a:gridCol w="864000"/>
                <a:gridCol w="864000"/>
              </a:tblGrid>
              <a:tr h="71438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aseline="-250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CaCO</a:t>
                      </a:r>
                      <a:r>
                        <a:rPr lang="en-US" sz="32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ru-RU" sz="3200" baseline="-250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=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CaO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+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</a:t>
                      </a:r>
                      <a:r>
                        <a:rPr lang="en-US" sz="32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200" y="274638"/>
            <a:ext cx="8229600" cy="86834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381000" dist="127000" dir="5400000" algn="ctr" rotWithShape="0">
              <a:schemeClr val="accent2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Изменение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степени окисления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457200" y="1600201"/>
            <a:ext cx="8229600" cy="9715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Окислительно-восстановительные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реакции-. . .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524000" y="3143248"/>
          <a:ext cx="60960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 gridSpan="5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Al</a:t>
                      </a:r>
                      <a:r>
                        <a:rPr lang="ru-RU" sz="3200" b="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Al</a:t>
                      </a:r>
                      <a:r>
                        <a:rPr lang="ru-RU" sz="3200" b="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+3</a:t>
                      </a:r>
                      <a:endParaRPr lang="ru-RU" sz="3200" b="0" dirty="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-3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-2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-1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+1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+2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+3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Ст. </a:t>
                      </a:r>
                      <a:r>
                        <a:rPr lang="ru-RU" sz="2400" dirty="0" err="1" smtClean="0">
                          <a:latin typeface="Arial" pitchFamily="34" charset="0"/>
                          <a:cs typeface="Arial" pitchFamily="34" charset="0"/>
                        </a:rPr>
                        <a:t>ок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 gridSpan="5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Cl</a:t>
                      </a:r>
                      <a:r>
                        <a:rPr lang="en-US" sz="3200" baseline="30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endParaRPr lang="ru-RU" sz="32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Cl</a:t>
                      </a:r>
                      <a:r>
                        <a:rPr lang="en-US" sz="3200" baseline="30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</a:t>
                      </a:r>
                      <a:endParaRPr lang="ru-RU" sz="32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Содержимое 3"/>
          <p:cNvGraphicFramePr>
            <a:graphicFrameLocks noGrp="1"/>
          </p:cNvGraphicFramePr>
          <p:nvPr>
            <p:ph idx="1"/>
          </p:nvPr>
        </p:nvGraphicFramePr>
        <p:xfrm>
          <a:off x="2034000" y="2071678"/>
          <a:ext cx="5076000" cy="714380"/>
        </p:xfrm>
        <a:graphic>
          <a:graphicData uri="http://schemas.openxmlformats.org/drawingml/2006/table">
            <a:tbl>
              <a:tblPr/>
              <a:tblGrid>
                <a:gridCol w="756000"/>
                <a:gridCol w="756000"/>
                <a:gridCol w="864000"/>
                <a:gridCol w="756000"/>
                <a:gridCol w="972000"/>
                <a:gridCol w="972000"/>
              </a:tblGrid>
              <a:tr h="71438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Al</a:t>
                      </a:r>
                      <a:r>
                        <a:rPr lang="ru-RU" sz="3200" baseline="30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+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Cl</a:t>
                      </a:r>
                      <a:r>
                        <a:rPr lang="ru-RU" sz="3200" baseline="30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r>
                        <a:rPr lang="ru-RU" sz="32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=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Al</a:t>
                      </a:r>
                      <a:r>
                        <a:rPr lang="ru-RU" sz="3200" baseline="30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+3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Cl</a:t>
                      </a:r>
                      <a:r>
                        <a:rPr lang="ru-RU" sz="3200" baseline="30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ru-RU" sz="32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Стрелка вправо с вырезом 10"/>
          <p:cNvSpPr/>
          <p:nvPr/>
        </p:nvSpPr>
        <p:spPr>
          <a:xfrm rot="5400000">
            <a:off x="4189953" y="5704154"/>
            <a:ext cx="764094" cy="642942"/>
          </a:xfrm>
          <a:prstGeom prst="notched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200" y="274638"/>
            <a:ext cx="8229600" cy="86834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381000" dist="127000" dir="5400000" algn="ctr" rotWithShape="0">
              <a:schemeClr val="accent2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Процессы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457200" y="1600201"/>
            <a:ext cx="8229600" cy="9715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Окислительно-восстановительные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реакции-. . .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10" name="Содержимое 3"/>
          <p:cNvGraphicFramePr>
            <a:graphicFrameLocks noGrp="1"/>
          </p:cNvGraphicFramePr>
          <p:nvPr>
            <p:ph idx="1"/>
          </p:nvPr>
        </p:nvGraphicFramePr>
        <p:xfrm>
          <a:off x="1357290" y="2143116"/>
          <a:ext cx="7308000" cy="714380"/>
        </p:xfrm>
        <a:graphic>
          <a:graphicData uri="http://schemas.openxmlformats.org/drawingml/2006/table">
            <a:tbl>
              <a:tblPr/>
              <a:tblGrid>
                <a:gridCol w="828000"/>
                <a:gridCol w="828000"/>
                <a:gridCol w="828000"/>
                <a:gridCol w="828000"/>
                <a:gridCol w="3996000"/>
              </a:tblGrid>
              <a:tr h="71438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Al</a:t>
                      </a:r>
                      <a:r>
                        <a:rPr lang="ru-RU" sz="3200" baseline="30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3e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=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Al</a:t>
                      </a:r>
                      <a:r>
                        <a:rPr lang="ru-RU" sz="3200" baseline="30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+3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процесс</a:t>
                      </a:r>
                      <a:r>
                        <a:rPr lang="ru-RU" sz="32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окисления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Содержимое 3"/>
          <p:cNvGraphicFramePr>
            <a:graphicFrameLocks/>
          </p:cNvGraphicFramePr>
          <p:nvPr/>
        </p:nvGraphicFramePr>
        <p:xfrm>
          <a:off x="396000" y="4214818"/>
          <a:ext cx="8352000" cy="714380"/>
        </p:xfrm>
        <a:graphic>
          <a:graphicData uri="http://schemas.openxmlformats.org/drawingml/2006/table">
            <a:tbl>
              <a:tblPr/>
              <a:tblGrid>
                <a:gridCol w="828000"/>
                <a:gridCol w="828000"/>
                <a:gridCol w="828000"/>
                <a:gridCol w="828000"/>
                <a:gridCol w="5040000"/>
              </a:tblGrid>
              <a:tr h="71438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aseline="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Cl</a:t>
                      </a:r>
                      <a:r>
                        <a:rPr lang="ru-RU" sz="3200" baseline="30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+1e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=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Cl</a:t>
                      </a:r>
                      <a:r>
                        <a:rPr lang="en-US" sz="3200" baseline="30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процесс</a:t>
                      </a:r>
                      <a:r>
                        <a:rPr lang="ru-RU" sz="32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восстановления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200" y="274638"/>
            <a:ext cx="8229600" cy="86834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381000" dist="127000" dir="5400000" algn="ctr" rotWithShape="0">
              <a:schemeClr val="accent2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Окислитель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2" name="Содержимое 3"/>
          <p:cNvGraphicFramePr>
            <a:graphicFrameLocks/>
          </p:cNvGraphicFramePr>
          <p:nvPr/>
        </p:nvGraphicFramePr>
        <p:xfrm>
          <a:off x="483736" y="1714488"/>
          <a:ext cx="8352000" cy="714380"/>
        </p:xfrm>
        <a:graphic>
          <a:graphicData uri="http://schemas.openxmlformats.org/drawingml/2006/table">
            <a:tbl>
              <a:tblPr/>
              <a:tblGrid>
                <a:gridCol w="828000"/>
                <a:gridCol w="828000"/>
                <a:gridCol w="828000"/>
                <a:gridCol w="828000"/>
                <a:gridCol w="5040000"/>
              </a:tblGrid>
              <a:tr h="71438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aseline="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Cl</a:t>
                      </a:r>
                      <a:r>
                        <a:rPr lang="ru-RU" sz="3200" baseline="30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+1e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=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Cl</a:t>
                      </a:r>
                      <a:r>
                        <a:rPr lang="en-US" sz="3200" baseline="30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процесс</a:t>
                      </a:r>
                      <a:r>
                        <a:rPr lang="ru-RU" sz="32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восстановления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Содержимое 3"/>
          <p:cNvGraphicFramePr>
            <a:graphicFrameLocks/>
          </p:cNvGraphicFramePr>
          <p:nvPr/>
        </p:nvGraphicFramePr>
        <p:xfrm>
          <a:off x="483736" y="3286124"/>
          <a:ext cx="8352000" cy="714380"/>
        </p:xfrm>
        <a:graphic>
          <a:graphicData uri="http://schemas.openxmlformats.org/drawingml/2006/table">
            <a:tbl>
              <a:tblPr/>
              <a:tblGrid>
                <a:gridCol w="8352000"/>
              </a:tblGrid>
              <a:tr h="714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Частица,</a:t>
                      </a:r>
                      <a:r>
                        <a:rPr lang="ru-RU" sz="24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24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принимающая электроны</a:t>
                      </a:r>
                      <a:r>
                        <a:rPr lang="ru-RU" sz="24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, называется . . . 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Содержимое 3"/>
          <p:cNvGraphicFramePr>
            <a:graphicFrameLocks/>
          </p:cNvGraphicFramePr>
          <p:nvPr/>
        </p:nvGraphicFramePr>
        <p:xfrm>
          <a:off x="483736" y="4429132"/>
          <a:ext cx="8352000" cy="1428760"/>
        </p:xfrm>
        <a:graphic>
          <a:graphicData uri="http://schemas.openxmlformats.org/drawingml/2006/table">
            <a:tbl>
              <a:tblPr/>
              <a:tblGrid>
                <a:gridCol w="4176000"/>
                <a:gridCol w="4176000"/>
              </a:tblGrid>
              <a:tr h="71438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Степень</a:t>
                      </a:r>
                      <a:r>
                        <a:rPr lang="ru-RU" sz="24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окисления . . . 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повышает/понижает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200" y="274638"/>
            <a:ext cx="8229600" cy="86834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381000" dist="127000" dir="5400000" algn="ctr" rotWithShape="0">
              <a:schemeClr val="accent2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Окислитель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1" name="Содержимое 3"/>
          <p:cNvGraphicFramePr>
            <a:graphicFrameLocks/>
          </p:cNvGraphicFramePr>
          <p:nvPr/>
        </p:nvGraphicFramePr>
        <p:xfrm>
          <a:off x="483736" y="3286124"/>
          <a:ext cx="8352000" cy="714380"/>
        </p:xfrm>
        <a:graphic>
          <a:graphicData uri="http://schemas.openxmlformats.org/drawingml/2006/table">
            <a:tbl>
              <a:tblPr/>
              <a:tblGrid>
                <a:gridCol w="8352000"/>
              </a:tblGrid>
              <a:tr h="714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Частица,</a:t>
                      </a:r>
                      <a:r>
                        <a:rPr lang="ru-RU" sz="24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24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отдающая </a:t>
                      </a:r>
                      <a:r>
                        <a:rPr lang="ru-RU" sz="24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электроны, называется . . . 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Содержимое 3"/>
          <p:cNvGraphicFramePr>
            <a:graphicFrameLocks/>
          </p:cNvGraphicFramePr>
          <p:nvPr/>
        </p:nvGraphicFramePr>
        <p:xfrm>
          <a:off x="483736" y="4429132"/>
          <a:ext cx="8352000" cy="1428760"/>
        </p:xfrm>
        <a:graphic>
          <a:graphicData uri="http://schemas.openxmlformats.org/drawingml/2006/table">
            <a:tbl>
              <a:tblPr/>
              <a:tblGrid>
                <a:gridCol w="4176000"/>
                <a:gridCol w="4176000"/>
              </a:tblGrid>
              <a:tr h="71438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Степень</a:t>
                      </a:r>
                      <a:r>
                        <a:rPr lang="ru-RU" sz="24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окисления . . . 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повышает/понижает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Содержимое 3"/>
          <p:cNvGraphicFramePr>
            <a:graphicFrameLocks noGrp="1"/>
          </p:cNvGraphicFramePr>
          <p:nvPr>
            <p:ph idx="1"/>
          </p:nvPr>
        </p:nvGraphicFramePr>
        <p:xfrm>
          <a:off x="918000" y="1571612"/>
          <a:ext cx="7308000" cy="714380"/>
        </p:xfrm>
        <a:graphic>
          <a:graphicData uri="http://schemas.openxmlformats.org/drawingml/2006/table">
            <a:tbl>
              <a:tblPr/>
              <a:tblGrid>
                <a:gridCol w="828000"/>
                <a:gridCol w="828000"/>
                <a:gridCol w="828000"/>
                <a:gridCol w="828000"/>
                <a:gridCol w="3996000"/>
              </a:tblGrid>
              <a:tr h="71438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Al</a:t>
                      </a:r>
                      <a:r>
                        <a:rPr lang="ru-RU" sz="3200" baseline="30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3e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=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Al</a:t>
                      </a:r>
                      <a:r>
                        <a:rPr lang="ru-RU" sz="3200" baseline="30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+3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процесс</a:t>
                      </a:r>
                      <a:r>
                        <a:rPr lang="ru-RU" sz="32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окисления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200" y="274638"/>
            <a:ext cx="8229600" cy="86834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381000" dist="127000" dir="5400000" algn="ctr" rotWithShape="0">
              <a:schemeClr val="accent2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Окисление-восстановление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1" name="Содержимое 3"/>
          <p:cNvGraphicFramePr>
            <a:graphicFrameLocks/>
          </p:cNvGraphicFramePr>
          <p:nvPr/>
        </p:nvGraphicFramePr>
        <p:xfrm>
          <a:off x="428596" y="1571612"/>
          <a:ext cx="8352000" cy="1261872"/>
        </p:xfrm>
        <a:graphic>
          <a:graphicData uri="http://schemas.openxmlformats.org/drawingml/2006/table">
            <a:tbl>
              <a:tblPr/>
              <a:tblGrid>
                <a:gridCol w="8352000"/>
              </a:tblGrid>
              <a:tr h="714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Уравнения, описывающие только окисления или только восстановление, называются </a:t>
                      </a:r>
                      <a:r>
                        <a:rPr lang="ru-RU" sz="2400" dirty="0" err="1" smtClean="0">
                          <a:solidFill>
                            <a:srgbClr val="00B05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полуреакциями</a:t>
                      </a: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или </a:t>
                      </a:r>
                      <a:r>
                        <a:rPr lang="ru-RU" sz="2400" dirty="0" smtClean="0">
                          <a:solidFill>
                            <a:srgbClr val="00B05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электронными уравнениями.</a:t>
                      </a:r>
                      <a:endParaRPr lang="ru-RU" sz="2400" dirty="0">
                        <a:solidFill>
                          <a:srgbClr val="00B05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Содержимое 3"/>
          <p:cNvGraphicFramePr>
            <a:graphicFrameLocks/>
          </p:cNvGraphicFramePr>
          <p:nvPr/>
        </p:nvGraphicFramePr>
        <p:xfrm>
          <a:off x="357158" y="3143248"/>
          <a:ext cx="8352000" cy="1428760"/>
        </p:xfrm>
        <a:graphic>
          <a:graphicData uri="http://schemas.openxmlformats.org/drawingml/2006/table">
            <a:tbl>
              <a:tblPr/>
              <a:tblGrid>
                <a:gridCol w="2143140"/>
                <a:gridCol w="6208860"/>
              </a:tblGrid>
              <a:tr h="714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Пример 1: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Cu</a:t>
                      </a:r>
                      <a:r>
                        <a:rPr lang="en-US" sz="3200" baseline="30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-2e</a:t>
                      </a: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</a:t>
                      </a: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Cu</a:t>
                      </a:r>
                      <a:r>
                        <a:rPr lang="en-US" sz="3200" baseline="30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+2</a:t>
                      </a:r>
                      <a:endParaRPr lang="ru-RU" sz="3200" baseline="30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r>
                        <a:rPr lang="en-US" sz="3200" baseline="30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+5</a:t>
                      </a: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+</a:t>
                      </a:r>
                      <a:r>
                        <a:rPr lang="en-US" sz="32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. . . </a:t>
                      </a: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 N</a:t>
                      </a:r>
                      <a:r>
                        <a:rPr lang="en-US" sz="3200" baseline="30000" dirty="0" smtClean="0"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+2</a:t>
                      </a:r>
                      <a:endParaRPr lang="ru-RU" sz="3200" baseline="30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200" y="274638"/>
            <a:ext cx="8229600" cy="86834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381000" dist="127000" dir="5400000" algn="ctr" rotWithShape="0">
              <a:schemeClr val="accent2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Задание 2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1" name="Содержимое 3"/>
          <p:cNvGraphicFramePr>
            <a:graphicFrameLocks/>
          </p:cNvGraphicFramePr>
          <p:nvPr/>
        </p:nvGraphicFramePr>
        <p:xfrm>
          <a:off x="428596" y="1571612"/>
          <a:ext cx="8352000" cy="714380"/>
        </p:xfrm>
        <a:graphic>
          <a:graphicData uri="http://schemas.openxmlformats.org/drawingml/2006/table">
            <a:tbl>
              <a:tblPr/>
              <a:tblGrid>
                <a:gridCol w="8352000"/>
              </a:tblGrid>
              <a:tr h="714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Отметь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атомы, которые изменяют степень окисления.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Содержимое 3"/>
          <p:cNvGraphicFramePr>
            <a:graphicFrameLocks/>
          </p:cNvGraphicFramePr>
          <p:nvPr/>
        </p:nvGraphicFramePr>
        <p:xfrm>
          <a:off x="396000" y="2643182"/>
          <a:ext cx="8352000" cy="3571900"/>
        </p:xfrm>
        <a:graphic>
          <a:graphicData uri="http://schemas.openxmlformats.org/drawingml/2006/table">
            <a:tbl>
              <a:tblPr/>
              <a:tblGrid>
                <a:gridCol w="785818"/>
                <a:gridCol w="7566182"/>
              </a:tblGrid>
              <a:tr h="714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H</a:t>
                      </a:r>
                      <a:r>
                        <a:rPr lang="en-US" sz="32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2 </a:t>
                      </a: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 H</a:t>
                      </a:r>
                      <a:r>
                        <a:rPr lang="en-US" sz="32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2</a:t>
                      </a: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O</a:t>
                      </a:r>
                      <a:endParaRPr lang="ru-RU" sz="3200" baseline="30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err="1" smtClean="0"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HCl</a:t>
                      </a: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  Cl</a:t>
                      </a:r>
                      <a:r>
                        <a:rPr lang="en-US" sz="32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2</a:t>
                      </a:r>
                      <a:endParaRPr lang="ru-RU" sz="3200" baseline="-25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 </a:t>
                      </a: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 CO</a:t>
                      </a:r>
                      <a:r>
                        <a:rPr lang="en-US" sz="32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2</a:t>
                      </a:r>
                      <a:endParaRPr lang="ru-RU" sz="3200" baseline="-25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HNO</a:t>
                      </a:r>
                      <a:r>
                        <a:rPr lang="en-US" sz="32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2 </a:t>
                      </a: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 NO</a:t>
                      </a:r>
                      <a:r>
                        <a:rPr lang="en-US" sz="32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2</a:t>
                      </a:r>
                      <a:endParaRPr lang="ru-RU" sz="3200" baseline="-25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Cr(OH)</a:t>
                      </a:r>
                      <a:r>
                        <a:rPr lang="en-US" sz="32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3 </a:t>
                      </a: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 K</a:t>
                      </a:r>
                      <a:r>
                        <a:rPr lang="en-US" sz="32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2</a:t>
                      </a:r>
                      <a:r>
                        <a:rPr lang="en-US" sz="3200" dirty="0" smtClean="0"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CrO</a:t>
                      </a:r>
                      <a:r>
                        <a:rPr lang="en-US" sz="32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4</a:t>
                      </a:r>
                      <a:endParaRPr lang="ru-RU" sz="3200" baseline="-25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200" y="274638"/>
            <a:ext cx="8229600" cy="86834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381000" dist="127000" dir="5400000" algn="ctr" rotWithShape="0">
              <a:schemeClr val="accent2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ОВР. Метод электронного баланса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1" name="Содержимое 3"/>
          <p:cNvGraphicFramePr>
            <a:graphicFrameLocks/>
          </p:cNvGraphicFramePr>
          <p:nvPr/>
        </p:nvGraphicFramePr>
        <p:xfrm>
          <a:off x="428596" y="1571612"/>
          <a:ext cx="8352000" cy="4106052"/>
        </p:xfrm>
        <a:graphic>
          <a:graphicData uri="http://schemas.openxmlformats.org/drawingml/2006/table">
            <a:tbl>
              <a:tblPr/>
              <a:tblGrid>
                <a:gridCol w="8352000"/>
              </a:tblGrid>
              <a:tr h="714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Составить схему реакции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KClO</a:t>
                      </a:r>
                      <a:r>
                        <a:rPr lang="en-US" sz="3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+ P 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 </a:t>
                      </a:r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KCl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 + P</a:t>
                      </a:r>
                      <a:r>
                        <a:rPr lang="en-US" sz="3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2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O</a:t>
                      </a:r>
                      <a:r>
                        <a:rPr lang="en-US" sz="3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5</a:t>
                      </a:r>
                      <a:endParaRPr lang="ru-RU" sz="3200" baseline="-250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Определить, атомы каких элементов изменяют степени окисления</a:t>
                      </a:r>
                      <a:endParaRPr lang="ru-RU" sz="2400" baseline="-250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dirty="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</a:t>
                      </a:r>
                      <a:r>
                        <a:rPr lang="ru-RU" sz="3200" baseline="30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?</a:t>
                      </a:r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Cl</a:t>
                      </a:r>
                      <a:r>
                        <a:rPr lang="ru-RU" sz="3200" baseline="30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?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</a:t>
                      </a:r>
                      <a:r>
                        <a:rPr lang="ru-RU" sz="3200" baseline="30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?</a:t>
                      </a:r>
                      <a:r>
                        <a:rPr lang="en-US" sz="3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+ P</a:t>
                      </a:r>
                      <a:r>
                        <a:rPr lang="ru-RU" sz="3200" baseline="30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?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 K</a:t>
                      </a:r>
                      <a:r>
                        <a:rPr lang="ru-RU" sz="3200" baseline="30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?</a:t>
                      </a:r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Cl</a:t>
                      </a:r>
                      <a:r>
                        <a:rPr lang="ru-RU" sz="3200" baseline="30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?</a:t>
                      </a:r>
                      <a:r>
                        <a:rPr lang="en-US" sz="320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 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+ P</a:t>
                      </a:r>
                      <a:r>
                        <a:rPr lang="ru-RU" sz="3200" baseline="30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?</a:t>
                      </a:r>
                      <a:r>
                        <a:rPr lang="en-US" sz="3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2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O</a:t>
                      </a:r>
                      <a:r>
                        <a:rPr lang="ru-RU" sz="3200" baseline="30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?</a:t>
                      </a:r>
                      <a:r>
                        <a:rPr lang="en-US" sz="3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5</a:t>
                      </a:r>
                      <a:endParaRPr lang="ru-RU" sz="3200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aseline="-250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365</Words>
  <Application>Microsoft Office PowerPoint</Application>
  <PresentationFormat>Экран (4:3)</PresentationFormat>
  <Paragraphs>107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Окислительно-восстановительные реакции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Окислительно-восстановительные реакции</dc:title>
  <dc:creator>Политова Светлана Викторовна</dc:creator>
  <cp:lastModifiedBy>Microsoft Office</cp:lastModifiedBy>
  <cp:revision>9</cp:revision>
  <dcterms:created xsi:type="dcterms:W3CDTF">2015-01-12T17:44:30Z</dcterms:created>
  <dcterms:modified xsi:type="dcterms:W3CDTF">2018-12-04T18:35:00Z</dcterms:modified>
</cp:coreProperties>
</file>