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68C8-D6BF-4489-A8B5-4CBE5CF61F0C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95E0A-D8A5-4EE1-9C8B-AC07DBE0A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Окислительно-восстановительные реакции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ОВР. Метод электронного баланса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28596" y="1571612"/>
          <a:ext cx="8352000" cy="3789822"/>
        </p:xfrm>
        <a:graphic>
          <a:graphicData uri="http://schemas.openxmlformats.org/drawingml/2006/table">
            <a:tbl>
              <a:tblPr/>
              <a:tblGrid>
                <a:gridCol w="8352000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Составить электронные уравнения процессов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окисления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 восстановления.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en-US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Cl</a:t>
                      </a:r>
                      <a:r>
                        <a:rPr lang="en-US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? </a:t>
                      </a:r>
                      <a:r>
                        <a:rPr lang="ru-RU" sz="240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(восстановление/окислитель)</a:t>
                      </a:r>
                      <a:endParaRPr lang="ru-RU" sz="2400" baseline="30000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en-US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…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P</a:t>
                      </a:r>
                      <a:r>
                        <a:rPr lang="en-US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?</a:t>
                      </a:r>
                      <a:r>
                        <a:rPr lang="ru-RU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(окисление/восстановитель)</a:t>
                      </a:r>
                      <a:endParaRPr lang="ru-RU" sz="2400" baseline="0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Число электронов, которые отдает восстановитель равно числу электронов, которые принимает окислитель.</a:t>
                      </a:r>
                      <a:endParaRPr lang="ru-RU" sz="240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НОК=30</a:t>
                      </a:r>
                      <a:endParaRPr lang="ru-RU" sz="320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ОВР. Метод электронного баланса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28596" y="1571612"/>
          <a:ext cx="8352000" cy="3825636"/>
        </p:xfrm>
        <a:graphic>
          <a:graphicData uri="http://schemas.openxmlformats.org/drawingml/2006/table">
            <a:tbl>
              <a:tblPr/>
              <a:tblGrid>
                <a:gridCol w="3214710"/>
                <a:gridCol w="1857388"/>
                <a:gridCol w="571504"/>
                <a:gridCol w="2708398"/>
              </a:tblGrid>
              <a:tr h="71438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KClO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P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KCl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 + P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O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5</a:t>
                      </a:r>
                      <a:endParaRPr lang="ru-RU" sz="320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+5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+6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Cl</a:t>
                      </a:r>
                      <a:r>
                        <a:rPr lang="ru-RU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-</a:t>
                      </a:r>
                      <a:endParaRPr lang="ru-RU" sz="2400" baseline="0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НОК=30</a:t>
                      </a:r>
                      <a:endParaRPr lang="ru-RU" sz="3200" baseline="0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3200" baseline="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Восстановление, окислитель</a:t>
                      </a:r>
                      <a:endParaRPr lang="ru-RU" sz="2400" baseline="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ru-RU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-5e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P</a:t>
                      </a:r>
                      <a:r>
                        <a:rPr lang="ru-RU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+5 </a:t>
                      </a:r>
                      <a:endParaRPr lang="ru-RU" sz="2400" baseline="0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aseline="0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3200" baseline="0" dirty="0">
                        <a:solidFill>
                          <a:srgbClr val="00B0F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Окисление, восстановитель</a:t>
                      </a:r>
                      <a:endParaRPr lang="ru-RU" sz="2400" baseline="0" dirty="0">
                        <a:solidFill>
                          <a:srgbClr val="00B0F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8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KClO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…</a:t>
                      </a: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5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KCl + </a:t>
                      </a: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3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P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O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5</a:t>
                      </a:r>
                      <a:endParaRPr lang="ru-RU" sz="320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1115616" y="2786058"/>
            <a:ext cx="4385078" cy="2011094"/>
          </a:xfrm>
          <a:prstGeom prst="straightConnector1">
            <a:avLst/>
          </a:prstGeom>
          <a:ln w="3810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275856" y="3643314"/>
            <a:ext cx="2296276" cy="1153838"/>
          </a:xfrm>
          <a:prstGeom prst="straightConnector1">
            <a:avLst/>
          </a:prstGeom>
          <a:ln w="38100">
            <a:solidFill>
              <a:srgbClr val="00B0F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53918" y="2857496"/>
          <a:ext cx="4752000" cy="142876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756000"/>
                <a:gridCol w="756000"/>
                <a:gridCol w="864000"/>
                <a:gridCol w="864000"/>
              </a:tblGrid>
              <a:tr h="7143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1600201"/>
            <a:ext cx="8229600" cy="971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Определите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степени окисления в реагентах и продуктах реакций.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1785918" y="5072074"/>
          <a:ext cx="5688000" cy="1428760"/>
        </p:xfrm>
        <a:graphic>
          <a:graphicData uri="http://schemas.openxmlformats.org/drawingml/2006/table">
            <a:tbl>
              <a:tblPr/>
              <a:tblGrid>
                <a:gridCol w="1440000"/>
                <a:gridCol w="756000"/>
                <a:gridCol w="1008000"/>
                <a:gridCol w="756000"/>
                <a:gridCol w="864000"/>
                <a:gridCol w="864000"/>
              </a:tblGrid>
              <a:tr h="7143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aseline="-25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CaCO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3200" baseline="-25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CaO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Изменение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степени окисления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1600201"/>
            <a:ext cx="8229600" cy="971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Окислительно-восстановительные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реакции-. . 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24000" y="3143248"/>
          <a:ext cx="6096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r>
                        <a:rPr lang="ru-RU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r>
                        <a:rPr lang="ru-RU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+3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+1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+3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Ст.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ок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en-US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en-US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  <a:endParaRPr lang="ru-RU" sz="3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34000" y="2071678"/>
          <a:ext cx="5076000" cy="714380"/>
        </p:xfrm>
        <a:graphic>
          <a:graphicData uri="http://schemas.openxmlformats.org/drawingml/2006/table">
            <a:tbl>
              <a:tblPr/>
              <a:tblGrid>
                <a:gridCol w="756000"/>
                <a:gridCol w="756000"/>
                <a:gridCol w="864000"/>
                <a:gridCol w="756000"/>
                <a:gridCol w="972000"/>
                <a:gridCol w="972000"/>
              </a:tblGrid>
              <a:tr h="7143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ru-RU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+3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ru-RU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Стрелка вправо с вырезом 10"/>
          <p:cNvSpPr/>
          <p:nvPr/>
        </p:nvSpPr>
        <p:spPr>
          <a:xfrm rot="5400000">
            <a:off x="4189953" y="5704154"/>
            <a:ext cx="764094" cy="642942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Процессы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1600201"/>
            <a:ext cx="8229600" cy="971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Окислительно-восстановительные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реакции-. . 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0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2143116"/>
          <a:ext cx="7308000" cy="714380"/>
        </p:xfrm>
        <a:graphic>
          <a:graphicData uri="http://schemas.openxmlformats.org/drawingml/2006/table">
            <a:tbl>
              <a:tblPr/>
              <a:tblGrid>
                <a:gridCol w="828000"/>
                <a:gridCol w="828000"/>
                <a:gridCol w="828000"/>
                <a:gridCol w="828000"/>
                <a:gridCol w="3996000"/>
              </a:tblGrid>
              <a:tr h="7143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3e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+3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процесс</a:t>
                      </a:r>
                      <a:r>
                        <a:rPr lang="ru-RU" sz="3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окисления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396000" y="4214818"/>
          <a:ext cx="8352000" cy="714380"/>
        </p:xfrm>
        <a:graphic>
          <a:graphicData uri="http://schemas.openxmlformats.org/drawingml/2006/table">
            <a:tbl>
              <a:tblPr/>
              <a:tblGrid>
                <a:gridCol w="828000"/>
                <a:gridCol w="828000"/>
                <a:gridCol w="828000"/>
                <a:gridCol w="828000"/>
                <a:gridCol w="5040000"/>
              </a:tblGrid>
              <a:tr h="7143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+1e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en-US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процесс</a:t>
                      </a:r>
                      <a:r>
                        <a:rPr lang="ru-RU" sz="3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восстановления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Окислитель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483736" y="1714488"/>
          <a:ext cx="8352000" cy="714380"/>
        </p:xfrm>
        <a:graphic>
          <a:graphicData uri="http://schemas.openxmlformats.org/drawingml/2006/table">
            <a:tbl>
              <a:tblPr/>
              <a:tblGrid>
                <a:gridCol w="828000"/>
                <a:gridCol w="828000"/>
                <a:gridCol w="828000"/>
                <a:gridCol w="828000"/>
                <a:gridCol w="5040000"/>
              </a:tblGrid>
              <a:tr h="7143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+1e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en-US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процесс</a:t>
                      </a:r>
                      <a:r>
                        <a:rPr lang="ru-RU" sz="3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восстановления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83736" y="3286124"/>
          <a:ext cx="8352000" cy="714380"/>
        </p:xfrm>
        <a:graphic>
          <a:graphicData uri="http://schemas.openxmlformats.org/drawingml/2006/table">
            <a:tbl>
              <a:tblPr/>
              <a:tblGrid>
                <a:gridCol w="8352000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Частица,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принимающая электроны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называется . . . 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483736" y="4429132"/>
          <a:ext cx="8352000" cy="1428760"/>
        </p:xfrm>
        <a:graphic>
          <a:graphicData uri="http://schemas.openxmlformats.org/drawingml/2006/table">
            <a:tbl>
              <a:tblPr/>
              <a:tblGrid>
                <a:gridCol w="4176000"/>
                <a:gridCol w="4176000"/>
              </a:tblGrid>
              <a:tr h="7143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Степень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окисления . . . 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повышает/понижает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Окислитель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83736" y="3286124"/>
          <a:ext cx="8352000" cy="714380"/>
        </p:xfrm>
        <a:graphic>
          <a:graphicData uri="http://schemas.openxmlformats.org/drawingml/2006/table">
            <a:tbl>
              <a:tblPr/>
              <a:tblGrid>
                <a:gridCol w="8352000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Частица,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отдающая 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электроны, называется . . . 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483736" y="4429132"/>
          <a:ext cx="8352000" cy="1428760"/>
        </p:xfrm>
        <a:graphic>
          <a:graphicData uri="http://schemas.openxmlformats.org/drawingml/2006/table">
            <a:tbl>
              <a:tblPr/>
              <a:tblGrid>
                <a:gridCol w="4176000"/>
                <a:gridCol w="4176000"/>
              </a:tblGrid>
              <a:tr h="7143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Степень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окисления . . . 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повышает/понижает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8000" y="1571612"/>
          <a:ext cx="7308000" cy="714380"/>
        </p:xfrm>
        <a:graphic>
          <a:graphicData uri="http://schemas.openxmlformats.org/drawingml/2006/table">
            <a:tbl>
              <a:tblPr/>
              <a:tblGrid>
                <a:gridCol w="828000"/>
                <a:gridCol w="828000"/>
                <a:gridCol w="828000"/>
                <a:gridCol w="828000"/>
                <a:gridCol w="3996000"/>
              </a:tblGrid>
              <a:tr h="7143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3e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r>
                        <a:rPr lang="ru-RU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+3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процесс</a:t>
                      </a:r>
                      <a:r>
                        <a:rPr lang="ru-RU" sz="3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окисления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Окисление-восстановление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28596" y="1571612"/>
          <a:ext cx="8352000" cy="1261872"/>
        </p:xfrm>
        <a:graphic>
          <a:graphicData uri="http://schemas.openxmlformats.org/drawingml/2006/table">
            <a:tbl>
              <a:tblPr/>
              <a:tblGrid>
                <a:gridCol w="8352000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Уравнения, описывающие только окисления или только восстановление, называются </a:t>
                      </a:r>
                      <a:r>
                        <a:rPr lang="ru-RU" sz="24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полуреакциями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или </a:t>
                      </a:r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электронными уравнениями.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357158" y="3143248"/>
          <a:ext cx="8352000" cy="1428760"/>
        </p:xfrm>
        <a:graphic>
          <a:graphicData uri="http://schemas.openxmlformats.org/drawingml/2006/table">
            <a:tbl>
              <a:tblPr/>
              <a:tblGrid>
                <a:gridCol w="2143140"/>
                <a:gridCol w="6208860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Пример 1: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</a:t>
                      </a:r>
                      <a:r>
                        <a:rPr lang="en-US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-2e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</a:t>
                      </a:r>
                      <a:r>
                        <a:rPr lang="en-US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+2</a:t>
                      </a:r>
                      <a:endParaRPr lang="ru-RU" sz="3200" baseline="30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r>
                        <a:rPr lang="en-US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+5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</a:t>
                      </a:r>
                      <a:r>
                        <a:rPr lang="en-US" sz="3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. . . 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N</a:t>
                      </a:r>
                      <a:r>
                        <a:rPr lang="en-US" sz="32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+2</a:t>
                      </a:r>
                      <a:endParaRPr lang="ru-RU" sz="3200" baseline="30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Задание 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28596" y="1571612"/>
          <a:ext cx="8352000" cy="714380"/>
        </p:xfrm>
        <a:graphic>
          <a:graphicData uri="http://schemas.openxmlformats.org/drawingml/2006/table">
            <a:tbl>
              <a:tblPr/>
              <a:tblGrid>
                <a:gridCol w="8352000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Отметь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атомы, которые изменяют степень окисления.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396000" y="2643182"/>
          <a:ext cx="8352000" cy="3571900"/>
        </p:xfrm>
        <a:graphic>
          <a:graphicData uri="http://schemas.openxmlformats.org/drawingml/2006/table">
            <a:tbl>
              <a:tblPr/>
              <a:tblGrid>
                <a:gridCol w="785818"/>
                <a:gridCol w="7566182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H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 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H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O</a:t>
                      </a:r>
                      <a:endParaRPr lang="ru-RU" sz="3200" baseline="30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HCl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  Cl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</a:t>
                      </a:r>
                      <a:endParaRPr lang="ru-RU" sz="32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 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CO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</a:t>
                      </a:r>
                      <a:endParaRPr lang="ru-RU" sz="32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HNO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 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NO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</a:t>
                      </a:r>
                      <a:endParaRPr lang="ru-RU" sz="32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Cr(OH)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3 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K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CrO</a:t>
                      </a:r>
                      <a:r>
                        <a:rPr lang="en-US" sz="32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4</a:t>
                      </a:r>
                      <a:endParaRPr lang="ru-RU" sz="32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0" dist="127000" dir="5400000" algn="ctr" rotWithShape="0">
              <a:schemeClr val="accent2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ОВР. Метод электронного баланса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428596" y="1571612"/>
          <a:ext cx="8352000" cy="4106052"/>
        </p:xfrm>
        <a:graphic>
          <a:graphicData uri="http://schemas.openxmlformats.org/drawingml/2006/table">
            <a:tbl>
              <a:tblPr/>
              <a:tblGrid>
                <a:gridCol w="8352000"/>
              </a:tblGrid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Составить схему реакции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KClO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P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KCl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 + P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O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5</a:t>
                      </a:r>
                      <a:endParaRPr lang="ru-RU" sz="3200" baseline="-25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Определить, атомы каких элементов изменяют степени окисления</a:t>
                      </a:r>
                      <a:endParaRPr lang="ru-RU" sz="2400" baseline="-25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</a:t>
                      </a:r>
                      <a:r>
                        <a:rPr lang="ru-RU" sz="320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320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ru-RU" sz="320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P</a:t>
                      </a:r>
                      <a:r>
                        <a:rPr lang="ru-RU" sz="320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?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 K</a:t>
                      </a:r>
                      <a:r>
                        <a:rPr lang="ru-RU" sz="320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?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Cl</a:t>
                      </a:r>
                      <a:r>
                        <a:rPr lang="ru-RU" sz="320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?</a:t>
                      </a:r>
                      <a:r>
                        <a:rPr lang="en-US" sz="3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+ P</a:t>
                      </a:r>
                      <a:r>
                        <a:rPr lang="ru-RU" sz="320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?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O</a:t>
                      </a:r>
                      <a:r>
                        <a:rPr lang="ru-RU" sz="320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?</a:t>
                      </a:r>
                      <a:r>
                        <a:rPr lang="en-US" sz="3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5</a:t>
                      </a:r>
                      <a:endParaRPr lang="ru-RU" sz="320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aseline="-25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365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Окислительно-восстановительные реакции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Окислительно-восстановительные реакции</dc:title>
  <dc:creator>Политова Светлана Викторовна</dc:creator>
  <cp:lastModifiedBy>Microsoft Office</cp:lastModifiedBy>
  <cp:revision>9</cp:revision>
  <dcterms:created xsi:type="dcterms:W3CDTF">2015-01-12T17:44:30Z</dcterms:created>
  <dcterms:modified xsi:type="dcterms:W3CDTF">2018-12-04T18:35:00Z</dcterms:modified>
</cp:coreProperties>
</file>