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305" r:id="rId3"/>
    <p:sldId id="285" r:id="rId4"/>
    <p:sldId id="306" r:id="rId5"/>
    <p:sldId id="310" r:id="rId6"/>
    <p:sldId id="307" r:id="rId7"/>
    <p:sldId id="311" r:id="rId8"/>
    <p:sldId id="308" r:id="rId9"/>
    <p:sldId id="312" r:id="rId10"/>
    <p:sldId id="309" r:id="rId11"/>
    <p:sldId id="262" r:id="rId12"/>
    <p:sldId id="268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99"/>
    <a:srgbClr val="009900"/>
    <a:srgbClr val="FF5050"/>
    <a:srgbClr val="6600FF"/>
    <a:srgbClr val="00CC00"/>
    <a:srgbClr val="FFCC00"/>
    <a:srgbClr val="FFFF00"/>
    <a:srgbClr val="0000FF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sp>
        <p:nvSpPr>
          <p:cNvPr id="31810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1811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096D33-3FEF-40FA-921D-DA0F667669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668FB5-3485-4B4E-8A38-FA6C9726C6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544847-79F5-4E23-A2CE-052241D400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AC7B2-AD41-40BA-8A1A-49148E3B2E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0C825-5683-4C84-9A7F-F3D662FFFC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CEA0B6-AA1C-47F8-9E6A-8BA97352F1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2CAB8-CBD1-4A1F-AFED-E5B2947291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B181F-D10E-46B4-A591-2B17CD1E13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1788B-52BC-4DD3-983C-E76FFA6B03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51DFC1-4C14-41F5-91B9-5F7D0C1AB8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92A6C-C576-400E-83A9-37F2F34BD1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BFBF0-EA4D-4370-9B9E-58A79B6152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30724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30726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727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728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729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730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731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732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733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734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735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736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0738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739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740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741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742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743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744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745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746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747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748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749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750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751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752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753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754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755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30757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758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759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760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761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762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763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764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765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766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767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768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769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770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771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772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773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7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30775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776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777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778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779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780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781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45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30783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0784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0785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0786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sp>
        <p:nvSpPr>
          <p:cNvPr id="30787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88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789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90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91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7E9A407D-EAD2-4B55-9CCA-4D64C9EFD0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9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5992"/>
            <a:ext cx="7772400" cy="1643074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Гидролиз солей</a:t>
            </a:r>
            <a:r>
              <a:rPr lang="ru-RU" b="1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ru-RU" b="1" dirty="0" smtClean="0"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371600" y="428604"/>
            <a:ext cx="6400800" cy="9239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0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ГБОУ СОШ № 1352 с углубленным изучением английского языка г. Москвы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1371600" y="5500702"/>
            <a:ext cx="6400800" cy="9239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Политова Светлана Викторовна,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учитель химии высшей квалификационной категории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78749" y="277813"/>
            <a:ext cx="6186502" cy="793733"/>
          </a:xfrm>
          <a:solidFill>
            <a:schemeClr val="accent3">
              <a:lumMod val="20000"/>
              <a:lumOff val="80000"/>
            </a:schemeClr>
          </a:solidFill>
          <a:effectLst>
            <a:outerShdw blurRad="342900" dist="50800" dir="5400000" algn="ctr" rotWithShape="0">
              <a:srgbClr val="6600FF">
                <a:alpha val="35000"/>
              </a:srgbClr>
            </a:outerShdw>
          </a:effectLst>
        </p:spPr>
        <p:txBody>
          <a:bodyPr/>
          <a:lstStyle/>
          <a:p>
            <a:r>
              <a:rPr lang="ru-RU" sz="3200" dirty="0" smtClean="0">
                <a:solidFill>
                  <a:srgbClr val="000000"/>
                </a:solidFill>
                <a:effectLst/>
              </a:rPr>
              <a:t>Типы гидролиза</a:t>
            </a:r>
            <a:endParaRPr lang="ru-RU" sz="3200" dirty="0">
              <a:solidFill>
                <a:srgbClr val="000000"/>
              </a:solidFill>
              <a:effectLst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578623" y="1585906"/>
            <a:ext cx="7986754" cy="771524"/>
          </a:xfrm>
          <a:prstGeom prst="rect">
            <a:avLst/>
          </a:prstGeom>
          <a:solidFill>
            <a:schemeClr val="tx1">
              <a:lumMod val="95000"/>
            </a:schemeClr>
          </a:solidFill>
          <a:ln w="9525">
            <a:solidFill>
              <a:schemeClr val="tx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lang="en-US" sz="2400" b="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kumimoji="0" lang="ru-RU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 Соли образованы сильным основанием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</a:t>
            </a:r>
            <a:r>
              <a:rPr kumimoji="0" lang="ru-RU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и сильной кислотой.</a:t>
            </a:r>
            <a:endParaRPr kumimoji="0" lang="ru-RU" sz="2400" b="0" i="0" u="none" strike="noStrike" kern="0" cap="none" spc="0" normalizeH="0" baseline="-25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2357422" y="2714620"/>
            <a:ext cx="3500462" cy="3071834"/>
          </a:xfrm>
          <a:prstGeom prst="rect">
            <a:avLst/>
          </a:prstGeom>
          <a:solidFill>
            <a:schemeClr val="tx1">
              <a:lumMod val="95000"/>
            </a:schemeClr>
          </a:solidFill>
          <a:ln w="9525">
            <a:solidFill>
              <a:schemeClr val="tx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ru-RU" sz="2400" b="0" i="0" u="none" strike="noStrike" kern="0" cap="none" spc="0" normalizeH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Примеры: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NaCl,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lang="en-US" sz="32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sz="3200" kern="0" baseline="-25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en-US" sz="3200" kern="0" baseline="-25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32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lang="en-US" sz="32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Ca(NO</a:t>
            </a:r>
            <a:r>
              <a:rPr lang="en-US" sz="3200" kern="0" baseline="-25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2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3200" kern="0" baseline="-25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lang="en-US" sz="3200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CsBr</a:t>
            </a:r>
            <a:r>
              <a:rPr lang="en-US" sz="32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lang="en-US" sz="32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BaI</a:t>
            </a:r>
            <a:r>
              <a:rPr lang="en-US" sz="3200" kern="0" baseline="-25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en-US" sz="3200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507413" cy="3371861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</a:t>
            </a:r>
            <a:r>
              <a:rPr lang="en-US" baseline="-30000" dirty="0" smtClean="0"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en-US" dirty="0" smtClean="0"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  </a:t>
            </a:r>
            <a:r>
              <a:rPr lang="ru-RU" baseline="-30000" dirty="0" smtClean="0"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en-US" dirty="0" smtClean="0"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</a:t>
            </a:r>
            <a:r>
              <a:rPr lang="en-US" baseline="30000" dirty="0" smtClean="0"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+</a:t>
            </a:r>
            <a:r>
              <a:rPr lang="en-US" dirty="0" smtClean="0"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+ OH</a:t>
            </a:r>
            <a:r>
              <a:rPr lang="en-US" baseline="30000" dirty="0" smtClean="0"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endParaRPr lang="ru-RU" baseline="30000" dirty="0" smtClean="0"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baseline="30000" dirty="0" smtClean="0"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AlCl</a:t>
            </a:r>
            <a:r>
              <a:rPr lang="ru-RU" baseline="-25000" dirty="0" smtClean="0"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lang="ru-RU" dirty="0" smtClean="0"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	   </a:t>
            </a:r>
            <a:r>
              <a:rPr lang="en-US" dirty="0" smtClean="0"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Al</a:t>
            </a:r>
            <a:r>
              <a:rPr lang="ru-RU" baseline="30000" dirty="0" smtClean="0"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3+</a:t>
            </a:r>
            <a:r>
              <a:rPr lang="ru-RU" dirty="0" smtClean="0"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+ 3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Cl</a:t>
            </a:r>
            <a:r>
              <a:rPr lang="ru-RU" baseline="30000" dirty="0" smtClean="0"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baseline="30000" dirty="0" smtClean="0"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600" dirty="0" smtClean="0"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Al</a:t>
            </a:r>
            <a:r>
              <a:rPr lang="en-US" sz="3600" baseline="30000" dirty="0" smtClean="0"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3+ 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+3Cl</a:t>
            </a:r>
            <a:r>
              <a:rPr lang="en-US" sz="3600" baseline="30000" dirty="0" smtClean="0"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+HOH</a:t>
            </a:r>
            <a:r>
              <a:rPr lang="ru-RU" sz="3600" dirty="0" smtClean="0"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lang="en-US" sz="3600" baseline="30000" dirty="0" smtClean="0"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lang="ru-RU" sz="3600" baseline="30000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  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AlOH</a:t>
            </a:r>
            <a:r>
              <a:rPr lang="en-US" sz="3600" baseline="30000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2- 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+</a:t>
            </a:r>
            <a:r>
              <a:rPr lang="en-US" sz="40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H</a:t>
            </a:r>
            <a:r>
              <a:rPr lang="en-US" sz="4000" baseline="300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+</a:t>
            </a:r>
            <a:r>
              <a:rPr lang="en-US" sz="3600" baseline="300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+</a:t>
            </a:r>
            <a:r>
              <a:rPr lang="en-US" sz="3600" baseline="30000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3Cl</a:t>
            </a:r>
            <a:r>
              <a:rPr lang="en-US" sz="3600" baseline="30000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-</a:t>
            </a:r>
            <a:endParaRPr lang="ru-RU" sz="3600" baseline="30000" dirty="0" smtClean="0"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44" name="Line 5"/>
          <p:cNvSpPr>
            <a:spLocks noChangeShapeType="1"/>
          </p:cNvSpPr>
          <p:nvPr/>
        </p:nvSpPr>
        <p:spPr bwMode="auto">
          <a:xfrm>
            <a:off x="1403350" y="1844675"/>
            <a:ext cx="792163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45" name="Line 6"/>
          <p:cNvSpPr>
            <a:spLocks noChangeShapeType="1"/>
          </p:cNvSpPr>
          <p:nvPr/>
        </p:nvSpPr>
        <p:spPr bwMode="auto">
          <a:xfrm flipH="1">
            <a:off x="1403350" y="1989138"/>
            <a:ext cx="792163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46" name="Line 7"/>
          <p:cNvSpPr>
            <a:spLocks noChangeShapeType="1"/>
          </p:cNvSpPr>
          <p:nvPr/>
        </p:nvSpPr>
        <p:spPr bwMode="auto">
          <a:xfrm>
            <a:off x="1835150" y="2781300"/>
            <a:ext cx="1296988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47" name="Line 8"/>
          <p:cNvSpPr>
            <a:spLocks noChangeShapeType="1"/>
          </p:cNvSpPr>
          <p:nvPr/>
        </p:nvSpPr>
        <p:spPr bwMode="auto">
          <a:xfrm flipH="1">
            <a:off x="1835150" y="2924175"/>
            <a:ext cx="1296988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48" name="Line 10"/>
          <p:cNvSpPr>
            <a:spLocks noChangeShapeType="1"/>
          </p:cNvSpPr>
          <p:nvPr/>
        </p:nvSpPr>
        <p:spPr bwMode="auto">
          <a:xfrm>
            <a:off x="4140200" y="3860800"/>
            <a:ext cx="431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49" name="Line 11"/>
          <p:cNvSpPr>
            <a:spLocks noChangeShapeType="1"/>
          </p:cNvSpPr>
          <p:nvPr/>
        </p:nvSpPr>
        <p:spPr bwMode="auto">
          <a:xfrm flipH="1">
            <a:off x="4140200" y="4005263"/>
            <a:ext cx="431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" name="Заголовок 1"/>
          <p:cNvSpPr txBox="1">
            <a:spLocks/>
          </p:cNvSpPr>
          <p:nvPr/>
        </p:nvSpPr>
        <p:spPr bwMode="auto">
          <a:xfrm>
            <a:off x="1478749" y="277813"/>
            <a:ext cx="6186502" cy="79373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342900" dist="50800" dir="5400000" algn="ctr" rotWithShape="0">
              <a:srgbClr val="6600FF">
                <a:alpha val="35000"/>
              </a:srgbClr>
            </a:outerShdw>
          </a:effec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Гидролиз</a:t>
            </a:r>
            <a:r>
              <a:rPr kumimoji="0" lang="ru-RU" sz="32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хлорида алюминия</a:t>
            </a: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507412" cy="2657481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</a:t>
            </a:r>
            <a:r>
              <a:rPr lang="en-US" baseline="-30000" dirty="0" smtClean="0"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en-US" dirty="0" smtClean="0"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  </a:t>
            </a:r>
            <a:r>
              <a:rPr lang="ru-RU" baseline="-30000" dirty="0" smtClean="0"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en-US" dirty="0" smtClean="0"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</a:t>
            </a:r>
            <a:r>
              <a:rPr lang="en-US" baseline="30000" dirty="0" smtClean="0"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+</a:t>
            </a:r>
            <a:r>
              <a:rPr lang="en-US" dirty="0" smtClean="0"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+ OH</a:t>
            </a:r>
            <a:r>
              <a:rPr lang="en-US" baseline="30000" dirty="0" smtClean="0"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endParaRPr lang="ru-RU" baseline="30000" dirty="0" smtClean="0"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baseline="30000" dirty="0" smtClean="0"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</a:t>
            </a:r>
            <a:r>
              <a:rPr lang="ru-RU" baseline="-30000" dirty="0" smtClean="0"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en-US" dirty="0" smtClean="0"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</a:t>
            </a:r>
            <a:r>
              <a:rPr lang="ru-RU" baseline="-30000" dirty="0" smtClean="0"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              	 </a:t>
            </a:r>
            <a:r>
              <a:rPr lang="ru-RU" dirty="0" smtClean="0"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en-US" dirty="0" smtClean="0"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</a:t>
            </a:r>
            <a:r>
              <a:rPr lang="ru-RU" baseline="30000" dirty="0" smtClean="0"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+</a:t>
            </a:r>
            <a:r>
              <a:rPr lang="ru-RU" dirty="0" smtClean="0"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+ </a:t>
            </a:r>
            <a:r>
              <a:rPr lang="en-US" dirty="0" smtClean="0"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</a:t>
            </a:r>
            <a:r>
              <a:rPr lang="ru-RU" baseline="-30000" dirty="0" smtClean="0"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lang="ru-RU" baseline="30000" dirty="0" smtClean="0"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2-</a:t>
            </a:r>
            <a:r>
              <a:rPr lang="ru-RU" dirty="0" smtClean="0"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lang="ru-RU" baseline="30000" dirty="0" smtClean="0"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baseline="30000" dirty="0" smtClean="0"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2Na</a:t>
            </a:r>
            <a:r>
              <a:rPr lang="en-US" baseline="30000" dirty="0" smtClean="0"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+</a:t>
            </a:r>
            <a:r>
              <a:rPr lang="en-US" dirty="0" smtClean="0"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+CO</a:t>
            </a:r>
            <a:r>
              <a:rPr lang="en-US" baseline="-25000" dirty="0" smtClean="0"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lang="en-US" baseline="30000" dirty="0" smtClean="0"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2- </a:t>
            </a:r>
            <a:r>
              <a:rPr lang="en-US" dirty="0" smtClean="0"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+HOH</a:t>
            </a:r>
            <a:r>
              <a:rPr lang="en-US" baseline="30000" dirty="0" smtClean="0"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HCO</a:t>
            </a:r>
            <a:r>
              <a:rPr lang="en-US" baseline="-25000" dirty="0" smtClean="0"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lang="en-US" baseline="30000" dirty="0" smtClean="0"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lang="ru-RU" baseline="30000" dirty="0" smtClean="0"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+2Na</a:t>
            </a:r>
            <a:r>
              <a:rPr lang="en-US" baseline="30000" dirty="0" smtClean="0"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+</a:t>
            </a:r>
            <a:r>
              <a:rPr lang="en-US" dirty="0" smtClean="0"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+</a:t>
            </a:r>
            <a:r>
              <a:rPr lang="ru-RU" dirty="0" smtClean="0"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600" dirty="0" smtClean="0"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OH</a:t>
            </a:r>
            <a:r>
              <a:rPr lang="en-US" sz="3600" baseline="30000" dirty="0" smtClean="0"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endParaRPr lang="ru-RU" sz="3600" baseline="30000" dirty="0" smtClean="0">
              <a:solidFill>
                <a:srgbClr val="C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1571604" y="1857364"/>
            <a:ext cx="612000" cy="155565"/>
            <a:chOff x="1380320" y="1844675"/>
            <a:chExt cx="612000" cy="155565"/>
          </a:xfrm>
        </p:grpSpPr>
        <p:sp>
          <p:nvSpPr>
            <p:cNvPr id="14340" name="Line 4"/>
            <p:cNvSpPr>
              <a:spLocks noChangeShapeType="1"/>
            </p:cNvSpPr>
            <p:nvPr/>
          </p:nvSpPr>
          <p:spPr bwMode="auto">
            <a:xfrm>
              <a:off x="1380320" y="1844675"/>
              <a:ext cx="6120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 b="0"/>
            </a:p>
          </p:txBody>
        </p:sp>
        <p:sp>
          <p:nvSpPr>
            <p:cNvPr id="14341" name="Line 5"/>
            <p:cNvSpPr>
              <a:spLocks noChangeShapeType="1"/>
            </p:cNvSpPr>
            <p:nvPr/>
          </p:nvSpPr>
          <p:spPr bwMode="auto">
            <a:xfrm flipH="1">
              <a:off x="1380320" y="2000240"/>
              <a:ext cx="6120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 b="0"/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2428860" y="2857496"/>
            <a:ext cx="612000" cy="142875"/>
            <a:chOff x="1979613" y="2781300"/>
            <a:chExt cx="612000" cy="142875"/>
          </a:xfrm>
        </p:grpSpPr>
        <p:sp>
          <p:nvSpPr>
            <p:cNvPr id="14342" name="Line 6"/>
            <p:cNvSpPr>
              <a:spLocks noChangeShapeType="1"/>
            </p:cNvSpPr>
            <p:nvPr/>
          </p:nvSpPr>
          <p:spPr bwMode="auto">
            <a:xfrm>
              <a:off x="1979613" y="2781300"/>
              <a:ext cx="6120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 b="0"/>
            </a:p>
          </p:txBody>
        </p:sp>
        <p:sp>
          <p:nvSpPr>
            <p:cNvPr id="14343" name="Line 7"/>
            <p:cNvSpPr>
              <a:spLocks noChangeShapeType="1"/>
            </p:cNvSpPr>
            <p:nvPr/>
          </p:nvSpPr>
          <p:spPr bwMode="auto">
            <a:xfrm flipH="1">
              <a:off x="1979613" y="2924175"/>
              <a:ext cx="6120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 b="0"/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4140200" y="3789363"/>
            <a:ext cx="612000" cy="144462"/>
            <a:chOff x="4140200" y="3789363"/>
            <a:chExt cx="612000" cy="144462"/>
          </a:xfrm>
        </p:grpSpPr>
        <p:sp>
          <p:nvSpPr>
            <p:cNvPr id="14344" name="Line 8"/>
            <p:cNvSpPr>
              <a:spLocks noChangeShapeType="1"/>
            </p:cNvSpPr>
            <p:nvPr/>
          </p:nvSpPr>
          <p:spPr bwMode="auto">
            <a:xfrm>
              <a:off x="4140200" y="3789363"/>
              <a:ext cx="6120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45" name="Line 9"/>
            <p:cNvSpPr>
              <a:spLocks noChangeShapeType="1"/>
            </p:cNvSpPr>
            <p:nvPr/>
          </p:nvSpPr>
          <p:spPr bwMode="auto">
            <a:xfrm flipH="1">
              <a:off x="4140200" y="3933825"/>
              <a:ext cx="6120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5" name="Заголовок 1"/>
          <p:cNvSpPr>
            <a:spLocks noGrp="1"/>
          </p:cNvSpPr>
          <p:nvPr>
            <p:ph type="title"/>
          </p:nvPr>
        </p:nvSpPr>
        <p:spPr>
          <a:xfrm>
            <a:off x="1478749" y="277813"/>
            <a:ext cx="6186502" cy="793733"/>
          </a:xfrm>
          <a:solidFill>
            <a:schemeClr val="accent3">
              <a:lumMod val="20000"/>
              <a:lumOff val="80000"/>
            </a:schemeClr>
          </a:solidFill>
          <a:effectLst>
            <a:outerShdw blurRad="342900" dist="50800" dir="5400000" algn="ctr" rotWithShape="0">
              <a:srgbClr val="6600FF">
                <a:alpha val="35000"/>
              </a:srgbClr>
            </a:outerShdw>
          </a:effectLst>
        </p:spPr>
        <p:txBody>
          <a:bodyPr/>
          <a:lstStyle/>
          <a:p>
            <a:r>
              <a:rPr lang="ru-RU" sz="3200" dirty="0" smtClean="0">
                <a:solidFill>
                  <a:srgbClr val="000000"/>
                </a:solidFill>
                <a:effectLst/>
              </a:rPr>
              <a:t>Гидролиз карбоната натрия</a:t>
            </a:r>
            <a:endParaRPr lang="ru-RU" sz="3200" dirty="0">
              <a:solidFill>
                <a:srgbClr val="00000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8749" y="277813"/>
            <a:ext cx="6186502" cy="793733"/>
          </a:xfrm>
          <a:solidFill>
            <a:schemeClr val="accent3">
              <a:lumMod val="20000"/>
              <a:lumOff val="80000"/>
            </a:schemeClr>
          </a:solidFill>
          <a:effectLst>
            <a:outerShdw blurRad="342900" dist="50800" dir="5400000" algn="ctr" rotWithShape="0">
              <a:srgbClr val="6600FF">
                <a:alpha val="35000"/>
              </a:srgbClr>
            </a:outerShdw>
          </a:effectLst>
        </p:spPr>
        <p:txBody>
          <a:bodyPr/>
          <a:lstStyle/>
          <a:p>
            <a:r>
              <a:rPr lang="ru-RU" sz="3200" dirty="0" smtClean="0">
                <a:solidFill>
                  <a:srgbClr val="000000"/>
                </a:solidFill>
                <a:effectLst/>
              </a:rPr>
              <a:t>Опыт</a:t>
            </a:r>
            <a:endParaRPr lang="ru-RU" sz="3200" dirty="0">
              <a:solidFill>
                <a:srgbClr val="00000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2898" y="1585906"/>
            <a:ext cx="2043098" cy="614354"/>
          </a:xfrm>
          <a:solidFill>
            <a:schemeClr val="tx1">
              <a:lumMod val="95000"/>
            </a:schemeClr>
          </a:solidFill>
          <a:ln>
            <a:solidFill>
              <a:schemeClr val="tx1">
                <a:lumMod val="85000"/>
              </a:schemeClr>
            </a:solidFill>
          </a:ln>
        </p:spPr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AlCl</a:t>
            </a:r>
            <a:r>
              <a:rPr lang="en-US" baseline="-25000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3</a:t>
            </a:r>
            <a:endParaRPr lang="ru-RU" baseline="-25000" dirty="0"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442898" y="2571744"/>
            <a:ext cx="2043098" cy="614354"/>
          </a:xfrm>
          <a:prstGeom prst="rect">
            <a:avLst/>
          </a:prstGeom>
          <a:solidFill>
            <a:schemeClr val="tx1">
              <a:lumMod val="95000"/>
            </a:schemeClr>
          </a:solidFill>
          <a:ln w="9525">
            <a:solidFill>
              <a:schemeClr val="tx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lang="en-US" sz="3200" b="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sz="3200" b="0" kern="0" baseline="-25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 b="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</a:t>
            </a:r>
            <a:r>
              <a:rPr kumimoji="0" lang="en-US" sz="3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3</a:t>
            </a:r>
            <a:endParaRPr kumimoji="0" lang="ru-RU" sz="3200" b="0" i="0" u="none" strike="noStrike" kern="0" cap="none" spc="0" normalizeH="0" baseline="-25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442898" y="3536157"/>
            <a:ext cx="2043098" cy="614354"/>
          </a:xfrm>
          <a:prstGeom prst="rect">
            <a:avLst/>
          </a:prstGeom>
          <a:solidFill>
            <a:schemeClr val="tx1">
              <a:lumMod val="95000"/>
            </a:schemeClr>
          </a:solidFill>
          <a:ln w="9525">
            <a:solidFill>
              <a:schemeClr val="tx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NaCl</a:t>
            </a:r>
            <a:endParaRPr kumimoji="0" lang="ru-RU" sz="3200" b="0" i="0" u="none" strike="noStrike" kern="0" cap="none" spc="0" normalizeH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3679025" y="1585906"/>
            <a:ext cx="2043098" cy="614354"/>
          </a:xfrm>
          <a:prstGeom prst="rect">
            <a:avLst/>
          </a:prstGeom>
          <a:solidFill>
            <a:srgbClr val="FF5050"/>
          </a:solidFill>
          <a:ln w="9525">
            <a:solidFill>
              <a:schemeClr val="tx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pH&lt;7</a:t>
            </a:r>
            <a:endParaRPr kumimoji="0" lang="ru-RU" sz="3200" b="0" i="0" u="none" strike="noStrike" kern="0" cap="none" spc="0" normalizeH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 bwMode="auto">
          <a:xfrm>
            <a:off x="3679025" y="2571744"/>
            <a:ext cx="2043098" cy="614354"/>
          </a:xfrm>
          <a:prstGeom prst="rect">
            <a:avLst/>
          </a:prstGeom>
          <a:solidFill>
            <a:schemeClr val="tx2">
              <a:lumMod val="90000"/>
            </a:schemeClr>
          </a:solidFill>
          <a:ln w="9525">
            <a:solidFill>
              <a:schemeClr val="tx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pH&gt;7</a:t>
            </a:r>
            <a:endParaRPr kumimoji="0" lang="ru-RU" sz="3200" b="0" i="0" u="none" strike="noStrike" kern="0" cap="none" spc="0" normalizeH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 bwMode="auto">
          <a:xfrm>
            <a:off x="3679025" y="3536157"/>
            <a:ext cx="2043098" cy="614354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pH=7</a:t>
            </a:r>
            <a:endParaRPr kumimoji="0" lang="ru-RU" sz="3200" b="0" i="0" u="none" strike="noStrike" kern="0" cap="none" spc="0" normalizeH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3071810"/>
            <a:ext cx="8286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2400" b="0" kern="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«ГИДРОЛИЗ» </a:t>
            </a:r>
            <a:r>
              <a:rPr lang="ru-RU" sz="2400" b="0" kern="0" dirty="0" smtClean="0">
                <a:solidFill>
                  <a:srgbClr val="000000"/>
                </a:solidFill>
                <a:latin typeface="Arial" pitchFamily="34" charset="0"/>
                <a:ea typeface="+mj-ea"/>
                <a:cs typeface="Arial" pitchFamily="34" charset="0"/>
              </a:rPr>
              <a:t>- от греческого</a:t>
            </a:r>
          </a:p>
          <a:p>
            <a:pPr lvl="0">
              <a:defRPr/>
            </a:pPr>
            <a:r>
              <a:rPr lang="ru-RU" sz="2400" b="0" kern="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«</a:t>
            </a:r>
            <a:r>
              <a:rPr lang="ru-RU" sz="2400" b="0" kern="0" dirty="0" err="1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гидро</a:t>
            </a:r>
            <a:r>
              <a:rPr lang="ru-RU" sz="2400" b="0" kern="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» </a:t>
            </a:r>
            <a:r>
              <a:rPr lang="ru-RU" sz="2400" b="0" kern="0" dirty="0" smtClean="0">
                <a:solidFill>
                  <a:srgbClr val="000000"/>
                </a:solidFill>
                <a:latin typeface="Arial" pitchFamily="34" charset="0"/>
                <a:ea typeface="+mj-ea"/>
                <a:cs typeface="Arial" pitchFamily="34" charset="0"/>
              </a:rPr>
              <a:t>- вода</a:t>
            </a:r>
            <a:br>
              <a:rPr lang="ru-RU" sz="2400" b="0" kern="0" dirty="0" smtClean="0">
                <a:solidFill>
                  <a:srgbClr val="000000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ru-RU" sz="2400" b="0" kern="0" dirty="0" smtClean="0">
                <a:solidFill>
                  <a:srgbClr val="FF0000"/>
                </a:solidFill>
                <a:latin typeface="Arial" pitchFamily="34" charset="0"/>
                <a:ea typeface="+mj-ea"/>
                <a:cs typeface="Arial" pitchFamily="34" charset="0"/>
              </a:rPr>
              <a:t>«лизис» </a:t>
            </a:r>
            <a:r>
              <a:rPr lang="ru-RU" sz="2400" b="0" kern="0" dirty="0" smtClean="0">
                <a:solidFill>
                  <a:srgbClr val="000000"/>
                </a:solidFill>
                <a:latin typeface="Arial" pitchFamily="34" charset="0"/>
                <a:ea typeface="+mj-ea"/>
                <a:cs typeface="Arial" pitchFamily="34" charset="0"/>
              </a:rPr>
              <a:t>- разложение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478749" y="277813"/>
            <a:ext cx="6186502" cy="793733"/>
          </a:xfrm>
          <a:solidFill>
            <a:schemeClr val="accent3">
              <a:lumMod val="20000"/>
              <a:lumOff val="80000"/>
            </a:schemeClr>
          </a:solidFill>
          <a:effectLst>
            <a:outerShdw blurRad="342900" dist="50800" dir="5400000" algn="ctr" rotWithShape="0">
              <a:srgbClr val="6600FF">
                <a:alpha val="35000"/>
              </a:srgbClr>
            </a:outerShdw>
          </a:effectLst>
        </p:spPr>
        <p:txBody>
          <a:bodyPr/>
          <a:lstStyle/>
          <a:p>
            <a:r>
              <a:rPr lang="ru-RU" sz="3200" dirty="0" smtClean="0">
                <a:solidFill>
                  <a:srgbClr val="000000"/>
                </a:solidFill>
                <a:effectLst/>
              </a:rPr>
              <a:t>Определение</a:t>
            </a:r>
            <a:endParaRPr lang="ru-RU" sz="3200" dirty="0">
              <a:solidFill>
                <a:srgbClr val="000000"/>
              </a:solidFill>
              <a:effectLst/>
            </a:endParaRPr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578623" y="1585906"/>
            <a:ext cx="7986754" cy="771524"/>
          </a:xfrm>
          <a:solidFill>
            <a:schemeClr val="tx1">
              <a:lumMod val="95000"/>
            </a:schemeClr>
          </a:solidFill>
          <a:ln>
            <a:solidFill>
              <a:schemeClr val="tx1">
                <a:lumMod val="85000"/>
              </a:schemeClr>
            </a:solidFill>
          </a:ln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Гидролиз - одно из важнейших химических свойств солей.</a:t>
            </a:r>
            <a:endParaRPr lang="ru-RU" sz="2400" baseline="-25000" dirty="0"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 bwMode="auto">
          <a:xfrm>
            <a:off x="578623" y="4857760"/>
            <a:ext cx="7986754" cy="1214446"/>
          </a:xfrm>
          <a:prstGeom prst="rect">
            <a:avLst/>
          </a:prstGeom>
          <a:solidFill>
            <a:schemeClr val="tx1">
              <a:lumMod val="95000"/>
            </a:schemeClr>
          </a:solidFill>
          <a:ln w="9525">
            <a:solidFill>
              <a:schemeClr val="tx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Гидролизом</a:t>
            </a:r>
            <a:r>
              <a:rPr kumimoji="0" lang="ru-RU" sz="2400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соли </a:t>
            </a:r>
            <a:r>
              <a:rPr kumimoji="0" lang="ru-RU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называется взаимодействие ионов соли с водой, в результате которого образуются слабые электролиты.</a:t>
            </a:r>
            <a:endParaRPr kumimoji="0" lang="ru-RU" sz="2400" b="0" i="0" u="none" strike="noStrike" kern="0" cap="none" spc="0" normalizeH="0" baseline="-25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78749" y="277813"/>
            <a:ext cx="6186502" cy="793733"/>
          </a:xfrm>
          <a:solidFill>
            <a:schemeClr val="accent3">
              <a:lumMod val="20000"/>
              <a:lumOff val="80000"/>
            </a:schemeClr>
          </a:solidFill>
          <a:effectLst>
            <a:outerShdw blurRad="342900" dist="50800" dir="5400000" algn="ctr" rotWithShape="0">
              <a:srgbClr val="6600FF">
                <a:alpha val="35000"/>
              </a:srgbClr>
            </a:outerShdw>
          </a:effectLst>
        </p:spPr>
        <p:txBody>
          <a:bodyPr/>
          <a:lstStyle/>
          <a:p>
            <a:r>
              <a:rPr lang="ru-RU" sz="3200" dirty="0" smtClean="0">
                <a:solidFill>
                  <a:srgbClr val="000000"/>
                </a:solidFill>
                <a:effectLst/>
              </a:rPr>
              <a:t>Типы гидролиза</a:t>
            </a:r>
            <a:endParaRPr lang="ru-RU" sz="3200" dirty="0">
              <a:solidFill>
                <a:srgbClr val="000000"/>
              </a:solidFill>
              <a:effectLst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578623" y="1585906"/>
            <a:ext cx="7986754" cy="771524"/>
          </a:xfrm>
          <a:prstGeom prst="rect">
            <a:avLst/>
          </a:prstGeom>
          <a:solidFill>
            <a:schemeClr val="tx1">
              <a:lumMod val="95000"/>
            </a:schemeClr>
          </a:solidFill>
          <a:ln w="9525">
            <a:solidFill>
              <a:schemeClr val="tx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ru-RU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1. Соли образованы сильным основанием и слабой кислотой.</a:t>
            </a:r>
            <a:endParaRPr kumimoji="0" lang="ru-RU" sz="2400" b="0" i="0" u="none" strike="noStrike" kern="0" cap="none" spc="0" normalizeH="0" baseline="-25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2357422" y="2714620"/>
            <a:ext cx="3500462" cy="3071834"/>
          </a:xfrm>
          <a:prstGeom prst="rect">
            <a:avLst/>
          </a:prstGeom>
          <a:solidFill>
            <a:schemeClr val="tx1">
              <a:lumMod val="95000"/>
            </a:schemeClr>
          </a:solidFill>
          <a:ln w="9525">
            <a:solidFill>
              <a:schemeClr val="tx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ru-RU" sz="2400" b="0" i="0" u="none" strike="noStrike" kern="0" cap="none" spc="0" normalizeH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Примеры: </a:t>
            </a:r>
            <a:endParaRPr kumimoji="0" lang="en-US" sz="2400" b="0" i="0" u="none" strike="noStrike" kern="0" cap="none" spc="0" normalizeH="0" noProof="0" dirty="0" smtClean="0">
              <a:ln>
                <a:noFill/>
              </a:ln>
              <a:solidFill>
                <a:srgbClr val="0099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sz="3200" i="0" u="none" strike="noStrike" kern="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NaCN</a:t>
            </a:r>
            <a:r>
              <a:rPr lang="en-US" sz="32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kumimoji="0" lang="en-US" sz="32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sz="32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CH</a:t>
            </a:r>
            <a:r>
              <a:rPr kumimoji="0" lang="en-US" sz="320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3</a:t>
            </a:r>
            <a:r>
              <a:rPr kumimoji="0" lang="en-US" sz="32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COOK,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sz="3200" i="0" u="none" strike="noStrike" kern="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Ba</a:t>
            </a:r>
            <a:r>
              <a:rPr kumimoji="0" lang="en-US" sz="32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(NO</a:t>
            </a:r>
            <a:r>
              <a:rPr kumimoji="0" lang="en-US" sz="320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</a:t>
            </a:r>
            <a:r>
              <a:rPr kumimoji="0" lang="en-US" sz="32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)</a:t>
            </a:r>
            <a:r>
              <a:rPr kumimoji="0" lang="en-US" sz="320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</a:t>
            </a:r>
            <a:r>
              <a:rPr kumimoji="0" lang="en-US" sz="32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sz="32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Rb</a:t>
            </a:r>
            <a:r>
              <a:rPr kumimoji="0" lang="en-US" sz="320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</a:t>
            </a:r>
            <a:r>
              <a:rPr kumimoji="0" lang="en-US" sz="32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</a:t>
            </a:r>
            <a:r>
              <a:rPr kumimoji="0" lang="en-US" sz="320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3</a:t>
            </a:r>
            <a:endParaRPr kumimoji="0" lang="ru-RU" sz="3200" i="0" u="none" strike="noStrike" kern="0" cap="none" spc="0" normalizeH="0" baseline="-25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78749" y="277813"/>
            <a:ext cx="6186502" cy="793733"/>
          </a:xfrm>
          <a:solidFill>
            <a:schemeClr val="accent3">
              <a:lumMod val="20000"/>
              <a:lumOff val="80000"/>
            </a:schemeClr>
          </a:solidFill>
          <a:effectLst>
            <a:outerShdw blurRad="342900" dist="50800" dir="5400000" algn="ctr" rotWithShape="0">
              <a:srgbClr val="6600FF">
                <a:alpha val="35000"/>
              </a:srgbClr>
            </a:outerShdw>
          </a:effectLst>
        </p:spPr>
        <p:txBody>
          <a:bodyPr/>
          <a:lstStyle/>
          <a:p>
            <a:r>
              <a:rPr lang="ru-RU" sz="3200" dirty="0" smtClean="0">
                <a:solidFill>
                  <a:srgbClr val="000000"/>
                </a:solidFill>
                <a:effectLst/>
              </a:rPr>
              <a:t>Гидролиз нитрита калия</a:t>
            </a:r>
            <a:endParaRPr lang="ru-RU" sz="3200" dirty="0">
              <a:solidFill>
                <a:srgbClr val="000000"/>
              </a:solidFill>
              <a:effectLst/>
            </a:endParaRPr>
          </a:p>
        </p:txBody>
      </p:sp>
      <p:grpSp>
        <p:nvGrpSpPr>
          <p:cNvPr id="26" name="Группа 25"/>
          <p:cNvGrpSpPr/>
          <p:nvPr/>
        </p:nvGrpSpPr>
        <p:grpSpPr>
          <a:xfrm>
            <a:off x="372083" y="1714488"/>
            <a:ext cx="8399834" cy="1643074"/>
            <a:chOff x="285720" y="2786058"/>
            <a:chExt cx="8399834" cy="1643074"/>
          </a:xfrm>
        </p:grpSpPr>
        <p:cxnSp>
          <p:nvCxnSpPr>
            <p:cNvPr id="23" name="Соединительная линия уступом 22"/>
            <p:cNvCxnSpPr>
              <a:stCxn id="6" idx="0"/>
              <a:endCxn id="7" idx="0"/>
            </p:cNvCxnSpPr>
            <p:nvPr/>
          </p:nvCxnSpPr>
          <p:spPr bwMode="auto">
            <a:xfrm rot="5400000" flipH="1" flipV="1">
              <a:off x="3475108" y="703960"/>
              <a:ext cx="464347" cy="4628545"/>
            </a:xfrm>
            <a:prstGeom prst="bentConnector3">
              <a:avLst>
                <a:gd name="adj1" fmla="val 149230"/>
              </a:avLst>
            </a:prstGeom>
            <a:solidFill>
              <a:schemeClr val="accent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" name="Содержимое 2"/>
            <p:cNvSpPr txBox="1">
              <a:spLocks/>
            </p:cNvSpPr>
            <p:nvPr/>
          </p:nvSpPr>
          <p:spPr bwMode="auto">
            <a:xfrm>
              <a:off x="285720" y="3250405"/>
              <a:ext cx="2214578" cy="71438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>
                  <a:lumMod val="85000"/>
                </a:schemeClr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itchFamily="2" charset="2"/>
                <a:buNone/>
                <a:tabLst/>
                <a:defRPr/>
              </a:pPr>
              <a:r>
                <a:rPr kumimoji="0" lang="en-US" sz="3200" i="0" u="none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KNO</a:t>
              </a:r>
              <a:r>
                <a:rPr kumimoji="0" lang="en-US" sz="3200" i="0" u="none" strike="noStrike" kern="0" cap="none" spc="0" normalizeH="0" baseline="-25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2</a:t>
              </a:r>
              <a:endParaRPr kumimoji="0" lang="ru-RU" sz="3200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7" name="Содержимое 2"/>
            <p:cNvSpPr txBox="1">
              <a:spLocks/>
            </p:cNvSpPr>
            <p:nvPr/>
          </p:nvSpPr>
          <p:spPr bwMode="auto">
            <a:xfrm>
              <a:off x="3357554" y="2786058"/>
              <a:ext cx="5328000" cy="714380"/>
            </a:xfrm>
            <a:prstGeom prst="rect">
              <a:avLst/>
            </a:prstGeom>
            <a:solidFill>
              <a:schemeClr val="tx1">
                <a:lumMod val="95000"/>
              </a:schemeClr>
            </a:solidFill>
            <a:ln w="9525">
              <a:solidFill>
                <a:schemeClr val="tx1">
                  <a:lumMod val="85000"/>
                </a:schemeClr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itchFamily="2" charset="2"/>
                <a:buNone/>
                <a:tabLst/>
                <a:defRPr/>
              </a:pPr>
              <a:r>
                <a:rPr kumimoji="0" lang="en-US" sz="3200" i="0" u="none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KOH </a:t>
              </a:r>
              <a:r>
                <a:rPr kumimoji="0" lang="ru-RU" sz="3200" i="0" u="none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–</a:t>
              </a:r>
              <a:r>
                <a:rPr kumimoji="0" lang="ru-RU" sz="3200" b="0" i="0" u="none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сильное основание</a:t>
              </a:r>
              <a:endParaRPr kumimoji="0" lang="ru-RU" sz="32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8" name="Содержимое 2"/>
            <p:cNvSpPr txBox="1">
              <a:spLocks/>
            </p:cNvSpPr>
            <p:nvPr/>
          </p:nvSpPr>
          <p:spPr bwMode="auto">
            <a:xfrm>
              <a:off x="3357554" y="3714752"/>
              <a:ext cx="5328000" cy="714380"/>
            </a:xfrm>
            <a:prstGeom prst="rect">
              <a:avLst/>
            </a:prstGeom>
            <a:solidFill>
              <a:schemeClr val="tx1">
                <a:lumMod val="95000"/>
              </a:schemeClr>
            </a:solidFill>
            <a:ln w="9525">
              <a:solidFill>
                <a:schemeClr val="tx1">
                  <a:lumMod val="85000"/>
                </a:schemeClr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itchFamily="2" charset="2"/>
                <a:buNone/>
                <a:tabLst/>
                <a:defRPr/>
              </a:pPr>
              <a:r>
                <a:rPr lang="en-US" sz="3200" kern="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H</a:t>
              </a:r>
              <a:r>
                <a:rPr kumimoji="0" lang="en-US" sz="3200" i="0" u="none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NO</a:t>
              </a:r>
              <a:r>
                <a:rPr kumimoji="0" lang="en-US" sz="3200" i="0" u="none" strike="noStrike" kern="0" cap="none" spc="0" normalizeH="0" baseline="-25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2</a:t>
              </a:r>
              <a:r>
                <a:rPr kumimoji="0" lang="ru-RU" sz="3200" i="0" u="none" strike="noStrike" kern="0" cap="none" spc="0" normalizeH="0" baseline="-25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 </a:t>
              </a:r>
              <a:r>
                <a:rPr kumimoji="0" lang="ru-RU" sz="3200" i="0" u="none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– </a:t>
              </a:r>
              <a:r>
                <a:rPr kumimoji="0" lang="ru-RU" sz="3200" b="0" i="0" u="none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слабая кислота</a:t>
              </a:r>
              <a:r>
                <a:rPr kumimoji="0" lang="ru-RU" sz="3200" b="0" i="0" u="none" strike="noStrike" kern="0" cap="none" spc="0" normalizeH="0" baseline="-25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 </a:t>
              </a:r>
              <a:endParaRPr kumimoji="0" lang="ru-RU" sz="3200" b="0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cxnSp>
          <p:nvCxnSpPr>
            <p:cNvPr id="19" name="Соединительная линия уступом 18"/>
            <p:cNvCxnSpPr>
              <a:stCxn id="6" idx="2"/>
              <a:endCxn id="8" idx="2"/>
            </p:cNvCxnSpPr>
            <p:nvPr/>
          </p:nvCxnSpPr>
          <p:spPr bwMode="auto">
            <a:xfrm rot="16200000" flipH="1">
              <a:off x="3475108" y="1882685"/>
              <a:ext cx="464347" cy="4628545"/>
            </a:xfrm>
            <a:prstGeom prst="bentConnector3">
              <a:avLst>
                <a:gd name="adj1" fmla="val 149230"/>
              </a:avLst>
            </a:prstGeom>
            <a:solidFill>
              <a:schemeClr val="accent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31" name="Группа 30"/>
          <p:cNvGrpSpPr/>
          <p:nvPr/>
        </p:nvGrpSpPr>
        <p:grpSpPr>
          <a:xfrm>
            <a:off x="642910" y="4286256"/>
            <a:ext cx="7986754" cy="771524"/>
            <a:chOff x="642910" y="4143380"/>
            <a:chExt cx="7986754" cy="771524"/>
          </a:xfrm>
        </p:grpSpPr>
        <p:sp>
          <p:nvSpPr>
            <p:cNvPr id="5" name="Содержимое 2"/>
            <p:cNvSpPr txBox="1">
              <a:spLocks/>
            </p:cNvSpPr>
            <p:nvPr/>
          </p:nvSpPr>
          <p:spPr bwMode="auto">
            <a:xfrm>
              <a:off x="642910" y="4143380"/>
              <a:ext cx="7986754" cy="771524"/>
            </a:xfrm>
            <a:prstGeom prst="rect">
              <a:avLst/>
            </a:prstGeom>
            <a:solidFill>
              <a:schemeClr val="tx1">
                <a:lumMod val="95000"/>
              </a:schemeClr>
            </a:solidFill>
            <a:ln w="9525">
              <a:solidFill>
                <a:schemeClr val="tx1">
                  <a:lumMod val="85000"/>
                </a:schemeClr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itchFamily="2" charset="2"/>
                <a:buNone/>
                <a:tabLst/>
                <a:defRPr/>
              </a:pPr>
              <a:r>
                <a:rPr kumimoji="0" lang="en-US" sz="3200" b="0" i="0" u="none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K NO</a:t>
              </a:r>
              <a:r>
                <a:rPr kumimoji="0" lang="en-US" sz="3200" b="0" i="0" u="none" strike="noStrike" kern="0" cap="none" spc="0" normalizeH="0" baseline="-25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2 </a:t>
              </a:r>
              <a:r>
                <a:rPr kumimoji="0" lang="en-US" sz="3200" b="0" i="0" u="none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+ H OH          KOH + HNO</a:t>
              </a:r>
              <a:r>
                <a:rPr kumimoji="0" lang="en-US" sz="3200" b="0" i="0" u="none" strike="noStrike" kern="0" cap="none" spc="0" normalizeH="0" baseline="-25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2</a:t>
              </a:r>
              <a:endParaRPr kumimoji="0" lang="ru-RU" sz="3200" b="0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30" name="Прямоугольник 29"/>
            <p:cNvSpPr/>
            <p:nvPr/>
          </p:nvSpPr>
          <p:spPr bwMode="auto">
            <a:xfrm>
              <a:off x="1000100" y="4214818"/>
              <a:ext cx="1643074" cy="642942"/>
            </a:xfrm>
            <a:prstGeom prst="rect">
              <a:avLst/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3643306" y="4500570"/>
            <a:ext cx="540000" cy="144463"/>
            <a:chOff x="1403350" y="1844675"/>
            <a:chExt cx="792163" cy="144463"/>
          </a:xfrm>
        </p:grpSpPr>
        <p:sp>
          <p:nvSpPr>
            <p:cNvPr id="27" name="Line 5"/>
            <p:cNvSpPr>
              <a:spLocks noChangeShapeType="1"/>
            </p:cNvSpPr>
            <p:nvPr/>
          </p:nvSpPr>
          <p:spPr bwMode="auto">
            <a:xfrm>
              <a:off x="1403350" y="1844675"/>
              <a:ext cx="79216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Line 6"/>
            <p:cNvSpPr>
              <a:spLocks noChangeShapeType="1"/>
            </p:cNvSpPr>
            <p:nvPr/>
          </p:nvSpPr>
          <p:spPr bwMode="auto">
            <a:xfrm flipH="1">
              <a:off x="1403350" y="1989138"/>
              <a:ext cx="79216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78749" y="277813"/>
            <a:ext cx="6186502" cy="793733"/>
          </a:xfrm>
          <a:solidFill>
            <a:schemeClr val="accent3">
              <a:lumMod val="20000"/>
              <a:lumOff val="80000"/>
            </a:schemeClr>
          </a:solidFill>
          <a:effectLst>
            <a:outerShdw blurRad="342900" dist="50800" dir="5400000" algn="ctr" rotWithShape="0">
              <a:srgbClr val="6600FF">
                <a:alpha val="35000"/>
              </a:srgbClr>
            </a:outerShdw>
          </a:effectLst>
        </p:spPr>
        <p:txBody>
          <a:bodyPr/>
          <a:lstStyle/>
          <a:p>
            <a:r>
              <a:rPr lang="ru-RU" sz="3200" dirty="0" smtClean="0">
                <a:solidFill>
                  <a:srgbClr val="000000"/>
                </a:solidFill>
                <a:effectLst/>
              </a:rPr>
              <a:t>Типы гидролиза</a:t>
            </a:r>
            <a:endParaRPr lang="ru-RU" sz="3200" dirty="0">
              <a:solidFill>
                <a:srgbClr val="000000"/>
              </a:solidFill>
              <a:effectLst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578623" y="1585906"/>
            <a:ext cx="7986754" cy="771524"/>
          </a:xfrm>
          <a:prstGeom prst="rect">
            <a:avLst/>
          </a:prstGeom>
          <a:solidFill>
            <a:schemeClr val="tx1">
              <a:lumMod val="95000"/>
            </a:schemeClr>
          </a:solidFill>
          <a:ln w="9525">
            <a:solidFill>
              <a:schemeClr val="tx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lang="en-US" sz="2400" b="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kumimoji="0" lang="ru-RU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 Соли образованы сильной </a:t>
            </a:r>
            <a:r>
              <a:rPr lang="ru-RU" sz="2400" b="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кислотой </a:t>
            </a:r>
            <a:r>
              <a:rPr kumimoji="0" lang="ru-RU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и слабым основанием.</a:t>
            </a:r>
            <a:endParaRPr kumimoji="0" lang="ru-RU" sz="2400" b="0" i="0" u="none" strike="noStrike" kern="0" cap="none" spc="0" normalizeH="0" baseline="-25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2357422" y="2714620"/>
            <a:ext cx="3500462" cy="3071834"/>
          </a:xfrm>
          <a:prstGeom prst="rect">
            <a:avLst/>
          </a:prstGeom>
          <a:solidFill>
            <a:schemeClr val="tx1">
              <a:lumMod val="95000"/>
            </a:schemeClr>
          </a:solidFill>
          <a:ln w="9525">
            <a:solidFill>
              <a:schemeClr val="tx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ru-RU" sz="2400" b="0" i="0" u="none" strike="noStrike" kern="0" cap="none" spc="0" normalizeH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Примеры: </a:t>
            </a:r>
            <a:endParaRPr kumimoji="0" lang="en-US" sz="2400" b="0" i="0" u="none" strike="noStrike" kern="0" cap="none" spc="0" normalizeH="0" noProof="0" dirty="0" smtClean="0">
              <a:ln>
                <a:noFill/>
              </a:ln>
              <a:solidFill>
                <a:srgbClr val="0099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sz="32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CuCl</a:t>
            </a:r>
            <a:r>
              <a:rPr kumimoji="0" lang="en-US" sz="320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</a:t>
            </a:r>
            <a:r>
              <a:rPr kumimoji="0" lang="en-US" sz="32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lang="en-US" sz="32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NH</a:t>
            </a:r>
            <a:r>
              <a:rPr lang="en-US" sz="3200" kern="0" baseline="-25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32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Br,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sz="32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FeSO</a:t>
            </a:r>
            <a:r>
              <a:rPr kumimoji="0" lang="en-US" sz="320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4</a:t>
            </a:r>
            <a:r>
              <a:rPr kumimoji="0" lang="en-US" sz="32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lang="en-US" sz="3200" kern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Mn</a:t>
            </a:r>
            <a:r>
              <a:rPr lang="en-US" sz="32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(NO</a:t>
            </a:r>
            <a:r>
              <a:rPr lang="en-US" sz="3200" kern="0" baseline="-25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2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3200" kern="0" baseline="-25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sz="32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CoI</a:t>
            </a:r>
            <a:r>
              <a:rPr kumimoji="0" lang="en-US" sz="320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</a:t>
            </a:r>
            <a:r>
              <a:rPr kumimoji="0" lang="en-US" sz="32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78749" y="277813"/>
            <a:ext cx="6186502" cy="793733"/>
          </a:xfrm>
          <a:solidFill>
            <a:schemeClr val="accent3">
              <a:lumMod val="20000"/>
              <a:lumOff val="80000"/>
            </a:schemeClr>
          </a:solidFill>
          <a:effectLst>
            <a:outerShdw blurRad="342900" dist="50800" dir="5400000" algn="ctr" rotWithShape="0">
              <a:srgbClr val="6600FF">
                <a:alpha val="35000"/>
              </a:srgbClr>
            </a:outerShdw>
          </a:effectLst>
        </p:spPr>
        <p:txBody>
          <a:bodyPr/>
          <a:lstStyle/>
          <a:p>
            <a:r>
              <a:rPr lang="ru-RU" sz="3200" dirty="0" smtClean="0">
                <a:solidFill>
                  <a:srgbClr val="000000"/>
                </a:solidFill>
                <a:effectLst/>
              </a:rPr>
              <a:t>Гидролиз иодида аммония</a:t>
            </a:r>
            <a:endParaRPr lang="ru-RU" sz="3200" dirty="0">
              <a:solidFill>
                <a:srgbClr val="000000"/>
              </a:solidFill>
              <a:effectLst/>
            </a:endParaRPr>
          </a:p>
        </p:txBody>
      </p:sp>
      <p:grpSp>
        <p:nvGrpSpPr>
          <p:cNvPr id="2" name="Группа 25"/>
          <p:cNvGrpSpPr/>
          <p:nvPr/>
        </p:nvGrpSpPr>
        <p:grpSpPr>
          <a:xfrm>
            <a:off x="372083" y="1714488"/>
            <a:ext cx="8399834" cy="1643074"/>
            <a:chOff x="285720" y="2786058"/>
            <a:chExt cx="8399834" cy="1643074"/>
          </a:xfrm>
        </p:grpSpPr>
        <p:cxnSp>
          <p:nvCxnSpPr>
            <p:cNvPr id="23" name="Соединительная линия уступом 22"/>
            <p:cNvCxnSpPr>
              <a:stCxn id="6" idx="0"/>
              <a:endCxn id="7" idx="0"/>
            </p:cNvCxnSpPr>
            <p:nvPr/>
          </p:nvCxnSpPr>
          <p:spPr bwMode="auto">
            <a:xfrm rot="5400000" flipH="1" flipV="1">
              <a:off x="3475108" y="703960"/>
              <a:ext cx="464347" cy="4628545"/>
            </a:xfrm>
            <a:prstGeom prst="bentConnector3">
              <a:avLst>
                <a:gd name="adj1" fmla="val 149230"/>
              </a:avLst>
            </a:prstGeom>
            <a:solidFill>
              <a:schemeClr val="accent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" name="Содержимое 2"/>
            <p:cNvSpPr txBox="1">
              <a:spLocks/>
            </p:cNvSpPr>
            <p:nvPr/>
          </p:nvSpPr>
          <p:spPr bwMode="auto">
            <a:xfrm>
              <a:off x="285720" y="3250405"/>
              <a:ext cx="2214578" cy="71438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>
                  <a:lumMod val="85000"/>
                </a:schemeClr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itchFamily="2" charset="2"/>
                <a:buNone/>
                <a:tabLst/>
                <a:defRPr/>
              </a:pPr>
              <a:r>
                <a:rPr kumimoji="0" lang="en-US" sz="3200" i="0" u="none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NH</a:t>
              </a:r>
              <a:r>
                <a:rPr kumimoji="0" lang="en-US" sz="3200" i="0" u="none" strike="noStrike" kern="0" cap="none" spc="0" normalizeH="0" baseline="-25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4</a:t>
              </a:r>
              <a:r>
                <a:rPr kumimoji="0" lang="en-US" sz="3200" i="0" u="none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I</a:t>
              </a:r>
              <a:endParaRPr kumimoji="0" lang="ru-RU" sz="3200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7" name="Содержимое 2"/>
            <p:cNvSpPr txBox="1">
              <a:spLocks/>
            </p:cNvSpPr>
            <p:nvPr/>
          </p:nvSpPr>
          <p:spPr bwMode="auto">
            <a:xfrm>
              <a:off x="3357554" y="2786058"/>
              <a:ext cx="5328000" cy="714380"/>
            </a:xfrm>
            <a:prstGeom prst="rect">
              <a:avLst/>
            </a:prstGeom>
            <a:solidFill>
              <a:schemeClr val="tx1">
                <a:lumMod val="95000"/>
              </a:schemeClr>
            </a:solidFill>
            <a:ln w="9525">
              <a:solidFill>
                <a:schemeClr val="tx1">
                  <a:lumMod val="85000"/>
                </a:schemeClr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itchFamily="2" charset="2"/>
                <a:buNone/>
                <a:tabLst/>
                <a:defRPr/>
              </a:pPr>
              <a:r>
                <a:rPr lang="en-US" sz="3200" kern="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NH</a:t>
              </a:r>
              <a:r>
                <a:rPr lang="en-US" sz="3200" kern="0" baseline="-250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4</a:t>
              </a:r>
              <a:r>
                <a:rPr kumimoji="0" lang="en-US" sz="3200" i="0" u="none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OH </a:t>
              </a:r>
              <a:r>
                <a:rPr kumimoji="0" lang="ru-RU" sz="3200" i="0" u="none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– </a:t>
              </a:r>
              <a:r>
                <a:rPr lang="ru-RU" sz="2800" b="0" kern="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слабое</a:t>
              </a:r>
              <a:r>
                <a:rPr lang="ru-RU" sz="2800" kern="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ru-RU" sz="2800" b="0" i="0" u="none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основание</a:t>
              </a:r>
              <a:endParaRPr kumimoji="0" lang="ru-RU" sz="28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8" name="Содержимое 2"/>
            <p:cNvSpPr txBox="1">
              <a:spLocks/>
            </p:cNvSpPr>
            <p:nvPr/>
          </p:nvSpPr>
          <p:spPr bwMode="auto">
            <a:xfrm>
              <a:off x="3357554" y="3714752"/>
              <a:ext cx="5328000" cy="714380"/>
            </a:xfrm>
            <a:prstGeom prst="rect">
              <a:avLst/>
            </a:prstGeom>
            <a:solidFill>
              <a:schemeClr val="tx1">
                <a:lumMod val="95000"/>
              </a:schemeClr>
            </a:solidFill>
            <a:ln w="9525">
              <a:solidFill>
                <a:schemeClr val="tx1">
                  <a:lumMod val="85000"/>
                </a:schemeClr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itchFamily="2" charset="2"/>
                <a:buNone/>
                <a:tabLst/>
                <a:defRPr/>
              </a:pPr>
              <a:r>
                <a:rPr lang="en-US" sz="3200" kern="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HI</a:t>
              </a:r>
              <a:r>
                <a:rPr kumimoji="0" lang="ru-RU" sz="3200" i="0" u="none" strike="noStrike" kern="0" cap="none" spc="0" normalizeH="0" baseline="-25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 </a:t>
              </a:r>
              <a:r>
                <a:rPr kumimoji="0" lang="ru-RU" sz="3200" i="0" u="none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– </a:t>
              </a:r>
              <a:r>
                <a:rPr lang="ru-RU" sz="2800" b="0" kern="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сильная</a:t>
              </a:r>
              <a:r>
                <a:rPr lang="ru-RU" sz="3200" kern="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ru-RU" sz="2800" b="0" i="0" u="none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кислота</a:t>
              </a:r>
              <a:r>
                <a:rPr kumimoji="0" lang="ru-RU" sz="2800" b="0" i="0" u="none" strike="noStrike" kern="0" cap="none" spc="0" normalizeH="0" baseline="-25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 </a:t>
              </a:r>
              <a:endParaRPr kumimoji="0" lang="ru-RU" sz="2800" b="0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cxnSp>
          <p:nvCxnSpPr>
            <p:cNvPr id="19" name="Соединительная линия уступом 18"/>
            <p:cNvCxnSpPr>
              <a:stCxn id="6" idx="2"/>
              <a:endCxn id="8" idx="2"/>
            </p:cNvCxnSpPr>
            <p:nvPr/>
          </p:nvCxnSpPr>
          <p:spPr bwMode="auto">
            <a:xfrm rot="16200000" flipH="1">
              <a:off x="3475108" y="1882685"/>
              <a:ext cx="464347" cy="4628545"/>
            </a:xfrm>
            <a:prstGeom prst="bentConnector3">
              <a:avLst>
                <a:gd name="adj1" fmla="val 149230"/>
              </a:avLst>
            </a:prstGeom>
            <a:solidFill>
              <a:schemeClr val="accent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642910" y="4286256"/>
            <a:ext cx="7986754" cy="771524"/>
          </a:xfrm>
          <a:prstGeom prst="rect">
            <a:avLst/>
          </a:prstGeom>
          <a:solidFill>
            <a:schemeClr val="tx1">
              <a:lumMod val="95000"/>
            </a:schemeClr>
          </a:solidFill>
          <a:ln w="9525">
            <a:solidFill>
              <a:schemeClr val="tx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NH</a:t>
            </a:r>
            <a:r>
              <a:rPr kumimoji="0" lang="en-US" sz="3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4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</a:t>
            </a:r>
            <a:r>
              <a:rPr kumimoji="0" lang="en-US" sz="3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+ HOH          NH</a:t>
            </a:r>
            <a:r>
              <a:rPr kumimoji="0" lang="en-US" sz="3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4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OH + HI</a:t>
            </a:r>
            <a:endParaRPr kumimoji="0" lang="ru-RU" sz="3200" b="0" i="0" u="none" strike="noStrike" kern="0" cap="none" spc="0" normalizeH="0" baseline="-25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9" name="Группа 28"/>
          <p:cNvGrpSpPr/>
          <p:nvPr/>
        </p:nvGrpSpPr>
        <p:grpSpPr>
          <a:xfrm>
            <a:off x="3286116" y="4500570"/>
            <a:ext cx="540000" cy="144463"/>
            <a:chOff x="1403350" y="1844675"/>
            <a:chExt cx="792163" cy="144463"/>
          </a:xfrm>
        </p:grpSpPr>
        <p:sp>
          <p:nvSpPr>
            <p:cNvPr id="27" name="Line 5"/>
            <p:cNvSpPr>
              <a:spLocks noChangeShapeType="1"/>
            </p:cNvSpPr>
            <p:nvPr/>
          </p:nvSpPr>
          <p:spPr bwMode="auto">
            <a:xfrm>
              <a:off x="1403350" y="1844675"/>
              <a:ext cx="79216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Line 6"/>
            <p:cNvSpPr>
              <a:spLocks noChangeShapeType="1"/>
            </p:cNvSpPr>
            <p:nvPr/>
          </p:nvSpPr>
          <p:spPr bwMode="auto">
            <a:xfrm flipH="1">
              <a:off x="1403350" y="1989138"/>
              <a:ext cx="79216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78749" y="277813"/>
            <a:ext cx="6186502" cy="793733"/>
          </a:xfrm>
          <a:solidFill>
            <a:schemeClr val="accent3">
              <a:lumMod val="20000"/>
              <a:lumOff val="80000"/>
            </a:schemeClr>
          </a:solidFill>
          <a:effectLst>
            <a:outerShdw blurRad="342900" dist="50800" dir="5400000" algn="ctr" rotWithShape="0">
              <a:srgbClr val="6600FF">
                <a:alpha val="35000"/>
              </a:srgbClr>
            </a:outerShdw>
          </a:effectLst>
        </p:spPr>
        <p:txBody>
          <a:bodyPr/>
          <a:lstStyle/>
          <a:p>
            <a:r>
              <a:rPr lang="ru-RU" sz="3200" dirty="0" smtClean="0">
                <a:solidFill>
                  <a:srgbClr val="000000"/>
                </a:solidFill>
                <a:effectLst/>
              </a:rPr>
              <a:t>Типы гидролиза</a:t>
            </a:r>
            <a:endParaRPr lang="ru-RU" sz="3200" dirty="0">
              <a:solidFill>
                <a:srgbClr val="000000"/>
              </a:solidFill>
              <a:effectLst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578623" y="1585906"/>
            <a:ext cx="7986754" cy="771524"/>
          </a:xfrm>
          <a:prstGeom prst="rect">
            <a:avLst/>
          </a:prstGeom>
          <a:solidFill>
            <a:schemeClr val="tx1">
              <a:lumMod val="95000"/>
            </a:schemeClr>
          </a:solidFill>
          <a:ln w="9525">
            <a:solidFill>
              <a:schemeClr val="tx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lang="en-US" sz="2400" b="0" kern="0" noProof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kumimoji="0" lang="ru-RU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 Соли образованы слабым основанием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</a:t>
            </a:r>
            <a:r>
              <a:rPr kumimoji="0" lang="ru-RU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и слабой кислотой.</a:t>
            </a:r>
            <a:endParaRPr kumimoji="0" lang="ru-RU" sz="2400" b="0" i="0" u="none" strike="noStrike" kern="0" cap="none" spc="0" normalizeH="0" baseline="-25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2357422" y="2714620"/>
            <a:ext cx="3500462" cy="3071834"/>
          </a:xfrm>
          <a:prstGeom prst="rect">
            <a:avLst/>
          </a:prstGeom>
          <a:solidFill>
            <a:schemeClr val="tx1">
              <a:lumMod val="95000"/>
            </a:schemeClr>
          </a:solidFill>
          <a:ln w="9525">
            <a:solidFill>
              <a:schemeClr val="tx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ru-RU" sz="2400" b="0" i="0" u="none" strike="noStrike" kern="0" cap="none" spc="0" normalizeH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Примеры: </a:t>
            </a:r>
            <a:r>
              <a:rPr kumimoji="0" lang="ru-RU" sz="32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С</a:t>
            </a:r>
            <a:r>
              <a:rPr kumimoji="0" lang="en-US" sz="32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</a:t>
            </a:r>
            <a:r>
              <a:rPr kumimoji="0" lang="en-US" sz="320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3</a:t>
            </a:r>
            <a:r>
              <a:rPr kumimoji="0" lang="en-US" sz="32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COONH</a:t>
            </a:r>
            <a:r>
              <a:rPr kumimoji="0" lang="en-US" sz="320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4</a:t>
            </a:r>
            <a:r>
              <a:rPr kumimoji="0" lang="en-US" sz="32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(NH</a:t>
            </a:r>
            <a:r>
              <a:rPr kumimoji="0" lang="en-US" sz="320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4</a:t>
            </a:r>
            <a:r>
              <a:rPr kumimoji="0" lang="en-US" sz="32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)</a:t>
            </a:r>
            <a:r>
              <a:rPr kumimoji="0" lang="en-US" sz="320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</a:t>
            </a:r>
            <a:r>
              <a:rPr kumimoji="0" lang="en-US" sz="32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lang="en-US" sz="32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Pb(NO</a:t>
            </a:r>
            <a:r>
              <a:rPr lang="en-US" sz="3200" kern="0" baseline="-25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2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3200" kern="0" baseline="-25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sz="32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NH</a:t>
            </a:r>
            <a:r>
              <a:rPr kumimoji="0" lang="en-US" sz="320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4</a:t>
            </a:r>
            <a:r>
              <a:rPr kumimoji="0" lang="en-US" sz="320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78749" y="277813"/>
            <a:ext cx="6186502" cy="793733"/>
          </a:xfrm>
          <a:solidFill>
            <a:schemeClr val="accent3">
              <a:lumMod val="20000"/>
              <a:lumOff val="80000"/>
            </a:schemeClr>
          </a:solidFill>
          <a:effectLst>
            <a:outerShdw blurRad="342900" dist="50800" dir="5400000" algn="ctr" rotWithShape="0">
              <a:srgbClr val="6600FF">
                <a:alpha val="35000"/>
              </a:srgbClr>
            </a:outerShdw>
          </a:effectLst>
        </p:spPr>
        <p:txBody>
          <a:bodyPr/>
          <a:lstStyle/>
          <a:p>
            <a:r>
              <a:rPr lang="ru-RU" sz="3200" dirty="0" smtClean="0">
                <a:solidFill>
                  <a:srgbClr val="000000"/>
                </a:solidFill>
                <a:effectLst/>
              </a:rPr>
              <a:t>Гидролиз цианида аммония</a:t>
            </a:r>
            <a:endParaRPr lang="ru-RU" sz="3200" dirty="0">
              <a:solidFill>
                <a:srgbClr val="000000"/>
              </a:solidFill>
              <a:effectLst/>
            </a:endParaRPr>
          </a:p>
        </p:txBody>
      </p:sp>
      <p:grpSp>
        <p:nvGrpSpPr>
          <p:cNvPr id="2" name="Группа 25"/>
          <p:cNvGrpSpPr/>
          <p:nvPr/>
        </p:nvGrpSpPr>
        <p:grpSpPr>
          <a:xfrm>
            <a:off x="372083" y="1714488"/>
            <a:ext cx="8399834" cy="1643074"/>
            <a:chOff x="285720" y="2786058"/>
            <a:chExt cx="8399834" cy="1643074"/>
          </a:xfrm>
        </p:grpSpPr>
        <p:cxnSp>
          <p:nvCxnSpPr>
            <p:cNvPr id="23" name="Соединительная линия уступом 22"/>
            <p:cNvCxnSpPr>
              <a:stCxn id="6" idx="0"/>
              <a:endCxn id="7" idx="0"/>
            </p:cNvCxnSpPr>
            <p:nvPr/>
          </p:nvCxnSpPr>
          <p:spPr bwMode="auto">
            <a:xfrm rot="5400000" flipH="1" flipV="1">
              <a:off x="3475108" y="703960"/>
              <a:ext cx="464347" cy="4628545"/>
            </a:xfrm>
            <a:prstGeom prst="bentConnector3">
              <a:avLst>
                <a:gd name="adj1" fmla="val 149230"/>
              </a:avLst>
            </a:prstGeom>
            <a:solidFill>
              <a:schemeClr val="accent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" name="Содержимое 2"/>
            <p:cNvSpPr txBox="1">
              <a:spLocks/>
            </p:cNvSpPr>
            <p:nvPr/>
          </p:nvSpPr>
          <p:spPr bwMode="auto">
            <a:xfrm>
              <a:off x="285720" y="3250405"/>
              <a:ext cx="2214578" cy="71438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>
                  <a:lumMod val="85000"/>
                </a:schemeClr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itchFamily="2" charset="2"/>
                <a:buNone/>
                <a:tabLst/>
                <a:defRPr/>
              </a:pPr>
              <a:r>
                <a:rPr kumimoji="0" lang="en-US" sz="3200" i="0" u="none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NH</a:t>
              </a:r>
              <a:r>
                <a:rPr kumimoji="0" lang="en-US" sz="3200" i="0" u="none" strike="noStrike" kern="0" cap="none" spc="0" normalizeH="0" baseline="-25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4</a:t>
              </a:r>
              <a:r>
                <a:rPr lang="en-US" sz="3200" kern="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CN</a:t>
              </a:r>
              <a:endParaRPr kumimoji="0" lang="ru-RU" sz="3200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7" name="Содержимое 2"/>
            <p:cNvSpPr txBox="1">
              <a:spLocks/>
            </p:cNvSpPr>
            <p:nvPr/>
          </p:nvSpPr>
          <p:spPr bwMode="auto">
            <a:xfrm>
              <a:off x="3357554" y="2786058"/>
              <a:ext cx="5328000" cy="714380"/>
            </a:xfrm>
            <a:prstGeom prst="rect">
              <a:avLst/>
            </a:prstGeom>
            <a:solidFill>
              <a:schemeClr val="tx1">
                <a:lumMod val="95000"/>
              </a:schemeClr>
            </a:solidFill>
            <a:ln w="9525">
              <a:solidFill>
                <a:schemeClr val="tx1">
                  <a:lumMod val="85000"/>
                </a:schemeClr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itchFamily="2" charset="2"/>
                <a:buNone/>
                <a:tabLst/>
                <a:defRPr/>
              </a:pPr>
              <a:r>
                <a:rPr lang="en-US" sz="3200" kern="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NH</a:t>
              </a:r>
              <a:r>
                <a:rPr lang="en-US" sz="3200" kern="0" baseline="-250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4</a:t>
              </a:r>
              <a:r>
                <a:rPr kumimoji="0" lang="en-US" sz="3200" i="0" u="none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OH </a:t>
              </a:r>
              <a:r>
                <a:rPr kumimoji="0" lang="ru-RU" sz="3200" i="0" u="none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– </a:t>
              </a:r>
              <a:r>
                <a:rPr lang="ru-RU" sz="2800" b="0" kern="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слабое</a:t>
              </a:r>
              <a:r>
                <a:rPr lang="ru-RU" sz="2800" kern="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ru-RU" sz="2800" b="0" i="0" u="none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основание</a:t>
              </a:r>
              <a:endParaRPr kumimoji="0" lang="ru-RU" sz="28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8" name="Содержимое 2"/>
            <p:cNvSpPr txBox="1">
              <a:spLocks/>
            </p:cNvSpPr>
            <p:nvPr/>
          </p:nvSpPr>
          <p:spPr bwMode="auto">
            <a:xfrm>
              <a:off x="3357554" y="3714752"/>
              <a:ext cx="5328000" cy="714380"/>
            </a:xfrm>
            <a:prstGeom prst="rect">
              <a:avLst/>
            </a:prstGeom>
            <a:solidFill>
              <a:schemeClr val="tx1">
                <a:lumMod val="95000"/>
              </a:schemeClr>
            </a:solidFill>
            <a:ln w="9525">
              <a:solidFill>
                <a:schemeClr val="tx1">
                  <a:lumMod val="85000"/>
                </a:schemeClr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80000"/>
                <a:buFont typeface="Wingdings" pitchFamily="2" charset="2"/>
                <a:buNone/>
                <a:tabLst/>
                <a:defRPr/>
              </a:pPr>
              <a:r>
                <a:rPr lang="en-US" sz="3200" kern="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HCN</a:t>
              </a:r>
              <a:r>
                <a:rPr kumimoji="0" lang="ru-RU" sz="3200" i="0" u="none" strike="noStrike" kern="0" cap="none" spc="0" normalizeH="0" baseline="-25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 </a:t>
              </a:r>
              <a:r>
                <a:rPr kumimoji="0" lang="ru-RU" sz="3200" i="0" u="none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– </a:t>
              </a:r>
              <a:r>
                <a:rPr lang="ru-RU" sz="2800" b="0" kern="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слабая</a:t>
              </a:r>
              <a:r>
                <a:rPr lang="ru-RU" sz="3200" kern="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ru-RU" sz="2800" b="0" i="0" u="none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кислота</a:t>
              </a:r>
              <a:r>
                <a:rPr kumimoji="0" lang="ru-RU" sz="2800" b="0" i="0" u="none" strike="noStrike" kern="0" cap="none" spc="0" normalizeH="0" baseline="-2500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 </a:t>
              </a:r>
              <a:endParaRPr kumimoji="0" lang="ru-RU" sz="2800" b="0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cxnSp>
          <p:nvCxnSpPr>
            <p:cNvPr id="19" name="Соединительная линия уступом 18"/>
            <p:cNvCxnSpPr>
              <a:stCxn id="6" idx="2"/>
              <a:endCxn id="8" idx="2"/>
            </p:cNvCxnSpPr>
            <p:nvPr/>
          </p:nvCxnSpPr>
          <p:spPr bwMode="auto">
            <a:xfrm rot="16200000" flipH="1">
              <a:off x="3475108" y="1882685"/>
              <a:ext cx="464347" cy="4628545"/>
            </a:xfrm>
            <a:prstGeom prst="bentConnector3">
              <a:avLst>
                <a:gd name="adj1" fmla="val 149230"/>
              </a:avLst>
            </a:prstGeom>
            <a:solidFill>
              <a:schemeClr val="accent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642910" y="4286256"/>
            <a:ext cx="7986754" cy="771524"/>
          </a:xfrm>
          <a:prstGeom prst="rect">
            <a:avLst/>
          </a:prstGeom>
          <a:solidFill>
            <a:schemeClr val="tx1">
              <a:lumMod val="95000"/>
            </a:schemeClr>
          </a:solidFill>
          <a:ln w="9525">
            <a:solidFill>
              <a:schemeClr val="tx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NH</a:t>
            </a:r>
            <a:r>
              <a:rPr kumimoji="0" lang="en-US" sz="3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4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CN</a:t>
            </a:r>
            <a:r>
              <a:rPr kumimoji="0" lang="en-US" sz="3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+ HOH          NH</a:t>
            </a:r>
            <a:r>
              <a:rPr kumimoji="0" lang="en-US" sz="3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4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OH + HCN</a:t>
            </a:r>
            <a:endParaRPr kumimoji="0" lang="ru-RU" sz="3200" b="0" i="0" u="none" strike="noStrike" kern="0" cap="none" spc="0" normalizeH="0" baseline="-25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3" name="Группа 28"/>
          <p:cNvGrpSpPr/>
          <p:nvPr/>
        </p:nvGrpSpPr>
        <p:grpSpPr>
          <a:xfrm>
            <a:off x="3786182" y="4500570"/>
            <a:ext cx="540000" cy="144463"/>
            <a:chOff x="1403350" y="1844675"/>
            <a:chExt cx="792163" cy="144463"/>
          </a:xfrm>
        </p:grpSpPr>
        <p:sp>
          <p:nvSpPr>
            <p:cNvPr id="27" name="Line 5"/>
            <p:cNvSpPr>
              <a:spLocks noChangeShapeType="1"/>
            </p:cNvSpPr>
            <p:nvPr/>
          </p:nvSpPr>
          <p:spPr bwMode="auto">
            <a:xfrm>
              <a:off x="1403350" y="1844675"/>
              <a:ext cx="79216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Line 6"/>
            <p:cNvSpPr>
              <a:spLocks noChangeShapeType="1"/>
            </p:cNvSpPr>
            <p:nvPr/>
          </p:nvSpPr>
          <p:spPr bwMode="auto">
            <a:xfrm flipH="1">
              <a:off x="1403350" y="1989138"/>
              <a:ext cx="79216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Круги">
  <a:themeElements>
    <a:clrScheme name="Круги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Круг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Круги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379</TotalTime>
  <Words>220</Words>
  <Application>Microsoft Office PowerPoint</Application>
  <PresentationFormat>Экран (4:3)</PresentationFormat>
  <Paragraphs>70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Круги</vt:lpstr>
      <vt:lpstr>     Гидролиз солей </vt:lpstr>
      <vt:lpstr>Опыт</vt:lpstr>
      <vt:lpstr>Определение</vt:lpstr>
      <vt:lpstr>Типы гидролиза</vt:lpstr>
      <vt:lpstr>Гидролиз нитрита калия</vt:lpstr>
      <vt:lpstr>Типы гидролиза</vt:lpstr>
      <vt:lpstr>Гидролиз иодида аммония</vt:lpstr>
      <vt:lpstr>Типы гидролиза</vt:lpstr>
      <vt:lpstr>Гидролиз цианида аммония</vt:lpstr>
      <vt:lpstr>Типы гидролиза</vt:lpstr>
      <vt:lpstr>Слайд 11</vt:lpstr>
      <vt:lpstr>Гидролиз карбоната натрия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Гидролиз солей.</dc:title>
  <dc:creator>Политова Светлана Викторовна</dc:creator>
  <cp:lastModifiedBy>Admin</cp:lastModifiedBy>
  <cp:revision>38</cp:revision>
  <dcterms:created xsi:type="dcterms:W3CDTF">2006-02-05T12:44:27Z</dcterms:created>
  <dcterms:modified xsi:type="dcterms:W3CDTF">2014-12-24T18:11:32Z</dcterms:modified>
</cp:coreProperties>
</file>