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305" r:id="rId3"/>
    <p:sldId id="285" r:id="rId4"/>
    <p:sldId id="306" r:id="rId5"/>
    <p:sldId id="310" r:id="rId6"/>
    <p:sldId id="307" r:id="rId7"/>
    <p:sldId id="311" r:id="rId8"/>
    <p:sldId id="308" r:id="rId9"/>
    <p:sldId id="312" r:id="rId10"/>
    <p:sldId id="309" r:id="rId11"/>
    <p:sldId id="262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99"/>
    <a:srgbClr val="009900"/>
    <a:srgbClr val="FF5050"/>
    <a:srgbClr val="6600FF"/>
    <a:srgbClr val="00CC00"/>
    <a:srgbClr val="FFCC00"/>
    <a:srgbClr val="FFFF00"/>
    <a:srgbClr val="00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318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8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96D33-3FEF-40FA-921D-DA0F66766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68FB5-3485-4B4E-8A38-FA6C9726C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44847-79F5-4E23-A2CE-052241D40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AC7B2-AD41-40BA-8A1A-49148E3B2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0C825-5683-4C84-9A7F-F3D662FFF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EA0B6-AA1C-47F8-9E6A-8BA97352F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2CAB8-CBD1-4A1F-AFED-E5B294729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B181F-D10E-46B4-A591-2B17CD1E1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1788B-52BC-4DD3-983C-E76FFA6B0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1DFC1-4C14-41F5-91B9-5F7D0C1AB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92A6C-C576-400E-83A9-37F2F34BD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BFBF0-EA4D-4370-9B9E-58A79B615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072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2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2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2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073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4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075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5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6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077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7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8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8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078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78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78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78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307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8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E9A407D-EAD2-4B55-9CCA-4D64C9EFD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5992"/>
            <a:ext cx="7772400" cy="1643074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Гидролиз солей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b="1" dirty="0" smtClean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Типы гидролиза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78623" y="1585906"/>
            <a:ext cx="7986754" cy="77152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400" b="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Соли образованы сильным основанием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 сильной кислотой.</a:t>
            </a:r>
            <a:endParaRPr kumimoji="0" lang="ru-RU" sz="24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357422" y="2714620"/>
            <a:ext cx="3500462" cy="307183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Примеры: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NaCl,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Ca(NO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CsBr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BaI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320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507413" cy="337186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n-US" baseline="-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 </a:t>
            </a:r>
            <a:r>
              <a:rPr lang="ru-RU" baseline="-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+ OH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baseline="30000" dirty="0" smtClean="0"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baseline="30000" dirty="0" smtClean="0"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AlCl</a:t>
            </a:r>
            <a:r>
              <a:rPr lang="ru-RU" baseline="-25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	   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</a:t>
            </a:r>
            <a:r>
              <a:rPr lang="ru-RU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3+</a:t>
            </a:r>
            <a:r>
              <a:rPr lang="ru-RU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+ 3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</a:t>
            </a:r>
            <a:r>
              <a:rPr lang="ru-RU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baseline="30000" dirty="0" smtClean="0"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</a:t>
            </a:r>
            <a:r>
              <a:rPr lang="en-US" sz="3600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3+ 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+3Cl</a:t>
            </a:r>
            <a:r>
              <a:rPr lang="en-US" sz="3600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+HOH</a:t>
            </a:r>
            <a:r>
              <a:rPr lang="ru-RU" sz="36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n-US" sz="3600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ru-RU" sz="3600" baseline="300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AlOH</a:t>
            </a:r>
            <a:r>
              <a:rPr lang="en-US" sz="3600" baseline="300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2- 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  <a:r>
              <a:rPr lang="en-US" sz="4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H</a:t>
            </a:r>
            <a:r>
              <a:rPr lang="en-US" sz="4000" baseline="30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  <a:r>
              <a:rPr lang="en-US" sz="3600" baseline="30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  <a:r>
              <a:rPr lang="en-US" sz="3600" baseline="300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3Cl</a:t>
            </a:r>
            <a:r>
              <a:rPr lang="en-US" sz="3600" baseline="300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</a:t>
            </a:r>
            <a:endParaRPr lang="ru-RU" sz="3600" baseline="30000" dirty="0" smtClean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1403350" y="1844675"/>
            <a:ext cx="79216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 flipH="1">
            <a:off x="1403350" y="1989138"/>
            <a:ext cx="79216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>
            <a:off x="1835150" y="2781300"/>
            <a:ext cx="12969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 flipH="1">
            <a:off x="1835150" y="2924175"/>
            <a:ext cx="12969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>
            <a:off x="4140200" y="3860800"/>
            <a:ext cx="43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 flipH="1">
            <a:off x="4140200" y="4005263"/>
            <a:ext cx="43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478749" y="277813"/>
            <a:ext cx="6186502" cy="7937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Гидролиз</a:t>
            </a:r>
            <a:r>
              <a:rPr kumimoji="0" lang="ru-RU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хлорида алюминия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07412" cy="265748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n-US" baseline="-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 </a:t>
            </a:r>
            <a:r>
              <a:rPr lang="ru-RU" baseline="-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+ OH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baseline="30000" dirty="0" smtClean="0"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baseline="30000" dirty="0" smtClean="0"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lang="ru-RU" baseline="-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lang="ru-RU" baseline="-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             	 </a:t>
            </a:r>
            <a:r>
              <a:rPr lang="ru-RU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lang="ru-RU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ru-RU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lang="ru-RU" baseline="-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</a:t>
            </a:r>
            <a:r>
              <a:rPr lang="ru-RU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ru-RU" baseline="30000" dirty="0" smtClean="0"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baseline="30000" dirty="0" smtClean="0"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2Na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+CO</a:t>
            </a:r>
            <a:r>
              <a:rPr lang="en-US" baseline="-25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+HOH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HCO</a:t>
            </a:r>
            <a:r>
              <a:rPr lang="en-US" baseline="-25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ru-RU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+2Na</a:t>
            </a:r>
            <a:r>
              <a:rPr lang="en-US" baseline="30000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</a:t>
            </a:r>
            <a:r>
              <a:rPr lang="ru-RU" dirty="0" smtClean="0"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OH</a:t>
            </a:r>
            <a:r>
              <a:rPr lang="en-US" sz="3600" baseline="30000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sz="3600" baseline="30000" dirty="0" smtClean="0"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571604" y="1857364"/>
            <a:ext cx="612000" cy="155565"/>
            <a:chOff x="1380320" y="1844675"/>
            <a:chExt cx="612000" cy="155565"/>
          </a:xfrm>
        </p:grpSpPr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>
              <a:off x="1380320" y="1844675"/>
              <a:ext cx="61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b="0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 flipH="1">
              <a:off x="1380320" y="2000240"/>
              <a:ext cx="61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b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428860" y="2857496"/>
            <a:ext cx="612000" cy="142875"/>
            <a:chOff x="1979613" y="2781300"/>
            <a:chExt cx="612000" cy="142875"/>
          </a:xfrm>
        </p:grpSpPr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1979613" y="2781300"/>
              <a:ext cx="61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b="0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 flipH="1">
              <a:off x="1979613" y="2924175"/>
              <a:ext cx="6120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b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140200" y="3789363"/>
            <a:ext cx="612000" cy="144462"/>
            <a:chOff x="4140200" y="3789363"/>
            <a:chExt cx="612000" cy="144462"/>
          </a:xfrm>
        </p:grpSpPr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4140200" y="3789363"/>
              <a:ext cx="61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H="1">
              <a:off x="4140200" y="3933825"/>
              <a:ext cx="61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Гидролиз карбоната натрия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Опыт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1585906"/>
            <a:ext cx="2043098" cy="614354"/>
          </a:xfrm>
          <a:solidFill>
            <a:schemeClr val="tx1">
              <a:lumMod val="9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AlCl</a:t>
            </a:r>
            <a:r>
              <a:rPr lang="en-US" baseline="-250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endParaRPr lang="ru-RU" baseline="-250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42898" y="2571744"/>
            <a:ext cx="2043098" cy="61435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b="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3200" b="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endParaRPr kumimoji="0" lang="ru-RU" sz="32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42898" y="3536157"/>
            <a:ext cx="2043098" cy="61435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NaCl</a:t>
            </a:r>
            <a:endParaRPr kumimoji="0" lang="ru-RU" sz="32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3679025" y="1585906"/>
            <a:ext cx="2043098" cy="614354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pH&lt;7</a:t>
            </a:r>
            <a:endParaRPr kumimoji="0" lang="ru-RU" sz="32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3679025" y="2571744"/>
            <a:ext cx="2043098" cy="614354"/>
          </a:xfrm>
          <a:prstGeom prst="rect">
            <a:avLst/>
          </a:prstGeom>
          <a:solidFill>
            <a:schemeClr val="tx2">
              <a:lumMod val="90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pH&gt;7</a:t>
            </a:r>
            <a:endParaRPr kumimoji="0" lang="ru-RU" sz="32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3679025" y="3536157"/>
            <a:ext cx="2043098" cy="61435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pH=7</a:t>
            </a:r>
            <a:endParaRPr kumimoji="0" lang="ru-RU" sz="32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3071810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0" kern="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«ГИДРОЛИЗ» </a:t>
            </a:r>
            <a:r>
              <a:rPr lang="ru-RU" sz="2400" b="0" kern="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- от греческого</a:t>
            </a:r>
          </a:p>
          <a:p>
            <a:pPr lvl="0">
              <a:defRPr/>
            </a:pPr>
            <a:r>
              <a:rPr lang="ru-RU" sz="2400" b="0" kern="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«</a:t>
            </a:r>
            <a:r>
              <a:rPr lang="ru-RU" sz="2400" b="0" kern="0" dirty="0" err="1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гидро</a:t>
            </a:r>
            <a:r>
              <a:rPr lang="ru-RU" sz="2400" b="0" kern="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» </a:t>
            </a:r>
            <a:r>
              <a:rPr lang="ru-RU" sz="2400" b="0" kern="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- вода</a:t>
            </a:r>
            <a:br>
              <a:rPr lang="ru-RU" sz="2400" b="0" kern="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ru-RU" sz="2400" b="0" kern="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«лизис» </a:t>
            </a:r>
            <a:r>
              <a:rPr lang="ru-RU" sz="2400" b="0" kern="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- разложение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Определение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578623" y="1585906"/>
            <a:ext cx="7986754" cy="771524"/>
          </a:xfrm>
          <a:solidFill>
            <a:schemeClr val="tx1">
              <a:lumMod val="9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Гидролиз - одно из важнейших химических свойств солей.</a:t>
            </a:r>
            <a:endParaRPr lang="ru-RU" sz="2400" baseline="-250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578623" y="4857760"/>
            <a:ext cx="7986754" cy="1214446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Гидролизом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соли 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называется взаимодействие ионов соли с водой, в результате которого образуются слабые электролиты.</a:t>
            </a:r>
            <a:endParaRPr kumimoji="0" lang="ru-RU" sz="24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Типы гидролиза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78623" y="1585906"/>
            <a:ext cx="7986754" cy="77152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 Соли образованы сильным основанием и слабой кислотой.</a:t>
            </a:r>
            <a:endParaRPr kumimoji="0" lang="ru-RU" sz="24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357422" y="2714620"/>
            <a:ext cx="3500462" cy="307183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Примеры: 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NaCN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COOK,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(NO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Rb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endParaRPr kumimoji="0" lang="ru-RU" sz="320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Гидролиз нитрита калия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372083" y="1714488"/>
            <a:ext cx="8399834" cy="1643074"/>
            <a:chOff x="285720" y="2786058"/>
            <a:chExt cx="8399834" cy="1643074"/>
          </a:xfrm>
        </p:grpSpPr>
        <p:cxnSp>
          <p:nvCxnSpPr>
            <p:cNvPr id="23" name="Соединительная линия уступом 22"/>
            <p:cNvCxnSpPr>
              <a:stCxn id="6" idx="0"/>
              <a:endCxn id="7" idx="0"/>
            </p:cNvCxnSpPr>
            <p:nvPr/>
          </p:nvCxnSpPr>
          <p:spPr bwMode="auto">
            <a:xfrm rot="5400000" flipH="1" flipV="1">
              <a:off x="3475108" y="703960"/>
              <a:ext cx="464347" cy="4628545"/>
            </a:xfrm>
            <a:prstGeom prst="bentConnector3">
              <a:avLst>
                <a:gd name="adj1" fmla="val 149230"/>
              </a:avLst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Содержимое 2"/>
            <p:cNvSpPr txBox="1">
              <a:spLocks/>
            </p:cNvSpPr>
            <p:nvPr/>
          </p:nvSpPr>
          <p:spPr bwMode="auto">
            <a:xfrm>
              <a:off x="285720" y="3250405"/>
              <a:ext cx="2214578" cy="7143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KNO</a:t>
              </a:r>
              <a:r>
                <a:rPr kumimoji="0" lang="en-US" sz="320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2</a:t>
              </a:r>
              <a:endParaRPr kumimoji="0" lang="ru-RU" sz="32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" name="Содержимое 2"/>
            <p:cNvSpPr txBox="1">
              <a:spLocks/>
            </p:cNvSpPr>
            <p:nvPr/>
          </p:nvSpPr>
          <p:spPr bwMode="auto">
            <a:xfrm>
              <a:off x="3357554" y="2786058"/>
              <a:ext cx="5328000" cy="71438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KOH </a:t>
              </a:r>
              <a:r>
                <a:rPr kumimoji="0" lang="ru-RU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</a:t>
              </a:r>
              <a:r>
                <a:rPr kumimoji="0" lang="ru-RU" sz="3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сильное основание</a:t>
              </a:r>
              <a:endParaRPr kumimoji="0" lang="ru-RU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" name="Содержимое 2"/>
            <p:cNvSpPr txBox="1">
              <a:spLocks/>
            </p:cNvSpPr>
            <p:nvPr/>
          </p:nvSpPr>
          <p:spPr bwMode="auto">
            <a:xfrm>
              <a:off x="3357554" y="3714752"/>
              <a:ext cx="5328000" cy="71438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lang="en-US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NO</a:t>
              </a:r>
              <a:r>
                <a:rPr kumimoji="0" lang="en-US" sz="320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2</a:t>
              </a:r>
              <a:r>
                <a:rPr kumimoji="0" lang="ru-RU" sz="320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r>
                <a:rPr kumimoji="0" lang="ru-RU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 </a:t>
              </a:r>
              <a:r>
                <a:rPr kumimoji="0" lang="ru-RU" sz="3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слабая кислота</a:t>
              </a:r>
              <a:r>
                <a:rPr kumimoji="0" lang="ru-RU" sz="3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32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19" name="Соединительная линия уступом 18"/>
            <p:cNvCxnSpPr>
              <a:stCxn id="6" idx="2"/>
              <a:endCxn id="8" idx="2"/>
            </p:cNvCxnSpPr>
            <p:nvPr/>
          </p:nvCxnSpPr>
          <p:spPr bwMode="auto">
            <a:xfrm rot="16200000" flipH="1">
              <a:off x="3475108" y="1882685"/>
              <a:ext cx="464347" cy="4628545"/>
            </a:xfrm>
            <a:prstGeom prst="bentConnector3">
              <a:avLst>
                <a:gd name="adj1" fmla="val 149230"/>
              </a:avLst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1" name="Группа 30"/>
          <p:cNvGrpSpPr/>
          <p:nvPr/>
        </p:nvGrpSpPr>
        <p:grpSpPr>
          <a:xfrm>
            <a:off x="642910" y="4286256"/>
            <a:ext cx="7986754" cy="771524"/>
            <a:chOff x="642910" y="4143380"/>
            <a:chExt cx="7986754" cy="771524"/>
          </a:xfrm>
        </p:grpSpPr>
        <p:sp>
          <p:nvSpPr>
            <p:cNvPr id="5" name="Содержимое 2"/>
            <p:cNvSpPr txBox="1">
              <a:spLocks/>
            </p:cNvSpPr>
            <p:nvPr/>
          </p:nvSpPr>
          <p:spPr bwMode="auto">
            <a:xfrm>
              <a:off x="642910" y="4143380"/>
              <a:ext cx="7986754" cy="771524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en-US" sz="3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K NO</a:t>
              </a:r>
              <a:r>
                <a:rPr kumimoji="0" lang="en-US" sz="3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2 </a:t>
              </a:r>
              <a:r>
                <a:rPr kumimoji="0" lang="en-US" sz="3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+ H OH          KOH + HNO</a:t>
              </a:r>
              <a:r>
                <a:rPr kumimoji="0" lang="en-US" sz="32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2</a:t>
              </a:r>
              <a:endParaRPr kumimoji="0" lang="ru-RU" sz="32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 bwMode="auto">
            <a:xfrm>
              <a:off x="1000100" y="4214818"/>
              <a:ext cx="1643074" cy="642942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643306" y="4500570"/>
            <a:ext cx="540000" cy="144463"/>
            <a:chOff x="1403350" y="1844675"/>
            <a:chExt cx="792163" cy="144463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1403350" y="1844675"/>
              <a:ext cx="7921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>
              <a:off x="1403350" y="1989138"/>
              <a:ext cx="7921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Типы гидролиза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78623" y="1585906"/>
            <a:ext cx="7986754" cy="77152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400" b="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Соли образованы сильной </a:t>
            </a:r>
            <a:r>
              <a:rPr lang="ru-RU" sz="2400" b="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кислотой 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 слабым основанием.</a:t>
            </a:r>
            <a:endParaRPr kumimoji="0" lang="ru-RU" sz="24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357422" y="2714620"/>
            <a:ext cx="3500462" cy="307183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Примеры: 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CuCl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FeSO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(NO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CoI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Гидролиз иодида аммония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2" name="Группа 25"/>
          <p:cNvGrpSpPr/>
          <p:nvPr/>
        </p:nvGrpSpPr>
        <p:grpSpPr>
          <a:xfrm>
            <a:off x="372083" y="1714488"/>
            <a:ext cx="8399834" cy="1643074"/>
            <a:chOff x="285720" y="2786058"/>
            <a:chExt cx="8399834" cy="1643074"/>
          </a:xfrm>
        </p:grpSpPr>
        <p:cxnSp>
          <p:nvCxnSpPr>
            <p:cNvPr id="23" name="Соединительная линия уступом 22"/>
            <p:cNvCxnSpPr>
              <a:stCxn id="6" idx="0"/>
              <a:endCxn id="7" idx="0"/>
            </p:cNvCxnSpPr>
            <p:nvPr/>
          </p:nvCxnSpPr>
          <p:spPr bwMode="auto">
            <a:xfrm rot="5400000" flipH="1" flipV="1">
              <a:off x="3475108" y="703960"/>
              <a:ext cx="464347" cy="4628545"/>
            </a:xfrm>
            <a:prstGeom prst="bentConnector3">
              <a:avLst>
                <a:gd name="adj1" fmla="val 149230"/>
              </a:avLst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Содержимое 2"/>
            <p:cNvSpPr txBox="1">
              <a:spLocks/>
            </p:cNvSpPr>
            <p:nvPr/>
          </p:nvSpPr>
          <p:spPr bwMode="auto">
            <a:xfrm>
              <a:off x="285720" y="3250405"/>
              <a:ext cx="2214578" cy="7143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NH</a:t>
              </a:r>
              <a:r>
                <a:rPr kumimoji="0" lang="en-US" sz="320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4</a:t>
              </a: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</a:t>
              </a:r>
              <a:endParaRPr kumimoji="0" lang="ru-RU" sz="32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" name="Содержимое 2"/>
            <p:cNvSpPr txBox="1">
              <a:spLocks/>
            </p:cNvSpPr>
            <p:nvPr/>
          </p:nvSpPr>
          <p:spPr bwMode="auto">
            <a:xfrm>
              <a:off x="3357554" y="2786058"/>
              <a:ext cx="5328000" cy="71438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lang="en-US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3200" kern="0" baseline="-250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OH </a:t>
              </a:r>
              <a:r>
                <a:rPr kumimoji="0" lang="ru-RU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 </a:t>
              </a:r>
              <a:r>
                <a:rPr lang="ru-RU" sz="2800" b="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слабое</a:t>
              </a:r>
              <a:r>
                <a:rPr lang="ru-RU" sz="28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основание</a:t>
              </a:r>
              <a:endParaRPr kumimoji="0" lang="ru-RU" sz="2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" name="Содержимое 2"/>
            <p:cNvSpPr txBox="1">
              <a:spLocks/>
            </p:cNvSpPr>
            <p:nvPr/>
          </p:nvSpPr>
          <p:spPr bwMode="auto">
            <a:xfrm>
              <a:off x="3357554" y="3714752"/>
              <a:ext cx="5328000" cy="71438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lang="en-US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HI</a:t>
              </a:r>
              <a:r>
                <a:rPr kumimoji="0" lang="ru-RU" sz="320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r>
                <a:rPr kumimoji="0" lang="ru-RU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 </a:t>
              </a:r>
              <a:r>
                <a:rPr lang="ru-RU" sz="2800" b="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сильная</a:t>
              </a:r>
              <a:r>
                <a:rPr lang="ru-RU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кислота</a:t>
              </a:r>
              <a:r>
                <a:rPr kumimoji="0" lang="ru-RU" sz="28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19" name="Соединительная линия уступом 18"/>
            <p:cNvCxnSpPr>
              <a:stCxn id="6" idx="2"/>
              <a:endCxn id="8" idx="2"/>
            </p:cNvCxnSpPr>
            <p:nvPr/>
          </p:nvCxnSpPr>
          <p:spPr bwMode="auto">
            <a:xfrm rot="16200000" flipH="1">
              <a:off x="3475108" y="1882685"/>
              <a:ext cx="464347" cy="4628545"/>
            </a:xfrm>
            <a:prstGeom prst="bentConnector3">
              <a:avLst>
                <a:gd name="adj1" fmla="val 149230"/>
              </a:avLst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642910" y="4286256"/>
            <a:ext cx="7986754" cy="77152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NH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+ HOH          NH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OH + HI</a:t>
            </a:r>
            <a:endParaRPr kumimoji="0" lang="ru-RU" sz="32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9" name="Группа 28"/>
          <p:cNvGrpSpPr/>
          <p:nvPr/>
        </p:nvGrpSpPr>
        <p:grpSpPr>
          <a:xfrm>
            <a:off x="3286116" y="4500570"/>
            <a:ext cx="540000" cy="144463"/>
            <a:chOff x="1403350" y="1844675"/>
            <a:chExt cx="792163" cy="144463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1403350" y="1844675"/>
              <a:ext cx="7921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>
              <a:off x="1403350" y="1989138"/>
              <a:ext cx="7921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Типы гидролиза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78623" y="1585906"/>
            <a:ext cx="7986754" cy="77152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400" b="0" kern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Соли образованы слабым основанием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 слабой кислотой.</a:t>
            </a:r>
            <a:endParaRPr kumimoji="0" lang="ru-RU" sz="24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357422" y="2714620"/>
            <a:ext cx="3500462" cy="307183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Примеры: </a:t>
            </a:r>
            <a:r>
              <a:rPr kumimoji="0" lang="ru-RU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COONH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(NH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Pb(NO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2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</a:t>
            </a:r>
            <a:r>
              <a:rPr kumimoji="0" lang="en-US" sz="320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749" y="277813"/>
            <a:ext cx="6186502" cy="793733"/>
          </a:xfrm>
          <a:solidFill>
            <a:schemeClr val="accent3">
              <a:lumMod val="20000"/>
              <a:lumOff val="80000"/>
            </a:schemeClr>
          </a:solidFill>
          <a:effectLst>
            <a:outerShdw blurRad="342900" dist="50800" dir="5400000" algn="ctr" rotWithShape="0">
              <a:srgbClr val="6600FF">
                <a:alpha val="35000"/>
              </a:srgbClr>
            </a:outerShdw>
          </a:effectLst>
        </p:spPr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effectLst/>
              </a:rPr>
              <a:t>Гидролиз цианида аммония</a:t>
            </a:r>
            <a:endParaRPr lang="ru-RU" sz="3200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2" name="Группа 25"/>
          <p:cNvGrpSpPr/>
          <p:nvPr/>
        </p:nvGrpSpPr>
        <p:grpSpPr>
          <a:xfrm>
            <a:off x="372083" y="1714488"/>
            <a:ext cx="8399834" cy="1643074"/>
            <a:chOff x="285720" y="2786058"/>
            <a:chExt cx="8399834" cy="1643074"/>
          </a:xfrm>
        </p:grpSpPr>
        <p:cxnSp>
          <p:nvCxnSpPr>
            <p:cNvPr id="23" name="Соединительная линия уступом 22"/>
            <p:cNvCxnSpPr>
              <a:stCxn id="6" idx="0"/>
              <a:endCxn id="7" idx="0"/>
            </p:cNvCxnSpPr>
            <p:nvPr/>
          </p:nvCxnSpPr>
          <p:spPr bwMode="auto">
            <a:xfrm rot="5400000" flipH="1" flipV="1">
              <a:off x="3475108" y="703960"/>
              <a:ext cx="464347" cy="4628545"/>
            </a:xfrm>
            <a:prstGeom prst="bentConnector3">
              <a:avLst>
                <a:gd name="adj1" fmla="val 149230"/>
              </a:avLst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Содержимое 2"/>
            <p:cNvSpPr txBox="1">
              <a:spLocks/>
            </p:cNvSpPr>
            <p:nvPr/>
          </p:nvSpPr>
          <p:spPr bwMode="auto">
            <a:xfrm>
              <a:off x="285720" y="3250405"/>
              <a:ext cx="2214578" cy="7143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NH</a:t>
              </a:r>
              <a:r>
                <a:rPr kumimoji="0" lang="en-US" sz="320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4</a:t>
              </a:r>
              <a:r>
                <a:rPr lang="en-US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CN</a:t>
              </a:r>
              <a:endParaRPr kumimoji="0" lang="ru-RU" sz="32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7" name="Содержимое 2"/>
            <p:cNvSpPr txBox="1">
              <a:spLocks/>
            </p:cNvSpPr>
            <p:nvPr/>
          </p:nvSpPr>
          <p:spPr bwMode="auto">
            <a:xfrm>
              <a:off x="3357554" y="2786058"/>
              <a:ext cx="5328000" cy="71438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lang="en-US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NH</a:t>
              </a:r>
              <a:r>
                <a:rPr lang="en-US" sz="3200" kern="0" baseline="-250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kumimoji="0" lang="en-US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OH </a:t>
              </a:r>
              <a:r>
                <a:rPr kumimoji="0" lang="ru-RU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 </a:t>
              </a:r>
              <a:r>
                <a:rPr lang="ru-RU" sz="2800" b="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слабое</a:t>
              </a:r>
              <a:r>
                <a:rPr lang="ru-RU" sz="28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основание</a:t>
              </a:r>
              <a:endParaRPr kumimoji="0" lang="ru-RU" sz="2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8" name="Содержимое 2"/>
            <p:cNvSpPr txBox="1">
              <a:spLocks/>
            </p:cNvSpPr>
            <p:nvPr/>
          </p:nvSpPr>
          <p:spPr bwMode="auto">
            <a:xfrm>
              <a:off x="3357554" y="3714752"/>
              <a:ext cx="5328000" cy="71438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>
              <a:solidFill>
                <a:schemeClr val="tx1">
                  <a:lumMod val="85000"/>
                </a:schemeClr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None/>
                <a:tabLst/>
                <a:defRPr/>
              </a:pPr>
              <a:r>
                <a:rPr lang="en-US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HCN</a:t>
              </a:r>
              <a:r>
                <a:rPr kumimoji="0" lang="ru-RU" sz="320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r>
                <a:rPr kumimoji="0" lang="ru-RU" sz="320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– </a:t>
              </a:r>
              <a:r>
                <a:rPr lang="ru-RU" sz="2800" b="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слабая</a:t>
              </a:r>
              <a:r>
                <a:rPr lang="ru-RU" sz="32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sz="2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кислота</a:t>
              </a:r>
              <a:r>
                <a:rPr kumimoji="0" lang="ru-RU" sz="28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</a:t>
              </a:r>
              <a:endParaRPr kumimoji="0" lang="ru-RU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19" name="Соединительная линия уступом 18"/>
            <p:cNvCxnSpPr>
              <a:stCxn id="6" idx="2"/>
              <a:endCxn id="8" idx="2"/>
            </p:cNvCxnSpPr>
            <p:nvPr/>
          </p:nvCxnSpPr>
          <p:spPr bwMode="auto">
            <a:xfrm rot="16200000" flipH="1">
              <a:off x="3475108" y="1882685"/>
              <a:ext cx="464347" cy="4628545"/>
            </a:xfrm>
            <a:prstGeom prst="bentConnector3">
              <a:avLst>
                <a:gd name="adj1" fmla="val 149230"/>
              </a:avLst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642910" y="4286256"/>
            <a:ext cx="7986754" cy="771524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tx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NH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CN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+ HOH          NH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OH + HCN</a:t>
            </a:r>
            <a:endParaRPr kumimoji="0" lang="ru-RU" sz="32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3" name="Группа 28"/>
          <p:cNvGrpSpPr/>
          <p:nvPr/>
        </p:nvGrpSpPr>
        <p:grpSpPr>
          <a:xfrm>
            <a:off x="3786182" y="4500570"/>
            <a:ext cx="540000" cy="144463"/>
            <a:chOff x="1403350" y="1844675"/>
            <a:chExt cx="792163" cy="144463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1403350" y="1844675"/>
              <a:ext cx="7921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>
              <a:off x="1403350" y="1989138"/>
              <a:ext cx="7921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379</TotalTime>
  <Words>220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Круги</vt:lpstr>
      <vt:lpstr>     Гидролиз солей </vt:lpstr>
      <vt:lpstr>Опыт</vt:lpstr>
      <vt:lpstr>Определение</vt:lpstr>
      <vt:lpstr>Типы гидролиза</vt:lpstr>
      <vt:lpstr>Гидролиз нитрита калия</vt:lpstr>
      <vt:lpstr>Типы гидролиза</vt:lpstr>
      <vt:lpstr>Гидролиз иодида аммония</vt:lpstr>
      <vt:lpstr>Типы гидролиза</vt:lpstr>
      <vt:lpstr>Гидролиз цианида аммония</vt:lpstr>
      <vt:lpstr>Типы гидролиза</vt:lpstr>
      <vt:lpstr>Слайд 11</vt:lpstr>
      <vt:lpstr>Гидролиз карбоната натрия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Гидролиз солей.</dc:title>
  <dc:creator>Политова Светлана Викторовна</dc:creator>
  <cp:lastModifiedBy>Admin</cp:lastModifiedBy>
  <cp:revision>38</cp:revision>
  <dcterms:created xsi:type="dcterms:W3CDTF">2006-02-05T12:44:27Z</dcterms:created>
  <dcterms:modified xsi:type="dcterms:W3CDTF">2014-12-24T18:11:32Z</dcterms:modified>
</cp:coreProperties>
</file>