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8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272" r:id="rId13"/>
    <p:sldId id="273" r:id="rId14"/>
    <p:sldId id="281" r:id="rId15"/>
    <p:sldId id="276" r:id="rId16"/>
    <p:sldId id="282" r:id="rId17"/>
    <p:sldId id="274" r:id="rId18"/>
    <p:sldId id="277" r:id="rId19"/>
    <p:sldId id="275" r:id="rId20"/>
    <p:sldId id="278" r:id="rId21"/>
    <p:sldId id="279" r:id="rId22"/>
    <p:sldId id="280" r:id="rId23"/>
    <p:sldId id="257" r:id="rId24"/>
    <p:sldId id="258" r:id="rId25"/>
    <p:sldId id="260" r:id="rId26"/>
    <p:sldId id="25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</c:spPr>
          <c:dPt>
            <c:idx val="1"/>
            <c:spPr>
              <a:solidFill>
                <a:srgbClr val="00B050"/>
              </a:solidFill>
            </c:spPr>
          </c:dPt>
          <c:dPt>
            <c:idx val="5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Лист1!$A$2:$A$11</c:f>
              <c:strCache>
                <c:ptCount val="10"/>
                <c:pt idx="0">
                  <c:v>Ртуть</c:v>
                </c:pt>
                <c:pt idx="1">
                  <c:v>Натрий</c:v>
                </c:pt>
                <c:pt idx="2">
                  <c:v>Олово</c:v>
                </c:pt>
                <c:pt idx="3">
                  <c:v>Свинец</c:v>
                </c:pt>
                <c:pt idx="4">
                  <c:v>Алюминий</c:v>
                </c:pt>
                <c:pt idx="5">
                  <c:v>Золото</c:v>
                </c:pt>
                <c:pt idx="6">
                  <c:v>Медь</c:v>
                </c:pt>
                <c:pt idx="7">
                  <c:v>Железо</c:v>
                </c:pt>
                <c:pt idx="8">
                  <c:v>Титан</c:v>
                </c:pt>
                <c:pt idx="9">
                  <c:v>Вольфрам</c:v>
                </c:pt>
              </c:strCache>
            </c:strRef>
          </c:cat>
          <c:val>
            <c:numRef>
              <c:f>Лист1!$B$2:$B$11</c:f>
              <c:numCache>
                <c:formatCode>0.00</c:formatCode>
                <c:ptCount val="10"/>
                <c:pt idx="0">
                  <c:v>13.7</c:v>
                </c:pt>
                <c:pt idx="1">
                  <c:v>0.97</c:v>
                </c:pt>
                <c:pt idx="2">
                  <c:v>7.3</c:v>
                </c:pt>
                <c:pt idx="3">
                  <c:v>11.3</c:v>
                </c:pt>
                <c:pt idx="4">
                  <c:v>2.7</c:v>
                </c:pt>
                <c:pt idx="5">
                  <c:v>19.3</c:v>
                </c:pt>
                <c:pt idx="6">
                  <c:v>9</c:v>
                </c:pt>
                <c:pt idx="7">
                  <c:v>7.7</c:v>
                </c:pt>
                <c:pt idx="8">
                  <c:v>4.5</c:v>
                </c:pt>
                <c:pt idx="9">
                  <c:v>15.3</c:v>
                </c:pt>
              </c:numCache>
            </c:numRef>
          </c:val>
        </c:ser>
        <c:dLbls>
          <c:showVal val="1"/>
        </c:dLbls>
        <c:axId val="88570880"/>
        <c:axId val="88589056"/>
      </c:barChart>
      <c:catAx>
        <c:axId val="88570880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8589056"/>
        <c:crosses val="autoZero"/>
        <c:auto val="1"/>
        <c:lblAlgn val="ctr"/>
        <c:lblOffset val="100"/>
      </c:catAx>
      <c:valAx>
        <c:axId val="88589056"/>
        <c:scaling>
          <c:orientation val="minMax"/>
        </c:scaling>
        <c:axPos val="l"/>
        <c:majorGridlines>
          <c:spPr>
            <a:ln w="28575">
              <a:solidFill>
                <a:schemeClr val="tx2">
                  <a:lumMod val="40000"/>
                  <a:lumOff val="60000"/>
                </a:schemeClr>
              </a:solidFill>
              <a:prstDash val="lgDash"/>
            </a:ln>
          </c:spPr>
        </c:majorGridlines>
        <c:numFmt formatCode="0.00" sourceLinked="1"/>
        <c:tickLblPos val="nextTo"/>
        <c:spPr>
          <a:ln w="28575">
            <a:solidFill>
              <a:schemeClr val="tx2">
                <a:lumMod val="40000"/>
                <a:lumOff val="60000"/>
              </a:schemeClr>
            </a:solidFill>
            <a:prstDash val="lgDash"/>
          </a:ln>
        </c:spPr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85708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</c:dLbl>
            <c:dLbl>
              <c:idx val="9"/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Ртуть</c:v>
                </c:pt>
                <c:pt idx="1">
                  <c:v>Натрий</c:v>
                </c:pt>
                <c:pt idx="2">
                  <c:v>Олово</c:v>
                </c:pt>
                <c:pt idx="3">
                  <c:v>Свинец</c:v>
                </c:pt>
                <c:pt idx="4">
                  <c:v>Алюминий</c:v>
                </c:pt>
                <c:pt idx="5">
                  <c:v>Золото</c:v>
                </c:pt>
                <c:pt idx="6">
                  <c:v>Медь</c:v>
                </c:pt>
                <c:pt idx="7">
                  <c:v>Железо</c:v>
                </c:pt>
                <c:pt idx="8">
                  <c:v>Титан</c:v>
                </c:pt>
                <c:pt idx="9">
                  <c:v>Вольфрам</c:v>
                </c:pt>
              </c:strCache>
            </c:strRef>
          </c:cat>
          <c:val>
            <c:numRef>
              <c:f>Лист1!$B$2:$B$11</c:f>
              <c:numCache>
                <c:formatCode>0</c:formatCode>
                <c:ptCount val="10"/>
                <c:pt idx="0">
                  <c:v>-39</c:v>
                </c:pt>
                <c:pt idx="1">
                  <c:v>98</c:v>
                </c:pt>
                <c:pt idx="2">
                  <c:v>232</c:v>
                </c:pt>
                <c:pt idx="3">
                  <c:v>327</c:v>
                </c:pt>
                <c:pt idx="4">
                  <c:v>660</c:v>
                </c:pt>
                <c:pt idx="5">
                  <c:v>1060</c:v>
                </c:pt>
                <c:pt idx="6">
                  <c:v>1080</c:v>
                </c:pt>
                <c:pt idx="7">
                  <c:v>1540</c:v>
                </c:pt>
                <c:pt idx="8">
                  <c:v>1670</c:v>
                </c:pt>
                <c:pt idx="9">
                  <c:v>3400</c:v>
                </c:pt>
              </c:numCache>
            </c:numRef>
          </c:val>
        </c:ser>
        <c:dLbls>
          <c:showVal val="1"/>
        </c:dLbls>
        <c:gapWidth val="33"/>
        <c:overlap val="43"/>
        <c:axId val="88581248"/>
        <c:axId val="88582784"/>
      </c:barChart>
      <c:catAx>
        <c:axId val="8858124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8582784"/>
        <c:crosses val="autoZero"/>
        <c:auto val="1"/>
        <c:lblAlgn val="ctr"/>
        <c:lblOffset val="100"/>
      </c:catAx>
      <c:valAx>
        <c:axId val="88582784"/>
        <c:scaling>
          <c:orientation val="minMax"/>
        </c:scaling>
        <c:axPos val="l"/>
        <c:majorGridlines>
          <c:spPr>
            <a:ln w="28575">
              <a:solidFill>
                <a:schemeClr val="tx2">
                  <a:lumMod val="40000"/>
                  <a:lumOff val="60000"/>
                </a:schemeClr>
              </a:solidFill>
              <a:prstDash val="lgDash"/>
            </a:ln>
          </c:spPr>
        </c:majorGridlines>
        <c:numFmt formatCode="0" sourceLinked="1"/>
        <c:tickLblPos val="nextTo"/>
        <c:spPr>
          <a:ln w="28575">
            <a:solidFill>
              <a:schemeClr val="tx2">
                <a:lumMod val="40000"/>
                <a:lumOff val="60000"/>
              </a:schemeClr>
            </a:solidFill>
            <a:prstDash val="lgDash"/>
          </a:ln>
        </c:spPr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85812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26E0E-8D6D-4051-9E05-120D2B99B3FA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27137-6778-442B-A815-99D17A0347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этих сооружений использовались метал­лы и сплавы. Например, золото как декоративный металл. Одеяние Зевса было изготовлено из золотых листьев, украшения египетских царей были золотыми. Для гидроизоляции висячих садов использовались свинцовые плиты.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Статуя Колосса Родосского изготовлена из бронзы.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Мраморные колонны храма Артемиды скреплялись железными штырями.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Александрийском маяке отполированные бронзовые зеркала направляли свет от огня в мо­ре. Инструменты, с помощью которых строились сооружения, были изготовлены из металлов и сплавов (медь, бронза, сплавы железа).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27137-6778-442B-A815-99D17A034749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Стальной 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характер — способность противостоять внешним воздействиям; прочность, твердость.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Железные нервы — прочность железа при физических нагрузках; ковкость.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Золотое сердце — золото на протяжении многих веков очень высоко ценилось, было эталоном, мерой ценности вещей.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Металлический голос — твердость металла.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Свинцовый кулак — тяжесть свинца.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27137-6778-442B-A815-99D17A034749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A6AE8-FFF0-45BA-A943-8FDB2BB236C5}" type="datetimeFigureOut">
              <a:rPr lang="ru-RU" smtClean="0"/>
              <a:pPr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78A22-2D2C-48FA-9385-52A397C6F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paramitacenter.ru/content/eksperiment-po-himii-gorenie-zheleza-v-kislorod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aramitacenter.ru/content/eksperiment-po-himii-vzaimodejstvie-hlora-s-medy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goldomania.ru/menu_002_010.html" TargetMode="External"/><Relationship Id="rId2" Type="http://schemas.openxmlformats.org/officeDocument/2006/relationships/hyperlink" Target="http://www.warandpeace.ru/ru/news/view/6127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ldomania.ru/menu_002.html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planetaznaniy.astrel.ru/pk/viewbook.php?bookid=109026&amp;type=" TargetMode="External"/><Relationship Id="rId2" Type="http://schemas.openxmlformats.org/officeDocument/2006/relationships/hyperlink" Target="http://upload.wikimedia.org/wikipedia/commons/6/6f/Goldkey_logo_removed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869947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Металлы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428604"/>
            <a:ext cx="6400800" cy="480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028836" y="3714752"/>
            <a:ext cx="5086328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Урок </a:t>
            </a:r>
            <a:r>
              <a:rPr lang="ru-RU" sz="24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3-24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Свойства металлов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928794" y="3429000"/>
            <a:ext cx="5000660" cy="582594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пластичность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157163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Важнейшее свойство металлов изменять свою форму при ударе, прокатываться в тонкие листы и вытягиваться в проволоку.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893207" y="2571744"/>
            <a:ext cx="3357586" cy="5825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642910" y="4714884"/>
            <a:ext cx="8229600" cy="121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Самый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. . . . . . . . . . 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Au, Ag, Fe, Cu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Свойства металлов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928794" y="3429000"/>
            <a:ext cx="5000660" cy="582594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плотность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157163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Металлы, имеющие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. . . . . . . .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меньше пяти, условно называют 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легкими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металлами. Металлы, . . . . . . . . . которых больше пяти, называют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тяжелыми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893207" y="2571744"/>
            <a:ext cx="3357586" cy="5825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642910" y="4714884"/>
            <a:ext cx="8229600" cy="121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Самый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. . . . . . . . . 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Li, Ca, Os, Au, Ag, Fe, Cu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972000" y="1000108"/>
          <a:ext cx="720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Плотность металлов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972000" y="1397000"/>
          <a:ext cx="720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Температуры плавления металлов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Творческие задания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9532" y="3429000"/>
            <a:ext cx="8424936" cy="2952328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семи чудесам света относятся следующие замечательные творения.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Пирамида Хеопса.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Статуя Зевса в Олимпии.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Висячие сады Семирамиды.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Храм Артемиды.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Галикарнасский мавзолей.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Колосс Родосский.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Александрийский маяк.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1571636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Назовите семь чудес света и укажите, какую роль играли металлы в их создании.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 семи чудесам света относятся следующие замечательные творения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893207" y="2780928"/>
            <a:ext cx="3357586" cy="5825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Литературные выражения и химия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196752"/>
            <a:ext cx="8229600" cy="2016224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lvl="0"/>
            <a:r>
              <a:rPr lang="ru-RU" sz="2800" dirty="0" smtClean="0">
                <a:latin typeface="Arial" pitchFamily="34" charset="0"/>
                <a:cs typeface="Arial" pitchFamily="34" charset="0"/>
              </a:rPr>
              <a:t>Какие свойства металлов или сплавов лежат в основе образования литературных выражений: стальной характер, железные нервы,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металлический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голос, свинцовый кулак?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448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[http://paramitacenter.ru/] </a:t>
            </a:r>
            <a:r>
              <a:rPr lang="ru-RU" sz="2400" u="sng" dirty="0" smtClean="0">
                <a:latin typeface="Arial" pitchFamily="34" charset="0"/>
                <a:cs typeface="Arial" pitchFamily="34" charset="0"/>
                <a:hlinkClick r:id="rId2"/>
              </a:rPr>
              <a:t>&gt;&gt;&gt;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Горение железа в кислороде 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3143248"/>
            <a:ext cx="8229600" cy="1571636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Arial" pitchFamily="34" charset="0"/>
                <a:ea typeface="+mj-ea"/>
                <a:cs typeface="Arial" pitchFamily="34" charset="0"/>
              </a:rPr>
              <a:t>…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Fe +…O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…Fe</a:t>
            </a:r>
            <a:r>
              <a:rPr lang="en-US" sz="4400" baseline="-25000" dirty="0" smtClean="0"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lang="en-US" sz="4400" baseline="-25000" dirty="0" smtClean="0"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lang="ru-RU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меди с кислородом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3143248"/>
            <a:ext cx="8229600" cy="1571636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Arial" pitchFamily="34" charset="0"/>
                <a:ea typeface="+mj-ea"/>
                <a:cs typeface="Arial" pitchFamily="34" charset="0"/>
              </a:rPr>
              <a:t>…Cu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+…O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…</a:t>
            </a:r>
            <a:endParaRPr lang="ru-RU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меди с хлором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3143248"/>
            <a:ext cx="8229600" cy="1571636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Arial" pitchFamily="34" charset="0"/>
                <a:ea typeface="+mj-ea"/>
                <a:cs typeface="Arial" pitchFamily="34" charset="0"/>
              </a:rPr>
              <a:t>…Cu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+…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=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…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хлорид меди(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II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lang="ru-RU" sz="32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-250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0199" y="1643050"/>
            <a:ext cx="5643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 [http://paramitacenter.ru/] </a:t>
            </a:r>
            <a:r>
              <a:rPr lang="ru-RU" sz="2400" u="sng" dirty="0" smtClean="0">
                <a:latin typeface="Arial" pitchFamily="34" charset="0"/>
                <a:cs typeface="Arial" pitchFamily="34" charset="0"/>
                <a:hlinkClick r:id="rId2"/>
              </a:rPr>
              <a:t>&gt;&gt;&gt;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Закончите уравнения реакций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285860"/>
          <a:ext cx="8640000" cy="30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  <a:gridCol w="2160000"/>
                <a:gridCol w="2160000"/>
              </a:tblGrid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Li+N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Al+O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Ca+P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Al+Br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Ca+O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Zn+Br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K+Cl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Ba+P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Cu+Cl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Ba+Br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Mg+O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Li+O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Mg+N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Fe+Cl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Fe(III)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Cu+S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Al+S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Проверка домашнего задания: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0010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каком природном соединении массовая доля железа наибольшая: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2000" y="3000372"/>
          <a:ext cx="8640000" cy="13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  <a:gridCol w="2160000"/>
                <a:gridCol w="2160000"/>
              </a:tblGrid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H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O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500034" y="4714884"/>
            <a:ext cx="8229600" cy="9001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Магнитный железняк, красный железняк, бурый железняк, пирит.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Массовая доля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157163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Хромистый железняк имеет химическую формулу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FeO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Symbol"/>
              </a:rPr>
              <a:t>Cr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  <a:sym typeface="Symbol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Массовая доля какого химического элемента, хрома или железа, в нем больше?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Алюминий и сера реагируют в мольном соотношении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2000" y="2598000"/>
          <a:ext cx="8640000" cy="16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  <a:gridCol w="2160000"/>
                <a:gridCol w="2160000"/>
              </a:tblGrid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3:2</a:t>
                      </a:r>
                      <a:endParaRPr lang="ru-RU" sz="4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2:3</a:t>
                      </a:r>
                      <a:endParaRPr lang="ru-RU" sz="4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1:1</a:t>
                      </a:r>
                      <a:endParaRPr lang="ru-RU" sz="4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1:2</a:t>
                      </a:r>
                      <a:endParaRPr lang="ru-RU" sz="4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Наибольшая массовая доля железа в минерале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2000" y="2598000"/>
          <a:ext cx="8640000" cy="16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/>
                <a:gridCol w="2160000"/>
                <a:gridCol w="2160000"/>
                <a:gridCol w="2160000"/>
              </a:tblGrid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CuFeS</a:t>
                      </a:r>
                      <a:r>
                        <a:rPr lang="en-US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ru-RU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en-US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r>
                        <a:rPr lang="en-US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айл:Gold1o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571612"/>
            <a:ext cx="6096000" cy="4276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upload.wikimedia.org/wikipedia/commons/6/6f/Goldkey_logo_remov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09625"/>
            <a:ext cx="9639300" cy="7667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Добыча золота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  <a:hlinkClick r:id="rId2"/>
              </a:rPr>
              <a:t>http://www.warandpeace.ru/ru/news/view/61279/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  <a:hlinkClick r:id="rId3"/>
              </a:rPr>
              <a:t>Резервы России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  <a:hlinkClick r:id="rId4"/>
              </a:rPr>
              <a:t>Золотой запас стран мира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397000"/>
          <a:ext cx="892971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573"/>
                <a:gridCol w="2976573"/>
                <a:gridCol w="297657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1</a:t>
                      </a:r>
                      <a:r>
                        <a:rPr lang="ru-RU" sz="2400" b="0" baseline="0" dirty="0" smtClean="0"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 кг (золото)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Учебник</a:t>
                      </a:r>
                      <a:r>
                        <a:rPr lang="ru-RU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Оржековского</a:t>
                      </a:r>
                      <a:r>
                        <a:rPr lang="ru-RU" sz="2400" b="0" baseline="0" smtClean="0">
                          <a:latin typeface="Arial" pitchFamily="34" charset="0"/>
                          <a:cs typeface="Arial" pitchFamily="34" charset="0"/>
                        </a:rPr>
                        <a:t> П.А., </a:t>
                      </a:r>
                      <a:r>
                        <a:rPr lang="ru-RU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8 класс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1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14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Подчеркни символы металлов: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2643182"/>
          <a:ext cx="742955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Au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Cs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Os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Sr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Hg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Ag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Zn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97154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Запиши символы металлов, находящихся в одной группе ПСХЭ: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2643182"/>
          <a:ext cx="7429552" cy="302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3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97154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Запиши символы металлов, находящихся в одном периоде ПСХЭ: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2643182"/>
          <a:ext cx="7429552" cy="302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4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97154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Запиши символы металлов, имеющих постоянную валентность: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2643182"/>
          <a:ext cx="7429552" cy="302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</a:p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5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97154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Запиши соединение, образованное двумя элементами: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2643182"/>
          <a:ext cx="7429552" cy="300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вариант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00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Составь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соединение, какие правила используешь при составлении формулы бинарного вещества?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6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97154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Игра в химические «крестики-нолики»: один ученик пишет металлы, другой - неметаллы: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06000" y="2285992"/>
          <a:ext cx="3132000" cy="31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/>
                <a:gridCol w="1044000"/>
                <a:gridCol w="1044000"/>
              </a:tblGrid>
              <a:tr h="1044000">
                <a:tc>
                  <a:txBody>
                    <a:bodyPr/>
                    <a:lstStyle/>
                    <a:p>
                      <a:pPr algn="ctr"/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CC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Физические свойства металлов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1571612"/>
            <a:ext cx="5000660" cy="582594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электропроводность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57158" y="2428868"/>
            <a:ext cx="5000660" cy="582594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теплопроводность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57158" y="3286124"/>
            <a:ext cx="5000660" cy="582594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ковкость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57158" y="4143380"/>
            <a:ext cx="5000660" cy="582594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пластичность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746</Words>
  <Application>Microsoft Office PowerPoint</Application>
  <PresentationFormat>Экран (4:3)</PresentationFormat>
  <Paragraphs>216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Металлы</vt:lpstr>
      <vt:lpstr>Проверка домашнего задания:</vt:lpstr>
      <vt:lpstr>Задание 1</vt:lpstr>
      <vt:lpstr>Задание 2</vt:lpstr>
      <vt:lpstr>Задание 3</vt:lpstr>
      <vt:lpstr>Задание 4</vt:lpstr>
      <vt:lpstr>Задание 5 </vt:lpstr>
      <vt:lpstr>Задание 6 </vt:lpstr>
      <vt:lpstr>Физические свойства металлов </vt:lpstr>
      <vt:lpstr>Свойства металлов</vt:lpstr>
      <vt:lpstr>Свойства металлов</vt:lpstr>
      <vt:lpstr>Плотность металлов</vt:lpstr>
      <vt:lpstr>Температуры плавления металлов</vt:lpstr>
      <vt:lpstr>Творческие задания</vt:lpstr>
      <vt:lpstr>Литературные выражения и химия </vt:lpstr>
      <vt:lpstr>Горение железа в кислороде </vt:lpstr>
      <vt:lpstr>Взаимодействие меди с кислородом</vt:lpstr>
      <vt:lpstr>Взаимодействие меди с хлором</vt:lpstr>
      <vt:lpstr>Закончите уравнения реакций</vt:lpstr>
      <vt:lpstr>Массовая доля</vt:lpstr>
      <vt:lpstr>Алюминий и сера реагируют в мольном соотношении</vt:lpstr>
      <vt:lpstr>Наибольшая массовая доля железа в минерале</vt:lpstr>
      <vt:lpstr>Слайд 23</vt:lpstr>
      <vt:lpstr>Слайд 24</vt:lpstr>
      <vt:lpstr>Добыча золота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Металлы.</dc:title>
  <dc:creator>Политова Светлана Викторовна</dc:creator>
  <cp:lastModifiedBy>Microsoft Office</cp:lastModifiedBy>
  <cp:revision>23</cp:revision>
  <dcterms:created xsi:type="dcterms:W3CDTF">2014-12-03T05:04:38Z</dcterms:created>
  <dcterms:modified xsi:type="dcterms:W3CDTF">2018-12-09T18:49:03Z</dcterms:modified>
</cp:coreProperties>
</file>