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300" r:id="rId3"/>
    <p:sldId id="301" r:id="rId4"/>
    <p:sldId id="302" r:id="rId5"/>
    <p:sldId id="303" r:id="rId6"/>
    <p:sldId id="304" r:id="rId7"/>
    <p:sldId id="257" r:id="rId8"/>
    <p:sldId id="258" r:id="rId9"/>
    <p:sldId id="259" r:id="rId10"/>
    <p:sldId id="305" r:id="rId11"/>
    <p:sldId id="260" r:id="rId12"/>
    <p:sldId id="261" r:id="rId13"/>
    <p:sldId id="262" r:id="rId14"/>
    <p:sldId id="306" r:id="rId15"/>
    <p:sldId id="263" r:id="rId16"/>
    <p:sldId id="320" r:id="rId17"/>
    <p:sldId id="321" r:id="rId18"/>
    <p:sldId id="264" r:id="rId19"/>
    <p:sldId id="265" r:id="rId20"/>
    <p:sldId id="322" r:id="rId21"/>
    <p:sldId id="323" r:id="rId22"/>
    <p:sldId id="289" r:id="rId23"/>
    <p:sldId id="288" r:id="rId24"/>
    <p:sldId id="298" r:id="rId25"/>
    <p:sldId id="296" r:id="rId26"/>
    <p:sldId id="324" r:id="rId27"/>
    <p:sldId id="307" r:id="rId28"/>
    <p:sldId id="266" r:id="rId29"/>
    <p:sldId id="279" r:id="rId30"/>
    <p:sldId id="308" r:id="rId31"/>
    <p:sldId id="309" r:id="rId32"/>
    <p:sldId id="310" r:id="rId33"/>
    <p:sldId id="311" r:id="rId34"/>
    <p:sldId id="312" r:id="rId35"/>
    <p:sldId id="313" r:id="rId36"/>
    <p:sldId id="327" r:id="rId37"/>
    <p:sldId id="267" r:id="rId38"/>
    <p:sldId id="278" r:id="rId39"/>
    <p:sldId id="325" r:id="rId40"/>
    <p:sldId id="314" r:id="rId41"/>
    <p:sldId id="315" r:id="rId42"/>
    <p:sldId id="316" r:id="rId43"/>
    <p:sldId id="317" r:id="rId44"/>
    <p:sldId id="318" r:id="rId45"/>
    <p:sldId id="299" r:id="rId46"/>
    <p:sldId id="268" r:id="rId47"/>
    <p:sldId id="328" r:id="rId48"/>
    <p:sldId id="270" r:id="rId49"/>
    <p:sldId id="269" r:id="rId50"/>
    <p:sldId id="275" r:id="rId51"/>
    <p:sldId id="276" r:id="rId52"/>
    <p:sldId id="277" r:id="rId53"/>
    <p:sldId id="280" r:id="rId54"/>
    <p:sldId id="287" r:id="rId55"/>
    <p:sldId id="272" r:id="rId56"/>
    <p:sldId id="294" r:id="rId57"/>
    <p:sldId id="319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>
        <p:scale>
          <a:sx n="93" d="100"/>
          <a:sy n="93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FFA-3832-4D88-BE2F-B10CF403C4B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8F9D-F3B7-444A-AE27-95E761C20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8083-003B-4942-8A70-127B3549071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AE41-A724-4CC4-A53F-4C6B0F4FC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2482-A76E-4F39-9173-13FFAA90D2E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CC58-8F98-4D25-AE4F-23E39B5B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1ABB-2E5D-4EE9-B1A0-78EF371F5B3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D5D8-767E-471C-83C9-E4C82ECD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CAD1-A448-49B1-AE01-9F2615844A7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A8C2-453E-41E5-9002-4424DB35B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CAA4-CF71-4AE5-947D-9A7D33FF91CA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EEFA-8144-4689-B10E-0ACFAA06C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02BF-EE9F-4928-8A9E-8023BC5FD83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F026-1997-4710-A5E4-61D71368B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26D9-AE66-425B-9F1C-ACC77E024FB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E0E7-EC11-4F19-95F0-718C869B9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8D3-5ED0-4E3C-B3AD-5A9C284DC36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F7E6-892B-45CD-B5F2-ABEFEDCD6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6E5E-1807-4E6B-99AA-F3D617C1D22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AEFB-E5D1-425F-A0C2-377F39A2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9DEB-99FB-4FA8-9109-C53F8F9ADB5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9486-2F3E-4AEA-A2C7-9EC843AD0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E19EA-AA33-45AB-9E4C-B7E187FF2B1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56983-0466-427E-97E5-43B402E20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ector.relarn.ru/nsm/" TargetMode="External"/><Relationship Id="rId2" Type="http://schemas.openxmlformats.org/officeDocument/2006/relationships/hyperlink" Target="http://him.1september.ru/2007/12/42.htm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15.fotki.com/v588/photos/7/1454087/10231421/_19-vi.jpg" TargetMode="External"/><Relationship Id="rId13" Type="http://schemas.openxmlformats.org/officeDocument/2006/relationships/hyperlink" Target="http://www.elitstekloplast.ru/images/article_images/Decor/cvetnoe01.jpg" TargetMode="External"/><Relationship Id="rId3" Type="http://schemas.openxmlformats.org/officeDocument/2006/relationships/hyperlink" Target="http://clipartist.net/social/clipartist.net/F/fried_eggs-999px.png" TargetMode="External"/><Relationship Id="rId7" Type="http://schemas.openxmlformats.org/officeDocument/2006/relationships/hyperlink" Target="http://www.matras-profi.ru/published/publicdata/MATRASPRWEB/attachments/SC/images/memoryfoam.gif" TargetMode="External"/><Relationship Id="rId12" Type="http://schemas.openxmlformats.org/officeDocument/2006/relationships/hyperlink" Target="http://1600x1200.net/oboi/priroda/1323460526.jpg" TargetMode="External"/><Relationship Id="rId2" Type="http://schemas.openxmlformats.org/officeDocument/2006/relationships/hyperlink" Target="http://culinaria.culturamix.com/blog/wp-content/gallery/sucos/sucos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range.ru/photo/4/13/%D0%A0%D0%B0%D1%81%D1%82%D0%B2%D0%BE%D1%80-%D0%B4%D0%BB%D1%8F-%D0%BA%D0%B8%D1%80%D0%BF%D0%B8%D1%87%D0%B0-1259651440_57.jpg" TargetMode="External"/><Relationship Id="rId11" Type="http://schemas.openxmlformats.org/officeDocument/2006/relationships/hyperlink" Target="http://www.stroim-s-umom.ru/wp-content/uploads/2013/09/ChernozemA.jpg" TargetMode="External"/><Relationship Id="rId5" Type="http://schemas.openxmlformats.org/officeDocument/2006/relationships/hyperlink" Target="http://wip.at.ua/_fr/2/6699148.jpg" TargetMode="External"/><Relationship Id="rId10" Type="http://schemas.openxmlformats.org/officeDocument/2006/relationships/hyperlink" Target="http://123liquids.com/media/image/thumbnail/white-chocolate_720x600.jpg" TargetMode="External"/><Relationship Id="rId4" Type="http://schemas.openxmlformats.org/officeDocument/2006/relationships/hyperlink" Target="http://www.arastiralim.net/ilk/wp-content/uploads/2011/07/Kan-P%C4%B1ht%C4%B1la%C5%9Fmas%C4%B1.jpg" TargetMode="External"/><Relationship Id="rId9" Type="http://schemas.openxmlformats.org/officeDocument/2006/relationships/hyperlink" Target="http://cdn5.business-opportunities.biz/wp-content/uploads/2010/05/4pgvm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/>
              <a:t>   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0825" y="1643050"/>
            <a:ext cx="8642350" cy="93662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Дисперсные системы</a:t>
            </a:r>
            <a:endParaRPr lang="ru-RU" sz="4400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5500702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 г. Москвы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41" y="1005840"/>
          <a:ext cx="892971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1"/>
                <a:gridCol w="2971687"/>
                <a:gridCol w="4172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сионная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среда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Дисперсная фаза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Жидкость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Шипучие напитки, пены.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Жидкость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Эмульсии. Жидкие среды организма (плазма крови, лимфа, пищеварительные соки), жидкое содержимое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клеток (цитоплазма, кариоплазма).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Твердое вещество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Золи, гели, пасты (кисели, студни, клеи). Речной и морской ил,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взвешенные в воде; строительные материалы.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Примеры дисперсных систем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928688"/>
            <a:ext cx="17272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88" y="857250"/>
            <a:ext cx="22177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2286000"/>
            <a:ext cx="19796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4286250"/>
            <a:ext cx="3132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4286250"/>
            <a:ext cx="33924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714750" y="571500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Пена 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000375" y="114300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Шипучие напитки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жидкость-газ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http://www.arastiralim.net/ilk/wp-content/uploads/2011/07/Kan-P%C4%B1ht%C4%B1la%C5%9Fmas%C4%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1172"/>
            <a:ext cx="9144000" cy="6940344"/>
          </a:xfrm>
          <a:prstGeom prst="rect">
            <a:avLst/>
          </a:prstGeom>
          <a:noFill/>
        </p:spPr>
      </p:pic>
      <p:pic>
        <p:nvPicPr>
          <p:cNvPr id="37890" name="Picture 2" descr="http://vidadebebe.terra.com.br/attach/galerias/originais/15-06_1861882385_FOTO6SUCOS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38250" y="119063"/>
            <a:ext cx="6667500" cy="66198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72250" y="3857628"/>
            <a:ext cx="2143125" cy="4619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929313" y="4643438"/>
            <a:ext cx="2786062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плазма крови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жидкость-жидкость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99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997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ip.at.ua/_fr/2/6699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6868" name="Picture 4" descr="http://www.torange.ru/photo/4/13/%D0%A0%D0%B0%D1%81%D1%82%D0%B2%D0%BE%D1%80-%D0%B4%D0%BB%D1%8F-%D0%BA%D0%B8%D1%80%D0%BF%D0%B8%D1%87%D0%B0-1259651440_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20" y="0"/>
            <a:ext cx="9015561" cy="6858000"/>
          </a:xfrm>
          <a:prstGeom prst="rect">
            <a:avLst/>
          </a:prstGeom>
          <a:noFill/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786050" y="3429000"/>
            <a:ext cx="4000500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Строительный раствор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214675" y="4143380"/>
            <a:ext cx="3143250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Ил в речной воде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жидкость-твердое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893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78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41" y="1005840"/>
          <a:ext cx="892971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1"/>
                <a:gridCol w="2971687"/>
                <a:gridCol w="4172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сионная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среда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Дисперсная фаза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Твердое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вещество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Снежный наст с пузырьками воздуха, почва, текстильные ткани, кирпич, керамика, поролон, пористый шоколад, порошки.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Жидкость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Влажная почва, медицинские и косметические средства (мази, тушь, помада).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Твердое вещество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Горные породы, цветные стекла,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некоторые сплавы.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Примеры дисперсных систем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images15.fotki.com/v588/photos/7/1454087/10231421/_19-v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742" y="107133"/>
            <a:ext cx="8846517" cy="66437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5072074"/>
            <a:ext cx="2714625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Керамика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2" y="4357694"/>
            <a:ext cx="1928813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Поролон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вещество-газ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www.matras-profi.ru/published/publicdata/MATRASPRWEB/attachments/SC/images/memoryfoam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1714500" cy="1971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99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7997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http://www.d-house.pro/images/pechnoi/vitebs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42852"/>
            <a:ext cx="7690915" cy="6316856"/>
          </a:xfrm>
          <a:prstGeom prst="rect">
            <a:avLst/>
          </a:prstGeom>
          <a:noFill/>
        </p:spPr>
      </p:pic>
      <p:pic>
        <p:nvPicPr>
          <p:cNvPr id="63494" name="Picture 6" descr="http://cdn5.business-opportunities.biz/wp-content/uploads/2010/05/4pgv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5105400" cy="5048250"/>
          </a:xfrm>
          <a:prstGeom prst="rect">
            <a:avLst/>
          </a:prstGeom>
          <a:noFill/>
        </p:spPr>
      </p:pic>
      <p:pic>
        <p:nvPicPr>
          <p:cNvPr id="63496" name="Picture 8" descr="http://123liquids.com/media/image/thumbnail/white-chocolate_720x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5F1"/>
              </a:clrFrom>
              <a:clrTo>
                <a:srgbClr val="F6F5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0"/>
            <a:ext cx="6858000" cy="4581525"/>
          </a:xfrm>
          <a:prstGeom prst="rect">
            <a:avLst/>
          </a:prstGeom>
          <a:noFill/>
        </p:spPr>
      </p:pic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3178958" y="4857760"/>
            <a:ext cx="2928937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Пористый шоколад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вещество-газ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643313" y="3929066"/>
            <a:ext cx="1857375" cy="4619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Кирпич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810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7770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stroim-s-umom.ru/wp-content/uploads/2013/09/Chernoze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" y="0"/>
            <a:ext cx="9144064" cy="6531474"/>
          </a:xfrm>
          <a:prstGeom prst="rect">
            <a:avLst/>
          </a:prstGeom>
          <a:noFill/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857500" y="5643578"/>
            <a:ext cx="3429000" cy="8302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Почва с пузырьками воздуха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вещество-газ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2000250"/>
            <a:ext cx="2219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2071688"/>
            <a:ext cx="1168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428875"/>
            <a:ext cx="10795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643438"/>
            <a:ext cx="1808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0" y="1643063"/>
            <a:ext cx="22352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5286375" y="3857625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Тушь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5000625" y="607218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Помада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88" y="5572125"/>
            <a:ext cx="1428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Кремы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9" name="Picture 8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357312" y="4143375"/>
            <a:ext cx="2071679" cy="95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вещество-жидкость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600x1200.net/oboi/priroda/13234605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8595"/>
            <a:ext cx="9144000" cy="6420811"/>
          </a:xfrm>
          <a:prstGeom prst="rect">
            <a:avLst/>
          </a:prstGeom>
          <a:noFill/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500430" y="4071942"/>
            <a:ext cx="21600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Минералы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3222000" y="3214692"/>
            <a:ext cx="27000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Горные породы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вещество-твердое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9033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Дисперсными</a:t>
            </a:r>
            <a:r>
              <a:rPr lang="ru-RU" sz="2400" dirty="0" smtClean="0"/>
              <a:t> называется гетерогенные системы, в которых одно вещество в виде очень мелких частиц равномерно распределено в объеме другого..</a:t>
            </a:r>
            <a:endParaRPr lang="ru-RU" sz="24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Дисперсная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система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en.academic.ru/pictures/enwiki/81/Quartz_Br%C3%A9si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805" y="310397"/>
            <a:ext cx="7322391" cy="6237206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вещество-твердое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492000" y="1643050"/>
            <a:ext cx="21600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Минералы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715140" y="2571744"/>
            <a:ext cx="2160000" cy="369332"/>
          </a:xfrm>
          <a:prstGeom prst="borderCallout1">
            <a:avLst>
              <a:gd name="adj1" fmla="val 101277"/>
              <a:gd name="adj2" fmla="val 99517"/>
              <a:gd name="adj3" fmla="val 389556"/>
              <a:gd name="adj4" fmla="val -87722"/>
            </a:avLst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кварц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www.elitstekloplast.ru/images/article_images/Decor/cvetno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2" y="429978"/>
            <a:ext cx="9001156" cy="5998044"/>
          </a:xfrm>
          <a:prstGeom prst="rect">
            <a:avLst/>
          </a:prstGeom>
          <a:noFill/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143250" y="6215063"/>
            <a:ext cx="2857500" cy="4619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Стекла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твердое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вещество-твердое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8" name="AutoShape 8" descr="Цветное стек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0" name="AutoShape 10" descr="Цветное стек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4" name="AutoShape 2" descr="Цветное стек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Цветное стек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85750"/>
            <a:ext cx="5040313" cy="61198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0" y="857250"/>
            <a:ext cx="2000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Это то вещество, которое присутствует в меньшем количестве и распределено в объеме другого.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50"/>
            <a:ext cx="22145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вещество, присутствующее в большем количестве, в объеме которого распределена дисперсионная фаза.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72188" y="1285875"/>
            <a:ext cx="8572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57938" y="1500188"/>
            <a:ext cx="35718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57438" y="1285875"/>
            <a:ext cx="10715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14625" y="1500188"/>
            <a:ext cx="4286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1857375" y="1143000"/>
            <a:ext cx="357188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000875" y="1071563"/>
            <a:ext cx="214313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25" y="428625"/>
            <a:ext cx="2247900" cy="19907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571875"/>
            <a:ext cx="3851275" cy="27717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1428750"/>
            <a:ext cx="2390775" cy="20161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1357313"/>
            <a:ext cx="1428750" cy="14287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9" name="Рисунок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3714750"/>
            <a:ext cx="2555875" cy="28432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41"/>
          <p:cNvSpPr txBox="1">
            <a:spLocks noChangeArrowheads="1"/>
          </p:cNvSpPr>
          <p:nvPr/>
        </p:nvSpPr>
        <p:spPr bwMode="auto">
          <a:xfrm>
            <a:off x="539750" y="4724400"/>
            <a:ext cx="2303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Суспензии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Эмульсии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Аэрозоли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Text Box 43"/>
          <p:cNvSpPr txBox="1">
            <a:spLocks noChangeArrowheads="1"/>
          </p:cNvSpPr>
          <p:nvPr/>
        </p:nvSpPr>
        <p:spPr bwMode="auto">
          <a:xfrm>
            <a:off x="3492500" y="4724400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Золи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Гели  </a:t>
            </a:r>
          </a:p>
        </p:txBody>
      </p:sp>
      <p:sp>
        <p:nvSpPr>
          <p:cNvPr id="5135" name="Text Box 46"/>
          <p:cNvSpPr txBox="1">
            <a:spLocks noChangeArrowheads="1"/>
          </p:cNvSpPr>
          <p:nvPr/>
        </p:nvSpPr>
        <p:spPr bwMode="auto">
          <a:xfrm>
            <a:off x="6000760" y="3286124"/>
            <a:ext cx="2376066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Молекулярные  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28596" y="2786058"/>
            <a:ext cx="2447925" cy="9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spc="50" dirty="0">
                <a:ln w="11430"/>
                <a:latin typeface="Arial" pitchFamily="34" charset="0"/>
                <a:cs typeface="Arial" pitchFamily="34" charset="0"/>
              </a:rPr>
              <a:t>Взвеси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143636" y="1643050"/>
            <a:ext cx="2563813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spc="50" dirty="0">
                <a:ln w="11430"/>
                <a:latin typeface="Arial" pitchFamily="34" charset="0"/>
                <a:cs typeface="Arial" pitchFamily="34" charset="0"/>
              </a:rPr>
              <a:t>Истинные растворы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86116" y="2786058"/>
            <a:ext cx="2376264" cy="9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spc="50" dirty="0">
                <a:ln w="11430"/>
                <a:latin typeface="Arial" pitchFamily="34" charset="0"/>
                <a:cs typeface="Arial" pitchFamily="34" charset="0"/>
              </a:rPr>
              <a:t>Коллоидные системы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1472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Классификация дисперсных систем и растворов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1500174"/>
            <a:ext cx="359071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spc="50" dirty="0" smtClean="0">
                <a:ln w="11430"/>
                <a:latin typeface="Arial" pitchFamily="34" charset="0"/>
                <a:cs typeface="Arial" pitchFamily="34" charset="0"/>
              </a:rPr>
              <a:t>Дисперсные системы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000100" y="2285992"/>
            <a:ext cx="484632" cy="357190"/>
          </a:xfrm>
          <a:prstGeom prst="downArrow">
            <a:avLst/>
          </a:prstGeom>
          <a:solidFill>
            <a:srgbClr val="FFFFCC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786182" y="2285992"/>
            <a:ext cx="484632" cy="357190"/>
          </a:xfrm>
          <a:prstGeom prst="downArrow">
            <a:avLst/>
          </a:prstGeom>
          <a:solidFill>
            <a:srgbClr val="FFFFCC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000892" y="2714620"/>
            <a:ext cx="484632" cy="357190"/>
          </a:xfrm>
          <a:prstGeom prst="downArrow">
            <a:avLst/>
          </a:prstGeom>
          <a:solidFill>
            <a:srgbClr val="FFFFCC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6000760" y="4101590"/>
            <a:ext cx="2376066" cy="830997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Молекулярно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онные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000760" y="5286388"/>
            <a:ext cx="2376066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Ионные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643306" y="1500188"/>
            <a:ext cx="5500694" cy="83099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дисперсные системы, в которых размер частиц фазы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нм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785926"/>
            <a:ext cx="2571768" cy="684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частиц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643314"/>
            <a:ext cx="3714776" cy="684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Внешний вид и видимость частиц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Взвеси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357554" y="4500570"/>
            <a:ext cx="5500694" cy="193899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непрозрачные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системы, отдельные частицы которых можно заметить невооруженным глазом. Фаза и среда легко разделяются отстаиванием.</a:t>
            </a:r>
          </a:p>
        </p:txBody>
      </p:sp>
      <p:cxnSp>
        <p:nvCxnSpPr>
          <p:cNvPr id="12" name="Соединительная линия уступом 11"/>
          <p:cNvCxnSpPr>
            <a:endCxn id="15362" idx="2"/>
          </p:cNvCxnSpPr>
          <p:nvPr/>
        </p:nvCxnSpPr>
        <p:spPr>
          <a:xfrm>
            <a:off x="2857488" y="2143116"/>
            <a:ext cx="3536165" cy="188069"/>
          </a:xfrm>
          <a:prstGeom prst="bentConnector4">
            <a:avLst>
              <a:gd name="adj1" fmla="val 11111"/>
              <a:gd name="adj2" fmla="val 22155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1"/>
          <p:cNvCxnSpPr>
            <a:stCxn id="7" idx="3"/>
            <a:endCxn id="10" idx="0"/>
          </p:cNvCxnSpPr>
          <p:nvPr/>
        </p:nvCxnSpPr>
        <p:spPr>
          <a:xfrm>
            <a:off x="3929058" y="3985314"/>
            <a:ext cx="2178843" cy="515256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10" y="1357298"/>
            <a:ext cx="2736000" cy="684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Эмульсии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428868"/>
            <a:ext cx="2736000" cy="684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Суспензии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Взвеси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500438"/>
            <a:ext cx="2736000" cy="684000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2857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Аэрозоли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 rot="16200000" flipH="1">
            <a:off x="481026" y="1443814"/>
            <a:ext cx="3037880" cy="3428493"/>
          </a:xfrm>
          <a:prstGeom prst="homePlate">
            <a:avLst>
              <a:gd name="adj" fmla="val 18657"/>
            </a:avLst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vert"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Эмульсии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широко применяются при производстве: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81472" y="1428736"/>
            <a:ext cx="3929090" cy="2676243"/>
            <a:chOff x="4181472" y="1428736"/>
            <a:chExt cx="3929090" cy="2676243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4181472" y="1428736"/>
              <a:ext cx="392909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пластмасс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81472" y="2536026"/>
              <a:ext cx="392909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мыла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4181472" y="3643314"/>
              <a:ext cx="392909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пищевых продуктов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4181472" y="1982381"/>
              <a:ext cx="392909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одоэмульсионных красок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81472" y="3089671"/>
              <a:ext cx="392909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косметических средств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71488" y="5214950"/>
            <a:ext cx="80010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Среда и фаза - нерастворимые в друг друге жидкости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28575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929313" y="2928938"/>
            <a:ext cx="3214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Молоко -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эмульсия жира в воде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857250" y="214313"/>
            <a:ext cx="7500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Эмульсии 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5" y="1071563"/>
            <a:ext cx="16827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4143375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715000" y="6215063"/>
            <a:ext cx="321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Битумные эмульсии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357563" y="364331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Лечебная косметика</a:t>
            </a:r>
          </a:p>
        </p:txBody>
      </p:sp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3429000"/>
            <a:ext cx="2565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0" y="5643563"/>
            <a:ext cx="3500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Водоэмульсионные краски</a:t>
            </a:r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13" y="4214813"/>
            <a:ext cx="19812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0012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42875" y="0"/>
            <a:ext cx="9001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Эмульсии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57188" y="857250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 химической технологии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3214688"/>
            <a:ext cx="1428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Каучуки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64318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13" y="435768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Полистирол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1500188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9313" y="4286250"/>
            <a:ext cx="2857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Поливинилацетат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4714875"/>
            <a:ext cx="22542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8" y="4929188"/>
            <a:ext cx="20685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3714750"/>
            <a:ext cx="285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38" y="1714500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Вещество распадается на ионы, молекулы, атомы, значит «дробится» на мельчайшие частицы. </a:t>
            </a:r>
            <a:r>
              <a:rPr lang="ru-RU" sz="2400" dirty="0" smtClean="0">
                <a:solidFill>
                  <a:srgbClr val="FF0000"/>
                </a:solidFill>
              </a:rPr>
              <a:t>«Дробление» диспергирование. </a:t>
            </a:r>
          </a:p>
          <a:p>
            <a:r>
              <a:rPr lang="ru-RU" sz="2400" dirty="0" smtClean="0"/>
              <a:t>Вещества </a:t>
            </a:r>
            <a:r>
              <a:rPr lang="ru-RU" sz="2400" dirty="0" err="1" smtClean="0"/>
              <a:t>диспергируют</a:t>
            </a:r>
            <a:r>
              <a:rPr lang="ru-RU" sz="2400" dirty="0" smtClean="0"/>
              <a:t> до разных размеров частиц видимых и невидимых.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Дисперсная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фаза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14348" y="2928934"/>
            <a:ext cx="6725850" cy="3785652"/>
            <a:chOff x="714348" y="2928934"/>
            <a:chExt cx="6725850" cy="378565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14348" y="3246752"/>
              <a:ext cx="5148000" cy="3150016"/>
              <a:chOff x="750067" y="3571876"/>
              <a:chExt cx="5148000" cy="3150016"/>
            </a:xfrm>
          </p:grpSpPr>
          <p:sp>
            <p:nvSpPr>
              <p:cNvPr id="4" name="TextBox 4"/>
              <p:cNvSpPr txBox="1">
                <a:spLocks noChangeArrowheads="1"/>
              </p:cNvSpPr>
              <p:nvPr/>
            </p:nvSpPr>
            <p:spPr bwMode="auto">
              <a:xfrm>
                <a:off x="750067" y="3571876"/>
                <a:ext cx="5148000" cy="864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Вещество присутствует в меньшем количестве.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750067" y="4714884"/>
                <a:ext cx="5148000" cy="864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Вещество </a:t>
                </a:r>
                <a:r>
                  <a:rPr lang="ru-RU" sz="2400" dirty="0" err="1" smtClean="0">
                    <a:latin typeface="Arial" pitchFamily="34" charset="0"/>
                    <a:cs typeface="Arial" pitchFamily="34" charset="0"/>
                  </a:rPr>
                  <a:t>диспергирует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, распределено в объеме другого.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Box 4"/>
              <p:cNvSpPr txBox="1">
                <a:spLocks noChangeArrowheads="1"/>
              </p:cNvSpPr>
              <p:nvPr/>
            </p:nvSpPr>
            <p:spPr bwMode="auto">
              <a:xfrm>
                <a:off x="750067" y="5857892"/>
                <a:ext cx="5148000" cy="864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Дисперсная фаза может состоять из нескольких веществ.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 flipH="1">
              <a:off x="6072198" y="2928934"/>
              <a:ext cx="1368000" cy="3785652"/>
            </a:xfrm>
            <a:prstGeom prst="homePlate">
              <a:avLst>
                <a:gd name="adj" fmla="val 18657"/>
              </a:avLst>
            </a:prstGeom>
            <a:solidFill>
              <a:srgbClr val="FFFFCC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/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Дисперсная фаза</a:t>
              </a: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0534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Молоко – сложная эмульсия жира в воде, содержащая белки, сахар, минеральные вещества, витамины, ферменты, микроорганизмы. Жир находится в виде шариков диаметром от 0,5 до 20 мкм (около 3 </a:t>
            </a:r>
            <a:r>
              <a:rPr lang="ru-RU" dirty="0" err="1" smtClean="0"/>
              <a:t>млрд</a:t>
            </a:r>
            <a:r>
              <a:rPr lang="ru-RU" dirty="0" smtClean="0"/>
              <a:t> в 1 мл). Каждый шарик окружен оболочкой из белков (и </a:t>
            </a:r>
            <a:r>
              <a:rPr lang="ru-RU" dirty="0" err="1" smtClean="0"/>
              <a:t>фосфолипидов</a:t>
            </a:r>
            <a:r>
              <a:rPr lang="ru-RU" dirty="0" smtClean="0"/>
              <a:t>), играющих роль стабилизаторов. Капли жира поднимаются на поверхность, и образуются сливки – очень концентрированные эмульсии. После молочнокислого брожения сливки превращаются в сметану – также высококонцентрированную эмульсию.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молоко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сливочное масло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сливочное масло – это концентрированная эмульсия, в которой большую часть составляет эмульсия типа «масло в воде» и меньшую – «вода в масле».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мороженое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053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Мороженое – продукт из молока, сливок, масла, сахара. Это сложная дисперсная система, состоящая из мельчайших кристалликов льда, пузырьков воздуха, капелек жира. Для приготовления мороженого готовится эмульсия из смеси веществ, которую гомогенизируют с эмульгаторами (моно- и </a:t>
            </a:r>
            <a:r>
              <a:rPr lang="ru-RU" dirty="0" err="1" smtClean="0"/>
              <a:t>диглицеридами</a:t>
            </a:r>
            <a:r>
              <a:rPr lang="ru-RU" dirty="0" smtClean="0"/>
              <a:t>) </a:t>
            </a:r>
            <a:r>
              <a:rPr lang="ru-RU" dirty="0" err="1" smtClean="0"/>
              <a:t>и</a:t>
            </a:r>
            <a:r>
              <a:rPr lang="ru-RU" dirty="0" smtClean="0"/>
              <a:t> загустителями (желатином и крахмалом). Затем через эмульсию при охлаждении и непрерывном перемешивании пропускается воздух, что приводит к понижению плотности смеси почти в два раза.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водоэмульсионные краски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Водоэмульсионные краски – это суспензии пигментов (красителей) в водных эмульсиях полимерных веществ (</a:t>
            </a:r>
            <a:r>
              <a:rPr lang="ru-RU" dirty="0" err="1" smtClean="0"/>
              <a:t>полиакрилаты</a:t>
            </a:r>
            <a:r>
              <a:rPr lang="ru-RU" dirty="0" smtClean="0"/>
              <a:t>, поливинилацетаты, сополимеры стирола с бутадиеном и т.п.), играющих роль пленкообразующих. Их содержание доходит до 55%. Водоэмульсионные краски могут наноситься на влажные поверхности и образуют матовые покрытия.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нефть и нефтепродукты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Нефть и нефтепродукты попадают в сточные воды из нефтедобывающих установок, нефтеперерабатывающих заводов и др. Они загрязняют природные воды также при промывке и авариях нефтеналивных танкеров и барж. Особенно опасен для живой природы слой нефти на поверхности воды (гибель рыбы, птиц и других животных). ПАВ способствуют образованию устойчивых эмульсий нефти и нефтепродуктов.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8612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Нефть с водой образует эмульсию с диаметром капель 1•10</a:t>
            </a:r>
            <a:r>
              <a:rPr lang="ru-RU" baseline="30000" dirty="0" smtClean="0"/>
              <a:t>–2</a:t>
            </a:r>
            <a:r>
              <a:rPr lang="ru-RU" dirty="0" smtClean="0"/>
              <a:t> – 1 мм. Чем дольше работает скважина, тем больше в нефти воды (до 50%). Разрушение эмульсии и отделение воды необходимо для переработки нефти, т.к. в воде содержатся соли, приводящие к коррозии оборудования.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Эмульсии: жировые и масляные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Постоянные компоненты городских сточных вод – жиры пищевых отходов. Жировые и масляные эмульсии сточных вод могут быть разрушены сульфатом алюминия, который </a:t>
            </a:r>
            <a:r>
              <a:rPr lang="ru-RU" dirty="0" err="1" smtClean="0"/>
              <a:t>гидролизуется</a:t>
            </a:r>
            <a:r>
              <a:rPr lang="ru-RU" dirty="0" smtClean="0"/>
              <a:t>, изменяет среду раствора, а хлопья </a:t>
            </a:r>
            <a:r>
              <a:rPr lang="ru-RU" dirty="0" err="1" smtClean="0"/>
              <a:t>гидроксида</a:t>
            </a:r>
            <a:r>
              <a:rPr lang="ru-RU" dirty="0" smtClean="0"/>
              <a:t> алюминия окружают капли эмульсии и вместе с ними осаждаются.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Суспензии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 rot="16200000" flipH="1">
            <a:off x="398068" y="1729300"/>
            <a:ext cx="2632829" cy="2857522"/>
          </a:xfrm>
          <a:prstGeom prst="homePlate">
            <a:avLst>
              <a:gd name="adj" fmla="val 18657"/>
            </a:avLst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vert"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Суспензии: грубодисперсные системы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81472" y="1428736"/>
            <a:ext cx="39290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Строительные растворы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2" y="3071810"/>
            <a:ext cx="39290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Речной и морской ил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0034" y="4464850"/>
            <a:ext cx="7643866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Живая взвесь микроскопических живых организмов в морской воде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143372" y="2143116"/>
            <a:ext cx="392909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звестковое молоко (для побелки)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0" y="3911207"/>
            <a:ext cx="39290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планктон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71488" y="5572140"/>
            <a:ext cx="800102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Среда-жидкость, фаза - нерастворимое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ней твердое вещество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Соединительная линия уступом 13"/>
          <p:cNvCxnSpPr>
            <a:stCxn id="7" idx="3"/>
            <a:endCxn id="11" idx="3"/>
          </p:cNvCxnSpPr>
          <p:nvPr/>
        </p:nvCxnSpPr>
        <p:spPr>
          <a:xfrm flipH="1">
            <a:off x="8072462" y="1659569"/>
            <a:ext cx="38100" cy="899046"/>
          </a:xfrm>
          <a:prstGeom prst="bentConnector3">
            <a:avLst>
              <a:gd name="adj1" fmla="val -60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6" idx="2"/>
            <a:endCxn id="7" idx="1"/>
          </p:cNvCxnSpPr>
          <p:nvPr/>
        </p:nvCxnSpPr>
        <p:spPr>
          <a:xfrm flipV="1">
            <a:off x="3143244" y="1659569"/>
            <a:ext cx="1038228" cy="125288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6" idx="2"/>
            <a:endCxn id="8" idx="1"/>
          </p:cNvCxnSpPr>
          <p:nvPr/>
        </p:nvCxnSpPr>
        <p:spPr>
          <a:xfrm>
            <a:off x="3143244" y="2912458"/>
            <a:ext cx="1000128" cy="39018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6" idx="2"/>
            <a:endCxn id="12" idx="1"/>
          </p:cNvCxnSpPr>
          <p:nvPr/>
        </p:nvCxnSpPr>
        <p:spPr>
          <a:xfrm>
            <a:off x="3143244" y="2912458"/>
            <a:ext cx="1071566" cy="122958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2" idx="3"/>
            <a:endCxn id="9" idx="3"/>
          </p:cNvCxnSpPr>
          <p:nvPr/>
        </p:nvCxnSpPr>
        <p:spPr>
          <a:xfrm>
            <a:off x="8143900" y="4142040"/>
            <a:ext cx="1588" cy="738309"/>
          </a:xfrm>
          <a:prstGeom prst="bentConnector3">
            <a:avLst>
              <a:gd name="adj1" fmla="val 1439546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0"/>
            <a:ext cx="69294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Суспензии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1571625"/>
            <a:ext cx="3132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1714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14313" y="33575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Взвешенная в воде мука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4286250"/>
            <a:ext cx="29845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5214938" y="3786188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Желетелый планктон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5572125" y="1000125"/>
            <a:ext cx="357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«Известковое молочко»</a:t>
            </a:r>
          </a:p>
        </p:txBody>
      </p:sp>
      <p:pic>
        <p:nvPicPr>
          <p:cNvPr id="18441" name="Рисунок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0" y="4286250"/>
            <a:ext cx="30607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143000" y="6396038"/>
            <a:ext cx="357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Строительный раствор</a:t>
            </a:r>
          </a:p>
        </p:txBody>
      </p:sp>
      <p:pic>
        <p:nvPicPr>
          <p:cNvPr id="1844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88" y="1143000"/>
            <a:ext cx="30146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2714625" y="2928938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Эмалевые краски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00125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429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Суспензии</a:t>
            </a:r>
            <a:endParaRPr lang="ru-RU" sz="4400" dirty="0">
              <a:latin typeface="+mn-lt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357438" y="0"/>
            <a:ext cx="5072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в медицине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 b="7559"/>
          <a:stretch>
            <a:fillRect/>
          </a:stretch>
        </p:blipFill>
        <p:spPr bwMode="auto">
          <a:xfrm>
            <a:off x="6624638" y="214313"/>
            <a:ext cx="251936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3429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0" y="1285875"/>
            <a:ext cx="2473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428625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43841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них дисперсной фазой бывает газ, чаще всего воздух, а дисперсионной средой – жидкость, чаще всего вода. Пены представляют собой пузырьки газа, разделенные пленками жидкости. Размер пузырьков, составляющих дисперсную фазу, лежит в пределах от долей миллиметра до нескольких сантиметров. По размеру пузырьков пены относятся к грубодисперсным системам. Общий объем заключенного в них газа может в сотни раз превосходить объем жидкости, находящейся в прослойках.</a:t>
            </a:r>
            <a:endParaRPr lang="ru-RU" sz="2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Дисперсные системы называются гетерогенными (неоднородными).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14348" y="2902470"/>
            <a:ext cx="7588164" cy="3785652"/>
            <a:chOff x="714348" y="2902470"/>
            <a:chExt cx="7588164" cy="3785652"/>
          </a:xfrm>
        </p:grpSpPr>
        <p:grpSp>
          <p:nvGrpSpPr>
            <p:cNvPr id="5" name="Группа 6"/>
            <p:cNvGrpSpPr/>
            <p:nvPr/>
          </p:nvGrpSpPr>
          <p:grpSpPr>
            <a:xfrm>
              <a:off x="714348" y="3052124"/>
              <a:ext cx="5148000" cy="3486345"/>
              <a:chOff x="750067" y="3571876"/>
              <a:chExt cx="5148000" cy="3486345"/>
            </a:xfrm>
          </p:grpSpPr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>
                <a:off x="750067" y="3571876"/>
                <a:ext cx="5148000" cy="864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Вещество присутствует в </a:t>
                </a:r>
                <a:r>
                  <a:rPr lang="ru-RU" sz="2400" dirty="0" err="1" smtClean="0">
                    <a:latin typeface="Arial" pitchFamily="34" charset="0"/>
                    <a:cs typeface="Arial" pitchFamily="34" charset="0"/>
                  </a:rPr>
                  <a:t>большЕм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количестве.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750067" y="4714884"/>
                <a:ext cx="5148000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 объеме этого вещества распределена дисперсная фаза.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750067" y="5857892"/>
                <a:ext cx="5148000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Между дисперсионной средой и дисперсной фазой существует поверхность раздела.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 flipH="1">
              <a:off x="6286512" y="2902470"/>
              <a:ext cx="2016000" cy="3785652"/>
            </a:xfrm>
            <a:prstGeom prst="homePlate">
              <a:avLst>
                <a:gd name="adj" fmla="val 18657"/>
              </a:avLst>
            </a:prstGeom>
            <a:solidFill>
              <a:srgbClr val="FFFFCC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vert" wrap="square">
              <a:spAutoFit/>
            </a:bodyPr>
            <a:lstStyle/>
            <a:p>
              <a:pPr algn="ctr"/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Дисперсионная среда</a:t>
              </a: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Дисперсионная среда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05342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Пены широко используются в быту и производстве. Вспенивание жидких и полужидких продуктов с последующим отверждением имеет важное значение при производстве хлеба, кондитерских изделий, кремов и т.п. Брожение теста (молочнокислое брожение) сопровождается выделением углекислого газа, который поднимает тесто, после выпекания хлеба в нем сохраняются маленькие и большие пузырьки. При приготовлении пива используют природные пенообразователи – хмель, некоторые белки, крахмал и др.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стиральных порошках запрещено использование пенообразователей. Они создают пену в барабане стиральной машины, и она выбрасывается наружу при стирке. Но еще вреднее попадание пенообразователей в сточные и природные воды. Описаны случаи превращения рек в пенный поток. Устойчивые и обильные пены с углекислым газом используются как средство тушения пожаров.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Пены: пемза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82341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знает про пемзу – пористую легкую вулканическую горную породу (60–70% оксида кремния). Пемза образуется из жидкой лавы, насыщенной вулканическими газами, при выделении из-за понижения давления в ней пузырьков и быстром застывании </a:t>
            </a:r>
            <a:r>
              <a:rPr lang="ru-RU" dirty="0" err="1" smtClean="0"/>
              <a:t>пенообразной</a:t>
            </a:r>
            <a:r>
              <a:rPr lang="ru-RU" dirty="0" smtClean="0"/>
              <a:t> лавы. Пемза не тонет в воде, т.к. ее пористость свыше 60%, а плотность – 0,2–0,3 г/см</a:t>
            </a:r>
            <a:r>
              <a:rPr lang="ru-RU" baseline="30000" dirty="0" smtClean="0"/>
              <a:t>3</a:t>
            </a:r>
            <a:r>
              <a:rPr lang="ru-RU" dirty="0" smtClean="0"/>
              <a:t>. Пемзу используют как абразивный материал и наполнитель бетонов (пемзобетон).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Пены: строительные и конструкционные материалы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аналогии с природным процессом образования пемзы получают вспениванием (растворов, жидких расплавов, суспензий и т.п.) самые различные материалы: строительные и конструкционные ячеистые материалы, пеностекло, </a:t>
            </a:r>
            <a:r>
              <a:rPr lang="ru-RU" dirty="0" err="1" smtClean="0"/>
              <a:t>пеношлаки</a:t>
            </a:r>
            <a:r>
              <a:rPr lang="ru-RU" dirty="0" smtClean="0"/>
              <a:t>, пенопласты, пористую резину и т.п. </a:t>
            </a:r>
            <a:r>
              <a:rPr lang="ru-RU" dirty="0" err="1" smtClean="0"/>
              <a:t>Пенокерамика</a:t>
            </a:r>
            <a:r>
              <a:rPr lang="ru-RU" dirty="0" smtClean="0"/>
              <a:t> (керамика с ячеистой структурой) изготавливается из пен оксидов алюминия, магния, циркония. Пеностекло получают спеканием стеклянного порошка с мелом как </a:t>
            </a:r>
            <a:r>
              <a:rPr lang="ru-RU" dirty="0" err="1" smtClean="0"/>
              <a:t>порообразователем</a:t>
            </a:r>
            <a:r>
              <a:rPr lang="ru-RU" dirty="0" smtClean="0"/>
              <a:t>. Применяется как теплоизолирующий материал. Из пеностекла с открытыми порами изготавливают фильтры.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Пены: строительные и конструкционные материалы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36339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получения </a:t>
            </a:r>
            <a:r>
              <a:rPr lang="ru-RU" dirty="0" err="1" smtClean="0"/>
              <a:t>пенометаллов</a:t>
            </a:r>
            <a:r>
              <a:rPr lang="ru-RU" dirty="0" smtClean="0"/>
              <a:t> (алюминий, магний и др.) в расплавленный металл добавляют гидриды титана, циркония и других элементов. Выделяющийся водород вспенивает металл. </a:t>
            </a:r>
            <a:r>
              <a:rPr lang="ru-RU" dirty="0" err="1" smtClean="0"/>
              <a:t>Пеноалюминий</a:t>
            </a:r>
            <a:r>
              <a:rPr lang="ru-RU" dirty="0" smtClean="0"/>
              <a:t> – прекрасный конструкционный материал – имеет низкую теплопроводность и низкую плотность (~0,23 г/см</a:t>
            </a:r>
            <a:r>
              <a:rPr lang="ru-RU" baseline="30000" dirty="0" smtClean="0"/>
              <a:t>3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Пены: пористая резина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Пористую резину получают вулканизацией каучука в смеси с </a:t>
            </a:r>
            <a:r>
              <a:rPr lang="ru-RU" dirty="0" err="1" smtClean="0"/>
              <a:t>порообразователями</a:t>
            </a:r>
            <a:r>
              <a:rPr lang="ru-RU" dirty="0" smtClean="0"/>
              <a:t>. Используется как материал, уменьшающий вибрацию, для подошв обуви, сидений автомобилей.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714612" y="1500174"/>
            <a:ext cx="6286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такие дисперсные системы, в которых размер частиц фазы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100 до 1 нм.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Эти частицы не видны невооруженным глазом, и фаза и среда отстаиванием разделяются с трудом 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20546" y="4071942"/>
            <a:ext cx="7702908" cy="828000"/>
            <a:chOff x="500034" y="4071942"/>
            <a:chExt cx="7702908" cy="828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00034" y="4071942"/>
              <a:ext cx="2988000" cy="82800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Коллоидные растворы (золи)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14942" y="4071942"/>
              <a:ext cx="2988000" cy="828000"/>
            </a:xfrm>
            <a:prstGeom prst="roundRect">
              <a:avLst>
                <a:gd name="adj" fmla="val 14"/>
              </a:avLst>
            </a:prstGeom>
            <a:solidFill>
              <a:srgbClr val="FFFFCC"/>
            </a:solidFill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Гели или студни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Коллоидные системы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321455" y="1071546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Большинство жидкостей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живой клетки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цитоплазма, ядерный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сок (кариоплазма), содержимое органоидов и вакуолей. Жидкости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живого организма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кровь, лимфа, пищеварительные соки.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акие системы образуют клеи, крахмал, белки, некоторые полимеры.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Коллоидные растворы (золи)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5350" y="29289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72250" y="5143500"/>
            <a:ext cx="2357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Клеи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8800" y="1285875"/>
            <a:ext cx="2235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071546"/>
            <a:ext cx="2968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00375" y="3214688"/>
            <a:ext cx="3143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Полимеры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63" y="3786188"/>
            <a:ext cx="3333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86063" y="6286500"/>
            <a:ext cx="3714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Клейстер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Коллоидные растворы (золи)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2071688"/>
            <a:ext cx="53435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2143125"/>
            <a:ext cx="2808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7858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рассеяние света при прохождении светового пучка через оптически неоднородную среду. Обычно наблюдается в виде светящегося конуса (конус Тиндаля), видимого на тёмном фоне. </a:t>
            </a:r>
            <a:endParaRPr lang="ru-RU">
              <a:latin typeface="Calibri" pitchFamily="34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0"/>
            <a:ext cx="871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Эффект Тиндаля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000750" y="521493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Солнечные лучи проходящие сквозь туман.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42871" y="4214799"/>
            <a:ext cx="87868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Коагуляция играет важную роль во многих технологических, биологических, атмосферных и геологических процессах. При производстве сыров используют процесс коагуляции молока.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В процессе производства молока используются коагулянты ферментативного происхождения. </a:t>
            </a:r>
          </a:p>
        </p:txBody>
      </p:sp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785794"/>
            <a:ext cx="23526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286248" y="2571744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Явление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липания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коллоидных частиц и выпадение их в осадок.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Коагуляция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http://clipartist.net/social/clipartist.net/F/fried_eggs-99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928958" cy="3069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дисперсную среду, и дисперсную фазу могут представлять вещества, находящиеся в различных агрегатных состояниях – твердом, жидком и газообразном.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Дисперсная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система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817" y="2786058"/>
            <a:ext cx="701836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Сочетание агрегатного состояния дисперсной среды и дисперсной фазы.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00694" y="3500438"/>
            <a:ext cx="2357438" cy="1033466"/>
            <a:chOff x="5500694" y="3500438"/>
            <a:chExt cx="2357438" cy="1033466"/>
          </a:xfrm>
        </p:grpSpPr>
        <p:sp>
          <p:nvSpPr>
            <p:cNvPr id="4" name="TextBox 7"/>
            <p:cNvSpPr txBox="1">
              <a:spLocks noChangeArrowheads="1"/>
            </p:cNvSpPr>
            <p:nvPr/>
          </p:nvSpPr>
          <p:spPr bwMode="auto">
            <a:xfrm>
              <a:off x="5500694" y="4071942"/>
              <a:ext cx="2357438" cy="46196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9 видов систем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6437097" y="3500438"/>
              <a:ext cx="484632" cy="500066"/>
            </a:xfrm>
            <a:prstGeom prst="downArrow">
              <a:avLst/>
            </a:prstGeom>
            <a:solidFill>
              <a:srgbClr val="FFFF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4357688"/>
            <a:ext cx="3081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000125"/>
            <a:ext cx="23399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4214813"/>
            <a:ext cx="27003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15716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6" cstate="email"/>
          <a:srcRect t="2185" b="8739"/>
          <a:stretch>
            <a:fillRect/>
          </a:stretch>
        </p:blipFill>
        <p:spPr bwMode="auto">
          <a:xfrm>
            <a:off x="3214688" y="1273175"/>
            <a:ext cx="23415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88" y="3643313"/>
            <a:ext cx="34258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Гели (студни)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357313" y="0"/>
            <a:ext cx="5929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Гели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928938" y="714375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 природе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285750"/>
            <a:ext cx="2509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1357313"/>
            <a:ext cx="2857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048250"/>
            <a:ext cx="42306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25" y="4000500"/>
            <a:ext cx="33607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375" y="250031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Хрящи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6286500" y="342900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Медузы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85750" y="478631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Волосы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285750" y="2928938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5612" name="TextBox 12"/>
          <p:cNvSpPr txBox="1">
            <a:spLocks noChangeArrowheads="1"/>
          </p:cNvSpPr>
          <p:nvPr/>
        </p:nvSpPr>
        <p:spPr bwMode="auto">
          <a:xfrm>
            <a:off x="428625" y="3643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Сухожилия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500063"/>
            <a:ext cx="2411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571875"/>
            <a:ext cx="2892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60350"/>
            <a:ext cx="22590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71500" y="0"/>
            <a:ext cx="7715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Гели </a:t>
            </a: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428625" y="571500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 косметике и медицине 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1143000"/>
            <a:ext cx="34147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463"/>
            <a:ext cx="18145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13" y="3571875"/>
            <a:ext cx="2070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0" y="1285875"/>
            <a:ext cx="215106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75" y="3357563"/>
            <a:ext cx="29591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Синерезис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43195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786313" y="714375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Самопроизвольное уменьшение объема геля, сопровождающееся отделением жидкости.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14313" y="3143250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Синерезис определяет сроки годности пищевых, медицинских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косметических гелей.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857750" y="2286000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Биологический синерезис сопровождается свертываемостью крови.</a:t>
            </a:r>
          </a:p>
        </p:txBody>
      </p:sp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3429000"/>
            <a:ext cx="251618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3714750"/>
            <a:ext cx="2381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42875" y="5429250"/>
            <a:ext cx="392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Гемофилия – заболевание несвертываемости крови.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85720" y="1214422"/>
            <a:ext cx="8215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 такие дисперсные системы, в которых размер частиц дисперсной фазы не превышает 1 нм.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500438"/>
            <a:ext cx="3638778" cy="12144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Молекулярные растворы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500438"/>
            <a:ext cx="3429024" cy="12144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Ионные растворы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3429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водные растворы органических соединений и слабых электролитов.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000625" y="51435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растворы сильных электролитов.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Истинные растворы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Ирина Викторовна\Мои документы\анимации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286125"/>
            <a:ext cx="337026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Истинные растворы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857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428750"/>
            <a:ext cx="2603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928688"/>
            <a:ext cx="163195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3571875"/>
            <a:ext cx="26654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7137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О.С. Габриелян. Учебник для общеобразовательных учреждений. ХИМИЯ. Базовый уровень. 11 класс. – М.: Дрофа, 2007.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О. С. Габриелян, И. Г. Остроумов. Химия 11 класс: настольная книга учителя. – М.: Дрофа, 2005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/>
              <a:t> </a:t>
            </a:r>
            <a:r>
              <a:rPr lang="ru-RU" dirty="0" smtClean="0"/>
              <a:t>О.С.Зайцев. </a:t>
            </a:r>
            <a:r>
              <a:rPr lang="ru-RU" dirty="0" smtClean="0">
                <a:hlinkClick r:id="rId2"/>
              </a:rPr>
              <a:t>Учебная книга по химии</a:t>
            </a:r>
            <a:r>
              <a:rPr lang="ru-RU" dirty="0" smtClean="0"/>
              <a:t>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79388" y="3716338"/>
            <a:ext cx="8642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интернет-ресурсы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Химия для всех: иллюстрированные материалы по общей, органической и неорганической химии  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3"/>
              </a:rPr>
              <a:t>http://school-sector.relarn.ru/nsm/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397000"/>
          <a:ext cx="871543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соки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яичница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плазма крови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ил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строительный</a:t>
                      </a:r>
                      <a:r>
                        <a:rPr lang="ru-RU" sz="1800" b="0" baseline="0" dirty="0" smtClean="0"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 раствор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поролон</a:t>
                      </a:r>
                      <a:r>
                        <a:rPr lang="ru-RU" sz="1800" b="0" baseline="0" dirty="0" smtClean="0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 анимация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керамика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пористый шоколад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белый шоколад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11"/>
                        </a:rPr>
                        <a:t>почва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горные породы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  <a:hlinkClick r:id="rId13"/>
                        </a:rPr>
                        <a:t>стекла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1142984"/>
          <a:ext cx="892971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1"/>
                <a:gridCol w="2971687"/>
                <a:gridCol w="4172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сионная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среда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Дисперсная фаза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Газ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Гомогенная</a:t>
                      </a:r>
                      <a:r>
                        <a:rPr lang="ru-RU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смесь (воздух, природный газ).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Жидкость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Туман, попутный газ с капельками нефти, карбюраторная смесь в двигателях автомобиля (капельки бензина в воздухе), аэрозоли.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Твердое вещество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Пыль в воздухе, дым, смог, самумы (пыльные и песчаные бури), аэрозоли.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Примеры дисперсных систем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337_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75"/>
            <a:ext cx="571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3571875"/>
            <a:ext cx="5651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газ-газ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2143125"/>
            <a:ext cx="303212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000125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1000125"/>
            <a:ext cx="2016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071563" y="3786188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Туман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6429375" y="3714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Аэрозоли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6152" name="Рисунок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4357688"/>
            <a:ext cx="22479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3" y="4214813"/>
            <a:ext cx="2879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9" y="285728"/>
            <a:ext cx="792956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газ-жидкость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285860"/>
            <a:ext cx="3455987" cy="25923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171" name="Picture 3" descr="C:\Users\EverMaxPayne\Desktop\25510694_Smerch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071678"/>
            <a:ext cx="3887788" cy="36004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42844" y="5214950"/>
            <a:ext cx="2357438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Пыль в воздухе 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230687"/>
            <a:ext cx="3503613" cy="26273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6929454" y="4214818"/>
            <a:ext cx="857250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Дым</a:t>
            </a:r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5500694" y="3357562"/>
            <a:ext cx="1000125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Смог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9" y="285728"/>
            <a:ext cx="792956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Дисперсная система: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газ-твердое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1829</Words>
  <Application>Microsoft Office PowerPoint</Application>
  <PresentationFormat>Экран (4:3)</PresentationFormat>
  <Paragraphs>252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Информационные источники:</vt:lpstr>
    </vt:vector>
  </TitlesOfParts>
  <Company>Школа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cp:lastModifiedBy>Admin</cp:lastModifiedBy>
  <cp:revision>133</cp:revision>
  <dcterms:created xsi:type="dcterms:W3CDTF">2008-11-16T11:16:08Z</dcterms:created>
  <dcterms:modified xsi:type="dcterms:W3CDTF">2014-12-10T09:07:59Z</dcterms:modified>
</cp:coreProperties>
</file>