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303" r:id="rId5"/>
    <p:sldId id="304" r:id="rId6"/>
    <p:sldId id="267" r:id="rId7"/>
    <p:sldId id="316" r:id="rId8"/>
    <p:sldId id="268" r:id="rId9"/>
    <p:sldId id="305" r:id="rId10"/>
    <p:sldId id="306" r:id="rId11"/>
    <p:sldId id="273" r:id="rId12"/>
    <p:sldId id="307" r:id="rId13"/>
    <p:sldId id="309" r:id="rId14"/>
    <p:sldId id="308" r:id="rId15"/>
    <p:sldId id="310" r:id="rId16"/>
    <p:sldId id="311" r:id="rId17"/>
    <p:sldId id="312" r:id="rId18"/>
    <p:sldId id="313" r:id="rId19"/>
    <p:sldId id="314" r:id="rId20"/>
    <p:sldId id="315" r:id="rId21"/>
    <p:sldId id="301" r:id="rId22"/>
    <p:sldId id="317" r:id="rId23"/>
    <p:sldId id="319" r:id="rId24"/>
    <p:sldId id="318" r:id="rId25"/>
    <p:sldId id="320" r:id="rId26"/>
    <p:sldId id="26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9C3"/>
    <a:srgbClr val="FFFF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AADCA-F04D-47F8-ACCF-C5769A1D8FDD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101EC-490C-4F05-8BF4-D676B2723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101EC-490C-4F05-8BF4-D676B27238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101EC-490C-4F05-8BF4-D676B27238C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101EC-490C-4F05-8BF4-D676B27238C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Электролиз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Электролиз (</a:t>
            </a:r>
            <a:r>
              <a:rPr lang="ru-RU" sz="3200" noProof="0" dirty="0" smtClean="0">
                <a:latin typeface="Arial" pitchFamily="34" charset="0"/>
                <a:ea typeface="+mj-ea"/>
                <a:cs typeface="Arial" pitchFamily="34" charset="0"/>
              </a:rPr>
              <a:t>растворов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1116789"/>
            <a:ext cx="1223970" cy="8477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285992"/>
            <a:ext cx="8001056" cy="178595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Электролиз растворов: кроме ионов металла и кислотного остатка присутствуют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молекулы воды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 ионы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OH</a:t>
            </a:r>
            <a:r>
              <a:rPr kumimoji="0" lang="en-US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-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продукты диссоциации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</a:t>
            </a:r>
            <a:r>
              <a:rPr kumimoji="0" lang="en-US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4214818"/>
            <a:ext cx="8001056" cy="1285884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spcBef>
                <a:spcPct val="0"/>
              </a:spcBef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Важно! Необходимо учитывать возможность участия молекул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в электролизе.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5857892"/>
            <a:ext cx="3091604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Правила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катоде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3108" y="1142984"/>
            <a:ext cx="4807702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noProof="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Не зависит </a:t>
            </a: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от материала катода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43108" y="2143116"/>
            <a:ext cx="4807702" cy="107157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Зависит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от положения металла в электрохимическом ряду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543918" y="3857628"/>
            <a:ext cx="8056164" cy="654032"/>
            <a:chOff x="500034" y="3857628"/>
            <a:chExt cx="8056164" cy="654032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00034" y="3857628"/>
              <a:ext cx="2484000" cy="65403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2">
                  <a:lumMod val="25000"/>
                </a:schemeClr>
              </a:solidFill>
            </a:ln>
            <a:effectLst/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Li………Al</a:t>
              </a:r>
              <a:endPara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9" name="Заголовок 1"/>
            <p:cNvSpPr txBox="1">
              <a:spLocks/>
            </p:cNvSpPr>
            <p:nvPr/>
          </p:nvSpPr>
          <p:spPr>
            <a:xfrm>
              <a:off x="3286116" y="3857628"/>
              <a:ext cx="2484000" cy="65403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2">
                  <a:lumMod val="25000"/>
                </a:schemeClr>
              </a:solidFill>
            </a:ln>
            <a:effectLst/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dirty="0" smtClean="0">
                  <a:latin typeface="Arial" pitchFamily="34" charset="0"/>
                  <a:ea typeface="+mj-ea"/>
                  <a:cs typeface="Arial" pitchFamily="34" charset="0"/>
                </a:rPr>
                <a:t>Al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………H</a:t>
              </a:r>
              <a:r>
                <a:rPr kumimoji="0" lang="en-US" sz="32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endParaRPr kumimoji="0" lang="ru-RU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0" name="Заголовок 1"/>
            <p:cNvSpPr txBox="1">
              <a:spLocks/>
            </p:cNvSpPr>
            <p:nvPr/>
          </p:nvSpPr>
          <p:spPr>
            <a:xfrm>
              <a:off x="6072198" y="3857628"/>
              <a:ext cx="2484000" cy="65403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38100">
              <a:solidFill>
                <a:schemeClr val="bg2">
                  <a:lumMod val="25000"/>
                </a:schemeClr>
              </a:solidFill>
            </a:ln>
            <a:effectLst/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3200" b="1" noProof="0" dirty="0" smtClean="0">
                  <a:latin typeface="Arial" pitchFamily="34" charset="0"/>
                  <a:ea typeface="+mj-ea"/>
                  <a:cs typeface="Arial" pitchFamily="34" charset="0"/>
                </a:rPr>
                <a:t>Cu</a:t>
              </a:r>
              <a:r>
                <a: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………</a:t>
              </a:r>
              <a:endParaRPr kumimoji="0" lang="ru-RU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катоде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2"/>
          <a:ext cx="8715438" cy="440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9"/>
                <a:gridCol w="4000529"/>
              </a:tblGrid>
              <a:tr h="6558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Электрохимический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ряд напряжений металлов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Li, K, Ca, Na, Mg, Al</a:t>
                      </a:r>
                      <a:endParaRPr lang="ru-RU" sz="32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Если катион электролита находится в начале ряда напряжений (до </a:t>
                      </a: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включительно), то на катоде идет процесс восстановления воды (выделяется </a:t>
                      </a: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400" b="1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). Катионы металла не восстанавливаются, остаются в растворе.</a:t>
                      </a:r>
                      <a:endParaRPr lang="ru-RU" sz="2400" b="0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1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r>
                        <a:rPr lang="en-US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n+ </a:t>
                      </a:r>
                      <a:r>
                        <a:rPr lang="ru-RU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 восстанавливаются</a:t>
                      </a: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1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O+2e=H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+2OH</a:t>
                      </a:r>
                      <a:r>
                        <a:rPr lang="en-US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aseline="3000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330000" y="1000108"/>
            <a:ext cx="2484000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Li………Al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катоде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2"/>
          <a:ext cx="8715438" cy="3935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9"/>
                <a:gridCol w="4000529"/>
              </a:tblGrid>
              <a:tr h="6558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Электрохимический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ряд напряжений металлов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Mn, Zn, Fe, Ni, </a:t>
                      </a:r>
                      <a:r>
                        <a:rPr lang="en-US" sz="3200" b="1" baseline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Sn</a:t>
                      </a:r>
                      <a:r>
                        <a:rPr lang="en-US" sz="32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Pb</a:t>
                      </a:r>
                      <a:endParaRPr lang="ru-RU" sz="32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Если катион электролита находится в ряду напряжений (между </a:t>
                      </a: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Al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en-US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400" b="1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), то на катоде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восстанавливаются одновременно и ионы металла, и молекулы воды.</a:t>
                      </a:r>
                      <a:endParaRPr lang="ru-RU" sz="2400" b="0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1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r>
                        <a:rPr lang="en-US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n+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+ne=Me</a:t>
                      </a:r>
                      <a:r>
                        <a:rPr lang="en-US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aseline="3000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1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O+2e=H</a:t>
                      </a:r>
                      <a:r>
                        <a:rPr lang="en-US" sz="32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+2OH</a:t>
                      </a:r>
                      <a:r>
                        <a:rPr lang="en-US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aseline="3000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330000" y="1000108"/>
            <a:ext cx="2484000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Al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………H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</a:t>
            </a:r>
            <a:endParaRPr kumimoji="0" lang="ru-RU" sz="3200" b="1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катоде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2"/>
          <a:ext cx="8715438" cy="3935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9"/>
                <a:gridCol w="4000529"/>
              </a:tblGrid>
              <a:tr h="6558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Электрохимический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ряд напряжений металлов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5839"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Cu, Hg, Ag, Pt, Au</a:t>
                      </a:r>
                      <a:endParaRPr lang="ru-RU" sz="32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Если катион электролита находится в ряду напряжений после водорода, то на катоде идет только процесс восстановления ионов металла.</a:t>
                      </a:r>
                      <a:endParaRPr lang="ru-RU" sz="2400" b="0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3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r>
                        <a:rPr lang="en-US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n+</a:t>
                      </a:r>
                      <a:r>
                        <a:rPr lang="en-US" sz="320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+ne=Me</a:t>
                      </a:r>
                      <a:r>
                        <a:rPr lang="en-US" sz="3200" baseline="30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aseline="3000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aseline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330000" y="1000108"/>
            <a:ext cx="2484000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latin typeface="Arial" pitchFamily="34" charset="0"/>
                <a:ea typeface="+mj-ea"/>
                <a:cs typeface="Arial" pitchFamily="34" charset="0"/>
              </a:rPr>
              <a:t>С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………Au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аноде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3108" y="1142984"/>
            <a:ext cx="4807702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З</a:t>
            </a:r>
            <a:r>
              <a:rPr lang="ru-RU" sz="2400" noProof="0" dirty="0" err="1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ависит</a:t>
            </a:r>
            <a:r>
              <a:rPr lang="ru-RU" sz="2400" noProof="0" dirty="0" smtClean="0">
                <a:solidFill>
                  <a:srgbClr val="FF0000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noProof="0" dirty="0" smtClean="0">
                <a:latin typeface="Arial" pitchFamily="34" charset="0"/>
                <a:ea typeface="+mj-ea"/>
                <a:cs typeface="Arial" pitchFamily="34" charset="0"/>
              </a:rPr>
              <a:t>от материала катода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143108" y="2143116"/>
            <a:ext cx="4807702" cy="107157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Зависит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от природы аниона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936959" y="3857628"/>
            <a:ext cx="2484000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Анод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растворимый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723041" y="3857628"/>
            <a:ext cx="2484000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Анод нерастворимый</a:t>
            </a:r>
            <a:endParaRPr kumimoji="0" lang="ru-RU" sz="3200" b="1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1" name="Соединительная линия уступом 8"/>
          <p:cNvCxnSpPr>
            <a:stCxn id="9" idx="3"/>
            <a:endCxn id="12" idx="3"/>
          </p:cNvCxnSpPr>
          <p:nvPr/>
        </p:nvCxnSpPr>
        <p:spPr>
          <a:xfrm>
            <a:off x="7207041" y="4184644"/>
            <a:ext cx="898017" cy="1214446"/>
          </a:xfrm>
          <a:prstGeom prst="bentConnector3">
            <a:avLst>
              <a:gd name="adj1" fmla="val 125456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3929058" y="5072074"/>
            <a:ext cx="41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Растворы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бескислородных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кислот (кроме фторидов)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29058" y="5875751"/>
            <a:ext cx="41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Растворы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оксокислот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 фториды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4" name="Соединительная линия уступом 8"/>
          <p:cNvCxnSpPr>
            <a:stCxn id="9" idx="2"/>
            <a:endCxn id="13" idx="1"/>
          </p:cNvCxnSpPr>
          <p:nvPr/>
        </p:nvCxnSpPr>
        <p:spPr>
          <a:xfrm rot="5400000">
            <a:off x="4101497" y="4339222"/>
            <a:ext cx="1691107" cy="2035983"/>
          </a:xfrm>
          <a:prstGeom prst="bentConnector4">
            <a:avLst>
              <a:gd name="adj1" fmla="val 23595"/>
              <a:gd name="adj2" fmla="val 111228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аноде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2"/>
          <a:ext cx="8715438" cy="4102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9"/>
                <a:gridCol w="4000529"/>
              </a:tblGrid>
              <a:tr h="6558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Железо, медь, цинк, серебро</a:t>
                      </a:r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и все металлы, которые окисляются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в процессе электролиза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9195">
                <a:tc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Окисление металла анода</a:t>
                      </a:r>
                      <a:endParaRPr lang="ru-RU" sz="32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Независимо от природы аниона всегда идет окисление металла.</a:t>
                      </a:r>
                      <a:endParaRPr lang="ru-RU" sz="2400" b="0" baseline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3330000" y="1000108"/>
            <a:ext cx="2484000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Анод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растворимый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аноде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2"/>
          <a:ext cx="8715438" cy="4102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5438"/>
              </a:tblGrid>
              <a:tr h="655839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Электролиз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растворов солей </a:t>
                      </a:r>
                      <a:r>
                        <a:rPr lang="ru-RU" sz="2400" b="1" baseline="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бескислородных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 (кроме фторидов)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79195">
                <a:tc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аноде идет процесс окисления аниона.</a:t>
                      </a:r>
                    </a:p>
                    <a:p>
                      <a:r>
                        <a:rPr lang="ru-RU" sz="3200" b="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Окисление аниона</a:t>
                      </a:r>
                    </a:p>
                    <a:p>
                      <a:r>
                        <a:rPr lang="en-US" sz="3200" b="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Ac</a:t>
                      </a:r>
                      <a:r>
                        <a:rPr lang="en-US" sz="3200" b="0" baseline="30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m- </a:t>
                      </a:r>
                      <a:r>
                        <a:rPr lang="en-US" sz="3200" b="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 me = Ac</a:t>
                      </a:r>
                      <a:r>
                        <a:rPr lang="en-US" sz="3200" b="0" baseline="30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0" baseline="30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129331" y="1000108"/>
            <a:ext cx="488533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Анод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нерастворимый –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инертный: уголь, графит, платина, золото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Процесс на аноде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1" y="1928803"/>
          <a:ext cx="8715438" cy="411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19"/>
                <a:gridCol w="4357719"/>
              </a:tblGrid>
              <a:tr h="66222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Электролиз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растворов </a:t>
                      </a:r>
                      <a:r>
                        <a:rPr lang="ru-RU" sz="2400" b="0" baseline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солей </a:t>
                      </a:r>
                      <a:r>
                        <a:rPr lang="ru-RU" sz="2400" b="1" baseline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кислородсодержащих</a:t>
                      </a:r>
                      <a:r>
                        <a:rPr lang="ru-RU" sz="2400" b="0" baseline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кислот (</a:t>
                      </a:r>
                      <a:r>
                        <a:rPr lang="ru-RU" sz="2400" b="1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 фторидов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6000">
                <a:tc gridSpan="2"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аноде идет процесс окисления воды (выделяется кислород), анион не окисляется, остается в растворе.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64000">
                <a:tc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 кислой и нейтральной средах: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В щелочной среде:</a:t>
                      </a:r>
                    </a:p>
                    <a:p>
                      <a:endParaRPr lang="ru-RU" sz="2400" b="0" baseline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2H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e = O</a:t>
                      </a:r>
                      <a:r>
                        <a:rPr lang="en-US" sz="3200" b="1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30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30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3200" b="1" baseline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OH</a:t>
                      </a:r>
                      <a:r>
                        <a:rPr lang="en-US" sz="3200" b="1" baseline="30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3200" b="1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en-US" sz="3200" b="1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e = O</a:t>
                      </a:r>
                      <a:r>
                        <a:rPr lang="en-US" sz="3200" b="1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rgbClr val="00B0F0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r>
                        <a:rPr lang="en-US" sz="32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+4H</a:t>
                      </a:r>
                      <a:r>
                        <a:rPr lang="en-US" sz="3200" b="1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30000" dirty="0" smtClean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2400" b="1" baseline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2400" b="0" baseline="0" dirty="0" smtClean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2129331" y="1000108"/>
            <a:ext cx="488533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Анод</a:t>
            </a:r>
            <a:r>
              <a:rPr kumimoji="0" lang="ru-RU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нерастворимый –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инертный: уголь, графит, платина, золото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Анионы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3108" y="1142984"/>
            <a:ext cx="4807702" cy="1285884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способности окисляться располагаются в ряду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43918" y="3857628"/>
            <a:ext cx="810004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bg2">
                <a:lumMod val="25000"/>
              </a:schemeClr>
            </a:solidFill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I</a:t>
            </a:r>
            <a:r>
              <a:rPr lang="en-US" sz="3200" b="1" baseline="30000" dirty="0" smtClean="0"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..Br</a:t>
            </a:r>
            <a:r>
              <a:rPr lang="en-US" sz="3200" b="1" baseline="30000" dirty="0" smtClean="0"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..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b="1" baseline="30000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en-US" sz="3200" b="1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..OH</a:t>
            </a:r>
            <a:r>
              <a:rPr lang="en-US" sz="3200" b="1" baseline="300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..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3200" b="1" baseline="-2500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3200" b="1" baseline="30000" smtClean="0">
                <a:latin typeface="Arial" pitchFamily="34" charset="0"/>
                <a:cs typeface="Arial" pitchFamily="34" charset="0"/>
              </a:rPr>
              <a:t>2-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..NO</a:t>
            </a:r>
            <a:r>
              <a:rPr lang="en-US" sz="3200" b="1" baseline="-2500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baseline="3000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..F</a:t>
            </a:r>
            <a:r>
              <a:rPr lang="en-US" sz="3200" b="1" baseline="30000" smtClean="0">
                <a:latin typeface="Arial" pitchFamily="34" charset="0"/>
                <a:cs typeface="Arial" pitchFamily="34" charset="0"/>
              </a:rPr>
              <a:t>-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71472" y="5357826"/>
            <a:ext cx="8001056" cy="1588"/>
          </a:xfrm>
          <a:prstGeom prst="straightConnector1">
            <a:avLst/>
          </a:prstGeom>
          <a:ln w="5715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714348" y="4857760"/>
            <a:ext cx="7786742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Восстановительная активность уменьшается</a:t>
            </a:r>
            <a:endParaRPr lang="ru-RU" sz="28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695440" y="1214422"/>
            <a:ext cx="5867400" cy="970066"/>
            <a:chOff x="912" y="1008"/>
            <a:chExt cx="3984" cy="983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9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1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8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Электролиз: определение, сущность.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1695440" y="2619369"/>
            <a:ext cx="5867400" cy="900000"/>
            <a:chOff x="912" y="2016"/>
            <a:chExt cx="3984" cy="912"/>
          </a:xfrm>
        </p:grpSpPr>
        <p:sp>
          <p:nvSpPr>
            <p:cNvPr id="1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16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15"/>
              <p:cNvSpPr txBox="1">
                <a:spLocks noChangeArrowheads="1"/>
              </p:cNvSpPr>
              <p:nvPr/>
            </p:nvSpPr>
            <p:spPr bwMode="gray">
              <a:xfrm>
                <a:off x="1254" y="230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2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Электролиз расплава.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1695440" y="4024316"/>
            <a:ext cx="5867400" cy="900000"/>
            <a:chOff x="912" y="3036"/>
            <a:chExt cx="3984" cy="912"/>
          </a:xfrm>
        </p:grpSpPr>
        <p:sp>
          <p:nvSpPr>
            <p:cNvPr id="20" name="AutoShape 18"/>
            <p:cNvSpPr>
              <a:spLocks noChangeArrowheads="1"/>
            </p:cNvSpPr>
            <p:nvPr/>
          </p:nvSpPr>
          <p:spPr bwMode="gray">
            <a:xfrm>
              <a:off x="912" y="3036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999" y="3120"/>
              <a:ext cx="768" cy="746"/>
              <a:chOff x="999" y="3120"/>
              <a:chExt cx="768" cy="746"/>
            </a:xfrm>
          </p:grpSpPr>
          <p:sp>
            <p:nvSpPr>
              <p:cNvPr id="23" name="AutoShape 20"/>
              <p:cNvSpPr>
                <a:spLocks noChangeArrowheads="1"/>
              </p:cNvSpPr>
              <p:nvPr/>
            </p:nvSpPr>
            <p:spPr bwMode="gray">
              <a:xfrm>
                <a:off x="999" y="3120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22"/>
              <p:cNvSpPr txBox="1">
                <a:spLocks noChangeArrowheads="1"/>
              </p:cNvSpPr>
              <p:nvPr/>
            </p:nvSpPr>
            <p:spPr bwMode="gray">
              <a:xfrm>
                <a:off x="1254" y="3324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3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Text Box 23"/>
            <p:cNvSpPr txBox="1">
              <a:spLocks noChangeArrowheads="1"/>
            </p:cNvSpPr>
            <p:nvPr/>
          </p:nvSpPr>
          <p:spPr bwMode="gray">
            <a:xfrm>
              <a:off x="1872" y="3161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Электролиз раствора.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3"/>
          <p:cNvGrpSpPr>
            <a:grpSpLocks/>
          </p:cNvGrpSpPr>
          <p:nvPr/>
        </p:nvGrpSpPr>
        <p:grpSpPr bwMode="auto">
          <a:xfrm>
            <a:off x="1695440" y="5429264"/>
            <a:ext cx="5867400" cy="900000"/>
            <a:chOff x="912" y="1008"/>
            <a:chExt cx="3984" cy="912"/>
          </a:xfrm>
        </p:grpSpPr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912" y="1008"/>
              <a:ext cx="3984" cy="912"/>
            </a:xfrm>
            <a:prstGeom prst="roundRect">
              <a:avLst>
                <a:gd name="adj" fmla="val 10889"/>
              </a:avLst>
            </a:prstGeom>
            <a:solidFill>
              <a:schemeClr val="bg2">
                <a:lumMod val="90000"/>
              </a:schemeClr>
            </a:solidFill>
            <a:ln w="38100">
              <a:noFill/>
              <a:round/>
              <a:headEnd/>
              <a:tailEnd/>
            </a:ln>
            <a:effectLst>
              <a:outerShdw dist="135003" dir="2928844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 sz="2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999" y="1092"/>
              <a:ext cx="768" cy="746"/>
              <a:chOff x="999" y="1092"/>
              <a:chExt cx="768" cy="746"/>
            </a:xfrm>
          </p:grpSpPr>
          <p:sp>
            <p:nvSpPr>
              <p:cNvPr id="30" name="AutoShape 6"/>
              <p:cNvSpPr>
                <a:spLocks noChangeArrowheads="1"/>
              </p:cNvSpPr>
              <p:nvPr/>
            </p:nvSpPr>
            <p:spPr bwMode="gray">
              <a:xfrm>
                <a:off x="999" y="1092"/>
                <a:ext cx="768" cy="746"/>
              </a:xfrm>
              <a:prstGeom prst="roundRect">
                <a:avLst>
                  <a:gd name="adj" fmla="val 11921"/>
                </a:avLst>
              </a:prstGeom>
              <a:solidFill>
                <a:schemeClr val="accent6">
                  <a:lumMod val="50000"/>
                </a:schemeClr>
              </a:solidFill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6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6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6">
                      <a:lumMod val="75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 Box 8"/>
              <p:cNvSpPr txBox="1">
                <a:spLocks noChangeArrowheads="1"/>
              </p:cNvSpPr>
              <p:nvPr/>
            </p:nvSpPr>
            <p:spPr bwMode="gray">
              <a:xfrm>
                <a:off x="1254" y="1295"/>
                <a:ext cx="242" cy="46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ru-RU" sz="24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pitchFamily="34" charset="0"/>
                    <a:cs typeface="Arial" pitchFamily="34" charset="0"/>
                  </a:rPr>
                  <a:t>4</a:t>
                </a:r>
                <a:endParaRPr lang="en-US" sz="24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9" name="Text Box 9"/>
            <p:cNvSpPr txBox="1">
              <a:spLocks noChangeArrowheads="1"/>
            </p:cNvSpPr>
            <p:nvPr/>
          </p:nvSpPr>
          <p:spPr bwMode="gray">
            <a:xfrm>
              <a:off x="1872" y="1149"/>
              <a:ext cx="2928" cy="4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ru-RU" sz="2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Правила катода и анода. </a:t>
              </a:r>
              <a:endPara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План изучения темы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35819" y="274638"/>
            <a:ext cx="7072362" cy="654032"/>
          </a:xfrm>
          <a:prstGeom prst="roundRect">
            <a:avLst>
              <a:gd name="adj" fmla="val 0"/>
            </a:avLst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Электролиз растворов карбоновых кислот (электролиз по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Кольбе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82000" y="1500174"/>
          <a:ext cx="7380000" cy="295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000"/>
                <a:gridCol w="2088000"/>
              </a:tblGrid>
              <a:tr h="612000">
                <a:tc gridSpan="2"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Приводит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 </a:t>
                      </a:r>
                      <a:r>
                        <a:rPr lang="ru-RU" sz="3200" b="0" baseline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декарбоксилированию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кислот и образованию углеводородов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COONa +2H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Электролиз</a:t>
                      </a:r>
                    </a:p>
                    <a:p>
                      <a:pPr algn="ctr"/>
                      <a:r>
                        <a:rPr lang="ru-RU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======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76000" y="4000504"/>
          <a:ext cx="6192000" cy="61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/>
                <a:gridCol w="324000"/>
                <a:gridCol w="1404000"/>
                <a:gridCol w="324000"/>
                <a:gridCol w="1656000"/>
                <a:gridCol w="324000"/>
                <a:gridCol w="864000"/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2CO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↑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2NaOH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↑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Применение 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1821637" y="1607331"/>
            <a:ext cx="1428760" cy="71438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5" idx="2"/>
            <a:endCxn id="14" idx="3"/>
          </p:cNvCxnSpPr>
          <p:nvPr/>
        </p:nvCxnSpPr>
        <p:spPr>
          <a:xfrm rot="16200000" flipH="1">
            <a:off x="4637200" y="863470"/>
            <a:ext cx="2559453" cy="2689852"/>
          </a:xfrm>
          <a:prstGeom prst="bentConnector4">
            <a:avLst>
              <a:gd name="adj1" fmla="val 43612"/>
              <a:gd name="adj2" fmla="val 112076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1285852" y="2357430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промышленности: для выделения и очистки металлов.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285852" y="3161107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Получение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щелочей, хлора, водорода.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285852" y="3964784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Al,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Mg, Na,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Cd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получают только электролизом.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9" name="Соединительная линия уступом 8"/>
          <p:cNvCxnSpPr>
            <a:stCxn id="5" idx="1"/>
            <a:endCxn id="17" idx="1"/>
          </p:cNvCxnSpPr>
          <p:nvPr/>
        </p:nvCxnSpPr>
        <p:spPr>
          <a:xfrm rot="10800000" flipV="1">
            <a:off x="1285852" y="601654"/>
            <a:ext cx="500066" cy="3690146"/>
          </a:xfrm>
          <a:prstGeom prst="bentConnector3">
            <a:avLst>
              <a:gd name="adj1" fmla="val 145714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1285852" y="4768461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Очистка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меди, никеля, свинца проводят электрохимическим методом.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11" name="Соединительная линия уступом 8"/>
          <p:cNvCxnSpPr>
            <a:stCxn id="5" idx="3"/>
            <a:endCxn id="10" idx="3"/>
          </p:cNvCxnSpPr>
          <p:nvPr/>
        </p:nvCxnSpPr>
        <p:spPr>
          <a:xfrm flipH="1">
            <a:off x="7261852" y="601654"/>
            <a:ext cx="96230" cy="4493823"/>
          </a:xfrm>
          <a:prstGeom prst="bentConnector3">
            <a:avLst>
              <a:gd name="adj1" fmla="val -735292"/>
            </a:avLst>
          </a:prstGeom>
          <a:ln w="3810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1285852" y="5643578"/>
            <a:ext cx="597600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Защита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металлов от коррозии.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(задания ЕГЭ В3)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2000" y="1071546"/>
          <a:ext cx="8280000" cy="559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2484000"/>
                <a:gridCol w="828000"/>
                <a:gridCol w="828000"/>
                <a:gridCol w="2484000"/>
                <a:gridCol w="828000"/>
              </a:tblGrid>
              <a:tr h="612000">
                <a:tc gridSpan="6"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В3(1)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Установите соответствие между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формулой соли и продуктом, образующимся на аноде при электролизе ее водного раствора.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 соли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Продукт на аноде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А)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err="1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NaCl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HBr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Б)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baseline="-2500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В)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CuSO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baseline="-2500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Г)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ZnBr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5)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6)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(задания ЕГЭ В3)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16000" y="1500174"/>
          <a:ext cx="3312000" cy="42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2484000"/>
              </a:tblGrid>
              <a:tr h="612000">
                <a:tc gridSpan="2"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В3(1)Ответ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А)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Б)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В)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Г)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(задания ЕГЭ В3)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32000" y="1071546"/>
          <a:ext cx="8280000" cy="559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2484000"/>
                <a:gridCol w="828000"/>
                <a:gridCol w="828000"/>
                <a:gridCol w="2484000"/>
                <a:gridCol w="828000"/>
              </a:tblGrid>
              <a:tr h="612000">
                <a:tc gridSpan="6"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В3(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Установите соответствие между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формулой соли и продуктом, образующимся на аноде при электролизе ее водного раствора.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 соли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Продукт на аноде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А)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CO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0" baseline="-2500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HBr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Б)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3200" b="0" baseline="-2500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В)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MgSO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3200" b="0" baseline="-2500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3)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Г)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CuBr</a:t>
                      </a:r>
                      <a:r>
                        <a:rPr lang="en-US" sz="3200" b="0" baseline="-2500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5)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6)</a:t>
                      </a:r>
                      <a:endParaRPr lang="ru-RU" sz="3200" b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Проверь себя 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(задания ЕГЭ В3)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16000" y="1500174"/>
          <a:ext cx="3312000" cy="42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2484000"/>
              </a:tblGrid>
              <a:tr h="612000">
                <a:tc gridSpan="2"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В3(1)Ответ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А)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Б)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В)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Г)</a:t>
                      </a:r>
                      <a:endParaRPr lang="ru-RU" sz="3200" b="0" dirty="0">
                        <a:solidFill>
                          <a:srgbClr val="00B0F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baseline="0" dirty="0" smtClean="0">
                          <a:solidFill>
                            <a:srgbClr val="00B0F0"/>
                          </a:solidFill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en-US" sz="3200" b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en-US" sz="3200" b="0" baseline="-250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1" y="1397000"/>
          <a:ext cx="8643999" cy="481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3"/>
                <a:gridCol w="2881333"/>
                <a:gridCol w="2881333"/>
              </a:tblGrid>
              <a:tr h="4818082">
                <a:tc>
                  <a:txBody>
                    <a:bodyPr/>
                    <a:lstStyle/>
                    <a:p>
                      <a:endParaRPr lang="ru-RU" sz="1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Электролиз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500034" y="1000108"/>
            <a:ext cx="8072494" cy="1143008"/>
            <a:chOff x="741" y="1495"/>
            <a:chExt cx="2745" cy="1766"/>
          </a:xfrm>
          <a:solidFill>
            <a:schemeClr val="bg2">
              <a:lumMod val="90000"/>
            </a:schemeClr>
          </a:solidFill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grpSpPr>
        <p:sp>
          <p:nvSpPr>
            <p:cNvPr id="7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2744" cy="1766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2718" cy="756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В раствор или расплав электролита опустить электроды, пропустить электрический ток. </a:t>
              </a:r>
              <a:endParaRPr lang="en-US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736000" y="3571876"/>
          <a:ext cx="3672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/>
                <a:gridCol w="612000"/>
                <a:gridCol w="612000"/>
                <a:gridCol w="612000"/>
                <a:gridCol w="612000"/>
                <a:gridCol w="612000"/>
              </a:tblGrid>
              <a:tr h="756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9" name="Группа 48"/>
          <p:cNvGrpSpPr/>
          <p:nvPr/>
        </p:nvGrpSpPr>
        <p:grpSpPr>
          <a:xfrm>
            <a:off x="3143240" y="2357430"/>
            <a:ext cx="2857520" cy="2786082"/>
            <a:chOff x="2786050" y="2357430"/>
            <a:chExt cx="2857520" cy="2786082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786050" y="3571876"/>
              <a:ext cx="428628" cy="15716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_</a:t>
              </a:r>
              <a:endPara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14942" y="3571876"/>
              <a:ext cx="428628" cy="15716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>
              <a:endCxn id="13" idx="0"/>
            </p:cNvCxnSpPr>
            <p:nvPr/>
          </p:nvCxnSpPr>
          <p:spPr>
            <a:xfrm rot="5400000">
              <a:off x="2643174" y="3214686"/>
              <a:ext cx="71438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5072066" y="3214686"/>
              <a:ext cx="71438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олилиния 28"/>
            <p:cNvSpPr/>
            <p:nvPr/>
          </p:nvSpPr>
          <p:spPr>
            <a:xfrm>
              <a:off x="3000364" y="2500306"/>
              <a:ext cx="1144423" cy="438855"/>
            </a:xfrm>
            <a:custGeom>
              <a:avLst/>
              <a:gdLst>
                <a:gd name="connsiteX0" fmla="*/ 0 w 1144423"/>
                <a:gd name="connsiteY0" fmla="*/ 438855 h 438855"/>
                <a:gd name="connsiteX1" fmla="*/ 21771 w 1144423"/>
                <a:gd name="connsiteY1" fmla="*/ 286455 h 438855"/>
                <a:gd name="connsiteX2" fmla="*/ 32657 w 1144423"/>
                <a:gd name="connsiteY2" fmla="*/ 253798 h 438855"/>
                <a:gd name="connsiteX3" fmla="*/ 76200 w 1144423"/>
                <a:gd name="connsiteY3" fmla="*/ 232026 h 438855"/>
                <a:gd name="connsiteX4" fmla="*/ 152400 w 1144423"/>
                <a:gd name="connsiteY4" fmla="*/ 199369 h 438855"/>
                <a:gd name="connsiteX5" fmla="*/ 272143 w 1144423"/>
                <a:gd name="connsiteY5" fmla="*/ 210255 h 438855"/>
                <a:gd name="connsiteX6" fmla="*/ 283028 w 1144423"/>
                <a:gd name="connsiteY6" fmla="*/ 242912 h 438855"/>
                <a:gd name="connsiteX7" fmla="*/ 315685 w 1144423"/>
                <a:gd name="connsiteY7" fmla="*/ 253798 h 438855"/>
                <a:gd name="connsiteX8" fmla="*/ 337457 w 1144423"/>
                <a:gd name="connsiteY8" fmla="*/ 275569 h 438855"/>
                <a:gd name="connsiteX9" fmla="*/ 413657 w 1144423"/>
                <a:gd name="connsiteY9" fmla="*/ 232026 h 438855"/>
                <a:gd name="connsiteX10" fmla="*/ 435428 w 1144423"/>
                <a:gd name="connsiteY10" fmla="*/ 166712 h 438855"/>
                <a:gd name="connsiteX11" fmla="*/ 489857 w 1144423"/>
                <a:gd name="connsiteY11" fmla="*/ 134055 h 438855"/>
                <a:gd name="connsiteX12" fmla="*/ 653143 w 1144423"/>
                <a:gd name="connsiteY12" fmla="*/ 123169 h 438855"/>
                <a:gd name="connsiteX13" fmla="*/ 685800 w 1144423"/>
                <a:gd name="connsiteY13" fmla="*/ 155826 h 438855"/>
                <a:gd name="connsiteX14" fmla="*/ 718457 w 1144423"/>
                <a:gd name="connsiteY14" fmla="*/ 166712 h 438855"/>
                <a:gd name="connsiteX15" fmla="*/ 762000 w 1144423"/>
                <a:gd name="connsiteY15" fmla="*/ 155826 h 438855"/>
                <a:gd name="connsiteX16" fmla="*/ 816428 w 1144423"/>
                <a:gd name="connsiteY16" fmla="*/ 101398 h 438855"/>
                <a:gd name="connsiteX17" fmla="*/ 838200 w 1144423"/>
                <a:gd name="connsiteY17" fmla="*/ 79626 h 438855"/>
                <a:gd name="connsiteX18" fmla="*/ 849085 w 1144423"/>
                <a:gd name="connsiteY18" fmla="*/ 46969 h 438855"/>
                <a:gd name="connsiteX19" fmla="*/ 903514 w 1144423"/>
                <a:gd name="connsiteY19" fmla="*/ 3426 h 438855"/>
                <a:gd name="connsiteX20" fmla="*/ 1088571 w 1144423"/>
                <a:gd name="connsiteY20" fmla="*/ 14312 h 438855"/>
                <a:gd name="connsiteX21" fmla="*/ 1132114 w 1144423"/>
                <a:gd name="connsiteY21" fmla="*/ 57855 h 438855"/>
                <a:gd name="connsiteX22" fmla="*/ 1143000 w 1144423"/>
                <a:gd name="connsiteY22" fmla="*/ 134055 h 43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44423" h="438855">
                  <a:moveTo>
                    <a:pt x="0" y="438855"/>
                  </a:moveTo>
                  <a:cubicBezTo>
                    <a:pt x="8675" y="352103"/>
                    <a:pt x="3558" y="350199"/>
                    <a:pt x="21771" y="286455"/>
                  </a:cubicBezTo>
                  <a:cubicBezTo>
                    <a:pt x="24923" y="275422"/>
                    <a:pt x="24543" y="261912"/>
                    <a:pt x="32657" y="253798"/>
                  </a:cubicBezTo>
                  <a:cubicBezTo>
                    <a:pt x="44132" y="242323"/>
                    <a:pt x="62111" y="240077"/>
                    <a:pt x="76200" y="232026"/>
                  </a:cubicBezTo>
                  <a:cubicBezTo>
                    <a:pt x="134668" y="198615"/>
                    <a:pt x="80883" y="217249"/>
                    <a:pt x="152400" y="199369"/>
                  </a:cubicBezTo>
                  <a:cubicBezTo>
                    <a:pt x="192314" y="202998"/>
                    <a:pt x="234121" y="197581"/>
                    <a:pt x="272143" y="210255"/>
                  </a:cubicBezTo>
                  <a:cubicBezTo>
                    <a:pt x="283029" y="213884"/>
                    <a:pt x="274914" y="234798"/>
                    <a:pt x="283028" y="242912"/>
                  </a:cubicBezTo>
                  <a:cubicBezTo>
                    <a:pt x="291142" y="251026"/>
                    <a:pt x="304799" y="250169"/>
                    <a:pt x="315685" y="253798"/>
                  </a:cubicBezTo>
                  <a:cubicBezTo>
                    <a:pt x="322942" y="261055"/>
                    <a:pt x="327297" y="274118"/>
                    <a:pt x="337457" y="275569"/>
                  </a:cubicBezTo>
                  <a:cubicBezTo>
                    <a:pt x="380877" y="281771"/>
                    <a:pt x="398478" y="266180"/>
                    <a:pt x="413657" y="232026"/>
                  </a:cubicBezTo>
                  <a:cubicBezTo>
                    <a:pt x="422978" y="211055"/>
                    <a:pt x="419201" y="182939"/>
                    <a:pt x="435428" y="166712"/>
                  </a:cubicBezTo>
                  <a:cubicBezTo>
                    <a:pt x="465314" y="136826"/>
                    <a:pt x="447463" y="148185"/>
                    <a:pt x="489857" y="134055"/>
                  </a:cubicBezTo>
                  <a:cubicBezTo>
                    <a:pt x="540523" y="83386"/>
                    <a:pt x="522405" y="90485"/>
                    <a:pt x="653143" y="123169"/>
                  </a:cubicBezTo>
                  <a:cubicBezTo>
                    <a:pt x="668078" y="126903"/>
                    <a:pt x="672991" y="147287"/>
                    <a:pt x="685800" y="155826"/>
                  </a:cubicBezTo>
                  <a:cubicBezTo>
                    <a:pt x="695347" y="162191"/>
                    <a:pt x="707571" y="163083"/>
                    <a:pt x="718457" y="166712"/>
                  </a:cubicBezTo>
                  <a:cubicBezTo>
                    <a:pt x="732971" y="163083"/>
                    <a:pt x="748249" y="161719"/>
                    <a:pt x="762000" y="155826"/>
                  </a:cubicBezTo>
                  <a:cubicBezTo>
                    <a:pt x="801757" y="138787"/>
                    <a:pt x="791185" y="132951"/>
                    <a:pt x="816428" y="101398"/>
                  </a:cubicBezTo>
                  <a:cubicBezTo>
                    <a:pt x="822839" y="93384"/>
                    <a:pt x="830943" y="86883"/>
                    <a:pt x="838200" y="79626"/>
                  </a:cubicBezTo>
                  <a:cubicBezTo>
                    <a:pt x="841828" y="68740"/>
                    <a:pt x="843181" y="56808"/>
                    <a:pt x="849085" y="46969"/>
                  </a:cubicBezTo>
                  <a:cubicBezTo>
                    <a:pt x="859424" y="29737"/>
                    <a:pt x="888685" y="13313"/>
                    <a:pt x="903514" y="3426"/>
                  </a:cubicBezTo>
                  <a:cubicBezTo>
                    <a:pt x="965200" y="7055"/>
                    <a:pt x="1028459" y="0"/>
                    <a:pt x="1088571" y="14312"/>
                  </a:cubicBezTo>
                  <a:cubicBezTo>
                    <a:pt x="1108539" y="19066"/>
                    <a:pt x="1132114" y="57855"/>
                    <a:pt x="1132114" y="57855"/>
                  </a:cubicBezTo>
                  <a:cubicBezTo>
                    <a:pt x="1144423" y="119399"/>
                    <a:pt x="1143000" y="93781"/>
                    <a:pt x="1143000" y="134055"/>
                  </a:cubicBezTo>
                </a:path>
              </a:pathLst>
            </a:cu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 flipH="1">
              <a:off x="4286248" y="2428868"/>
              <a:ext cx="1144423" cy="438855"/>
            </a:xfrm>
            <a:custGeom>
              <a:avLst/>
              <a:gdLst>
                <a:gd name="connsiteX0" fmla="*/ 0 w 1144423"/>
                <a:gd name="connsiteY0" fmla="*/ 438855 h 438855"/>
                <a:gd name="connsiteX1" fmla="*/ 21771 w 1144423"/>
                <a:gd name="connsiteY1" fmla="*/ 286455 h 438855"/>
                <a:gd name="connsiteX2" fmla="*/ 32657 w 1144423"/>
                <a:gd name="connsiteY2" fmla="*/ 253798 h 438855"/>
                <a:gd name="connsiteX3" fmla="*/ 76200 w 1144423"/>
                <a:gd name="connsiteY3" fmla="*/ 232026 h 438855"/>
                <a:gd name="connsiteX4" fmla="*/ 152400 w 1144423"/>
                <a:gd name="connsiteY4" fmla="*/ 199369 h 438855"/>
                <a:gd name="connsiteX5" fmla="*/ 272143 w 1144423"/>
                <a:gd name="connsiteY5" fmla="*/ 210255 h 438855"/>
                <a:gd name="connsiteX6" fmla="*/ 283028 w 1144423"/>
                <a:gd name="connsiteY6" fmla="*/ 242912 h 438855"/>
                <a:gd name="connsiteX7" fmla="*/ 315685 w 1144423"/>
                <a:gd name="connsiteY7" fmla="*/ 253798 h 438855"/>
                <a:gd name="connsiteX8" fmla="*/ 337457 w 1144423"/>
                <a:gd name="connsiteY8" fmla="*/ 275569 h 438855"/>
                <a:gd name="connsiteX9" fmla="*/ 413657 w 1144423"/>
                <a:gd name="connsiteY9" fmla="*/ 232026 h 438855"/>
                <a:gd name="connsiteX10" fmla="*/ 435428 w 1144423"/>
                <a:gd name="connsiteY10" fmla="*/ 166712 h 438855"/>
                <a:gd name="connsiteX11" fmla="*/ 489857 w 1144423"/>
                <a:gd name="connsiteY11" fmla="*/ 134055 h 438855"/>
                <a:gd name="connsiteX12" fmla="*/ 653143 w 1144423"/>
                <a:gd name="connsiteY12" fmla="*/ 123169 h 438855"/>
                <a:gd name="connsiteX13" fmla="*/ 685800 w 1144423"/>
                <a:gd name="connsiteY13" fmla="*/ 155826 h 438855"/>
                <a:gd name="connsiteX14" fmla="*/ 718457 w 1144423"/>
                <a:gd name="connsiteY14" fmla="*/ 166712 h 438855"/>
                <a:gd name="connsiteX15" fmla="*/ 762000 w 1144423"/>
                <a:gd name="connsiteY15" fmla="*/ 155826 h 438855"/>
                <a:gd name="connsiteX16" fmla="*/ 816428 w 1144423"/>
                <a:gd name="connsiteY16" fmla="*/ 101398 h 438855"/>
                <a:gd name="connsiteX17" fmla="*/ 838200 w 1144423"/>
                <a:gd name="connsiteY17" fmla="*/ 79626 h 438855"/>
                <a:gd name="connsiteX18" fmla="*/ 849085 w 1144423"/>
                <a:gd name="connsiteY18" fmla="*/ 46969 h 438855"/>
                <a:gd name="connsiteX19" fmla="*/ 903514 w 1144423"/>
                <a:gd name="connsiteY19" fmla="*/ 3426 h 438855"/>
                <a:gd name="connsiteX20" fmla="*/ 1088571 w 1144423"/>
                <a:gd name="connsiteY20" fmla="*/ 14312 h 438855"/>
                <a:gd name="connsiteX21" fmla="*/ 1132114 w 1144423"/>
                <a:gd name="connsiteY21" fmla="*/ 57855 h 438855"/>
                <a:gd name="connsiteX22" fmla="*/ 1143000 w 1144423"/>
                <a:gd name="connsiteY22" fmla="*/ 134055 h 43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44423" h="438855">
                  <a:moveTo>
                    <a:pt x="0" y="438855"/>
                  </a:moveTo>
                  <a:cubicBezTo>
                    <a:pt x="8675" y="352103"/>
                    <a:pt x="3558" y="350199"/>
                    <a:pt x="21771" y="286455"/>
                  </a:cubicBezTo>
                  <a:cubicBezTo>
                    <a:pt x="24923" y="275422"/>
                    <a:pt x="24543" y="261912"/>
                    <a:pt x="32657" y="253798"/>
                  </a:cubicBezTo>
                  <a:cubicBezTo>
                    <a:pt x="44132" y="242323"/>
                    <a:pt x="62111" y="240077"/>
                    <a:pt x="76200" y="232026"/>
                  </a:cubicBezTo>
                  <a:cubicBezTo>
                    <a:pt x="134668" y="198615"/>
                    <a:pt x="80883" y="217249"/>
                    <a:pt x="152400" y="199369"/>
                  </a:cubicBezTo>
                  <a:cubicBezTo>
                    <a:pt x="192314" y="202998"/>
                    <a:pt x="234121" y="197581"/>
                    <a:pt x="272143" y="210255"/>
                  </a:cubicBezTo>
                  <a:cubicBezTo>
                    <a:pt x="283029" y="213884"/>
                    <a:pt x="274914" y="234798"/>
                    <a:pt x="283028" y="242912"/>
                  </a:cubicBezTo>
                  <a:cubicBezTo>
                    <a:pt x="291142" y="251026"/>
                    <a:pt x="304799" y="250169"/>
                    <a:pt x="315685" y="253798"/>
                  </a:cubicBezTo>
                  <a:cubicBezTo>
                    <a:pt x="322942" y="261055"/>
                    <a:pt x="327297" y="274118"/>
                    <a:pt x="337457" y="275569"/>
                  </a:cubicBezTo>
                  <a:cubicBezTo>
                    <a:pt x="380877" y="281771"/>
                    <a:pt x="398478" y="266180"/>
                    <a:pt x="413657" y="232026"/>
                  </a:cubicBezTo>
                  <a:cubicBezTo>
                    <a:pt x="422978" y="211055"/>
                    <a:pt x="419201" y="182939"/>
                    <a:pt x="435428" y="166712"/>
                  </a:cubicBezTo>
                  <a:cubicBezTo>
                    <a:pt x="465314" y="136826"/>
                    <a:pt x="447463" y="148185"/>
                    <a:pt x="489857" y="134055"/>
                  </a:cubicBezTo>
                  <a:cubicBezTo>
                    <a:pt x="540523" y="83386"/>
                    <a:pt x="522405" y="90485"/>
                    <a:pt x="653143" y="123169"/>
                  </a:cubicBezTo>
                  <a:cubicBezTo>
                    <a:pt x="668078" y="126903"/>
                    <a:pt x="672991" y="147287"/>
                    <a:pt x="685800" y="155826"/>
                  </a:cubicBezTo>
                  <a:cubicBezTo>
                    <a:pt x="695347" y="162191"/>
                    <a:pt x="707571" y="163083"/>
                    <a:pt x="718457" y="166712"/>
                  </a:cubicBezTo>
                  <a:cubicBezTo>
                    <a:pt x="732971" y="163083"/>
                    <a:pt x="748249" y="161719"/>
                    <a:pt x="762000" y="155826"/>
                  </a:cubicBezTo>
                  <a:cubicBezTo>
                    <a:pt x="801757" y="138787"/>
                    <a:pt x="791185" y="132951"/>
                    <a:pt x="816428" y="101398"/>
                  </a:cubicBezTo>
                  <a:cubicBezTo>
                    <a:pt x="822839" y="93384"/>
                    <a:pt x="830943" y="86883"/>
                    <a:pt x="838200" y="79626"/>
                  </a:cubicBezTo>
                  <a:cubicBezTo>
                    <a:pt x="841828" y="68740"/>
                    <a:pt x="843181" y="56808"/>
                    <a:pt x="849085" y="46969"/>
                  </a:cubicBezTo>
                  <a:cubicBezTo>
                    <a:pt x="859424" y="29737"/>
                    <a:pt x="888685" y="13313"/>
                    <a:pt x="903514" y="3426"/>
                  </a:cubicBezTo>
                  <a:cubicBezTo>
                    <a:pt x="965200" y="7055"/>
                    <a:pt x="1028459" y="0"/>
                    <a:pt x="1088571" y="14312"/>
                  </a:cubicBezTo>
                  <a:cubicBezTo>
                    <a:pt x="1108539" y="19066"/>
                    <a:pt x="1132114" y="57855"/>
                    <a:pt x="1132114" y="57855"/>
                  </a:cubicBezTo>
                  <a:cubicBezTo>
                    <a:pt x="1144423" y="119399"/>
                    <a:pt x="1143000" y="93781"/>
                    <a:pt x="1143000" y="134055"/>
                  </a:cubicBezTo>
                </a:path>
              </a:pathLst>
            </a:cu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4000496" y="2571744"/>
              <a:ext cx="285752" cy="0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4036215" y="2607463"/>
              <a:ext cx="500066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Прямоугольник 35"/>
            <p:cNvSpPr/>
            <p:nvPr/>
          </p:nvSpPr>
          <p:spPr>
            <a:xfrm>
              <a:off x="4357686" y="2571744"/>
              <a:ext cx="504000" cy="39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3643306" y="2500306"/>
              <a:ext cx="504000" cy="39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3428992" y="4500570"/>
              <a:ext cx="504000" cy="504000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4500562" y="4500570"/>
              <a:ext cx="504000" cy="504000"/>
            </a:xfrm>
            <a:prstGeom prst="ellipse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Прямая со стрелкой 41"/>
            <p:cNvCxnSpPr>
              <a:stCxn id="40" idx="6"/>
            </p:cNvCxnSpPr>
            <p:nvPr/>
          </p:nvCxnSpPr>
          <p:spPr>
            <a:xfrm>
              <a:off x="5004562" y="4752570"/>
              <a:ext cx="210380" cy="33752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>
              <a:stCxn id="39" idx="2"/>
            </p:cNvCxnSpPr>
            <p:nvPr/>
          </p:nvCxnSpPr>
          <p:spPr>
            <a:xfrm rot="10800000" flipV="1">
              <a:off x="3143240" y="4752570"/>
              <a:ext cx="285752" cy="105190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535753" y="4857760"/>
            <a:ext cx="8072494" cy="654032"/>
            <a:chOff x="571472" y="4857760"/>
            <a:chExt cx="8072494" cy="654032"/>
          </a:xfrm>
        </p:grpSpPr>
        <p:sp>
          <p:nvSpPr>
            <p:cNvPr id="50" name="Заголовок 1"/>
            <p:cNvSpPr txBox="1">
              <a:spLocks/>
            </p:cNvSpPr>
            <p:nvPr/>
          </p:nvSpPr>
          <p:spPr>
            <a:xfrm>
              <a:off x="571472" y="4857760"/>
              <a:ext cx="214314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Катод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(-)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51" name="Заголовок 1"/>
            <p:cNvSpPr txBox="1">
              <a:spLocks/>
            </p:cNvSpPr>
            <p:nvPr/>
          </p:nvSpPr>
          <p:spPr>
            <a:xfrm>
              <a:off x="6500826" y="4857760"/>
              <a:ext cx="214314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Анод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(+)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53" name="Заголовок 1"/>
          <p:cNvSpPr txBox="1">
            <a:spLocks/>
          </p:cNvSpPr>
          <p:nvPr/>
        </p:nvSpPr>
        <p:spPr>
          <a:xfrm>
            <a:off x="250001" y="5929330"/>
            <a:ext cx="864399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Рис. Схема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движения ионов в растворе или расплаве электролита под действием эл</a:t>
            </a:r>
            <a:r>
              <a:rPr lang="ru-RU" sz="3200" dirty="0" err="1" smtClean="0">
                <a:latin typeface="Arial" pitchFamily="34" charset="0"/>
                <a:ea typeface="+mj-ea"/>
                <a:cs typeface="Arial" pitchFamily="34" charset="0"/>
              </a:rPr>
              <a:t>ектрического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тока.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Электролиз расплава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NaCl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00034" y="1000108"/>
            <a:ext cx="8072494" cy="785818"/>
            <a:chOff x="741" y="1495"/>
            <a:chExt cx="2745" cy="1766"/>
          </a:xfrm>
          <a:solidFill>
            <a:schemeClr val="bg2">
              <a:lumMod val="90000"/>
            </a:schemeClr>
          </a:solidFill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grpSpPr>
        <p:sp>
          <p:nvSpPr>
            <p:cNvPr id="7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2744" cy="1766"/>
            </a:xfrm>
            <a:prstGeom prst="roundRect">
              <a:avLst>
                <a:gd name="adj" fmla="val 0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2718" cy="90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Процесс электролиза: </a:t>
              </a:r>
              <a:r>
                <a:rPr lang="en-US" sz="3200" b="1" dirty="0" err="1" smtClean="0">
                  <a:latin typeface="Arial" pitchFamily="34" charset="0"/>
                  <a:cs typeface="Arial" pitchFamily="34" charset="0"/>
                </a:rPr>
                <a:t>NaCl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  <a:sym typeface="Symbol"/>
                </a:rPr>
                <a:t> Na</a:t>
              </a:r>
              <a:r>
                <a:rPr lang="en-US" sz="3200" b="1" baseline="30000" dirty="0" smtClean="0">
                  <a:latin typeface="Arial" pitchFamily="34" charset="0"/>
                  <a:cs typeface="Arial" pitchFamily="34" charset="0"/>
                  <a:sym typeface="Symbol"/>
                </a:rPr>
                <a:t>+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  <a:sym typeface="Symbol"/>
                </a:rPr>
                <a:t>=</a:t>
              </a:r>
              <a:r>
                <a:rPr lang="en-US" sz="3200" b="1" dirty="0" err="1" smtClean="0">
                  <a:latin typeface="Arial" pitchFamily="34" charset="0"/>
                  <a:cs typeface="Arial" pitchFamily="34" charset="0"/>
                  <a:sym typeface="Symbol"/>
                </a:rPr>
                <a:t>Cl</a:t>
              </a:r>
              <a:r>
                <a:rPr lang="en-US" sz="3200" b="1" baseline="30000" dirty="0" smtClean="0">
                  <a:latin typeface="Arial" pitchFamily="34" charset="0"/>
                  <a:cs typeface="Arial" pitchFamily="34" charset="0"/>
                  <a:sym typeface="Symbol"/>
                </a:rPr>
                <a:t>-</a:t>
              </a:r>
              <a:endParaRPr lang="en-US" sz="3200" b="1" baseline="300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736000" y="3571876"/>
          <a:ext cx="3672000" cy="226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/>
                <a:gridCol w="612000"/>
                <a:gridCol w="612000"/>
                <a:gridCol w="612000"/>
                <a:gridCol w="612000"/>
                <a:gridCol w="612000"/>
              </a:tblGrid>
              <a:tr h="756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56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Группа 48"/>
          <p:cNvGrpSpPr/>
          <p:nvPr/>
        </p:nvGrpSpPr>
        <p:grpSpPr>
          <a:xfrm>
            <a:off x="3143240" y="2357430"/>
            <a:ext cx="2857520" cy="2786082"/>
            <a:chOff x="2786050" y="2357430"/>
            <a:chExt cx="2857520" cy="2786082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2786050" y="3571876"/>
              <a:ext cx="428628" cy="15716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_</a:t>
              </a:r>
              <a:endPara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214942" y="3571876"/>
              <a:ext cx="428628" cy="157163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>
              <a:endCxn id="13" idx="0"/>
            </p:cNvCxnSpPr>
            <p:nvPr/>
          </p:nvCxnSpPr>
          <p:spPr>
            <a:xfrm rot="5400000">
              <a:off x="2643174" y="3214686"/>
              <a:ext cx="71438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5072066" y="3214686"/>
              <a:ext cx="714380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Полилиния 28"/>
            <p:cNvSpPr/>
            <p:nvPr/>
          </p:nvSpPr>
          <p:spPr>
            <a:xfrm>
              <a:off x="3000364" y="2500306"/>
              <a:ext cx="1144423" cy="438855"/>
            </a:xfrm>
            <a:custGeom>
              <a:avLst/>
              <a:gdLst>
                <a:gd name="connsiteX0" fmla="*/ 0 w 1144423"/>
                <a:gd name="connsiteY0" fmla="*/ 438855 h 438855"/>
                <a:gd name="connsiteX1" fmla="*/ 21771 w 1144423"/>
                <a:gd name="connsiteY1" fmla="*/ 286455 h 438855"/>
                <a:gd name="connsiteX2" fmla="*/ 32657 w 1144423"/>
                <a:gd name="connsiteY2" fmla="*/ 253798 h 438855"/>
                <a:gd name="connsiteX3" fmla="*/ 76200 w 1144423"/>
                <a:gd name="connsiteY3" fmla="*/ 232026 h 438855"/>
                <a:gd name="connsiteX4" fmla="*/ 152400 w 1144423"/>
                <a:gd name="connsiteY4" fmla="*/ 199369 h 438855"/>
                <a:gd name="connsiteX5" fmla="*/ 272143 w 1144423"/>
                <a:gd name="connsiteY5" fmla="*/ 210255 h 438855"/>
                <a:gd name="connsiteX6" fmla="*/ 283028 w 1144423"/>
                <a:gd name="connsiteY6" fmla="*/ 242912 h 438855"/>
                <a:gd name="connsiteX7" fmla="*/ 315685 w 1144423"/>
                <a:gd name="connsiteY7" fmla="*/ 253798 h 438855"/>
                <a:gd name="connsiteX8" fmla="*/ 337457 w 1144423"/>
                <a:gd name="connsiteY8" fmla="*/ 275569 h 438855"/>
                <a:gd name="connsiteX9" fmla="*/ 413657 w 1144423"/>
                <a:gd name="connsiteY9" fmla="*/ 232026 h 438855"/>
                <a:gd name="connsiteX10" fmla="*/ 435428 w 1144423"/>
                <a:gd name="connsiteY10" fmla="*/ 166712 h 438855"/>
                <a:gd name="connsiteX11" fmla="*/ 489857 w 1144423"/>
                <a:gd name="connsiteY11" fmla="*/ 134055 h 438855"/>
                <a:gd name="connsiteX12" fmla="*/ 653143 w 1144423"/>
                <a:gd name="connsiteY12" fmla="*/ 123169 h 438855"/>
                <a:gd name="connsiteX13" fmla="*/ 685800 w 1144423"/>
                <a:gd name="connsiteY13" fmla="*/ 155826 h 438855"/>
                <a:gd name="connsiteX14" fmla="*/ 718457 w 1144423"/>
                <a:gd name="connsiteY14" fmla="*/ 166712 h 438855"/>
                <a:gd name="connsiteX15" fmla="*/ 762000 w 1144423"/>
                <a:gd name="connsiteY15" fmla="*/ 155826 h 438855"/>
                <a:gd name="connsiteX16" fmla="*/ 816428 w 1144423"/>
                <a:gd name="connsiteY16" fmla="*/ 101398 h 438855"/>
                <a:gd name="connsiteX17" fmla="*/ 838200 w 1144423"/>
                <a:gd name="connsiteY17" fmla="*/ 79626 h 438855"/>
                <a:gd name="connsiteX18" fmla="*/ 849085 w 1144423"/>
                <a:gd name="connsiteY18" fmla="*/ 46969 h 438855"/>
                <a:gd name="connsiteX19" fmla="*/ 903514 w 1144423"/>
                <a:gd name="connsiteY19" fmla="*/ 3426 h 438855"/>
                <a:gd name="connsiteX20" fmla="*/ 1088571 w 1144423"/>
                <a:gd name="connsiteY20" fmla="*/ 14312 h 438855"/>
                <a:gd name="connsiteX21" fmla="*/ 1132114 w 1144423"/>
                <a:gd name="connsiteY21" fmla="*/ 57855 h 438855"/>
                <a:gd name="connsiteX22" fmla="*/ 1143000 w 1144423"/>
                <a:gd name="connsiteY22" fmla="*/ 134055 h 43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44423" h="438855">
                  <a:moveTo>
                    <a:pt x="0" y="438855"/>
                  </a:moveTo>
                  <a:cubicBezTo>
                    <a:pt x="8675" y="352103"/>
                    <a:pt x="3558" y="350199"/>
                    <a:pt x="21771" y="286455"/>
                  </a:cubicBezTo>
                  <a:cubicBezTo>
                    <a:pt x="24923" y="275422"/>
                    <a:pt x="24543" y="261912"/>
                    <a:pt x="32657" y="253798"/>
                  </a:cubicBezTo>
                  <a:cubicBezTo>
                    <a:pt x="44132" y="242323"/>
                    <a:pt x="62111" y="240077"/>
                    <a:pt x="76200" y="232026"/>
                  </a:cubicBezTo>
                  <a:cubicBezTo>
                    <a:pt x="134668" y="198615"/>
                    <a:pt x="80883" y="217249"/>
                    <a:pt x="152400" y="199369"/>
                  </a:cubicBezTo>
                  <a:cubicBezTo>
                    <a:pt x="192314" y="202998"/>
                    <a:pt x="234121" y="197581"/>
                    <a:pt x="272143" y="210255"/>
                  </a:cubicBezTo>
                  <a:cubicBezTo>
                    <a:pt x="283029" y="213884"/>
                    <a:pt x="274914" y="234798"/>
                    <a:pt x="283028" y="242912"/>
                  </a:cubicBezTo>
                  <a:cubicBezTo>
                    <a:pt x="291142" y="251026"/>
                    <a:pt x="304799" y="250169"/>
                    <a:pt x="315685" y="253798"/>
                  </a:cubicBezTo>
                  <a:cubicBezTo>
                    <a:pt x="322942" y="261055"/>
                    <a:pt x="327297" y="274118"/>
                    <a:pt x="337457" y="275569"/>
                  </a:cubicBezTo>
                  <a:cubicBezTo>
                    <a:pt x="380877" y="281771"/>
                    <a:pt x="398478" y="266180"/>
                    <a:pt x="413657" y="232026"/>
                  </a:cubicBezTo>
                  <a:cubicBezTo>
                    <a:pt x="422978" y="211055"/>
                    <a:pt x="419201" y="182939"/>
                    <a:pt x="435428" y="166712"/>
                  </a:cubicBezTo>
                  <a:cubicBezTo>
                    <a:pt x="465314" y="136826"/>
                    <a:pt x="447463" y="148185"/>
                    <a:pt x="489857" y="134055"/>
                  </a:cubicBezTo>
                  <a:cubicBezTo>
                    <a:pt x="540523" y="83386"/>
                    <a:pt x="522405" y="90485"/>
                    <a:pt x="653143" y="123169"/>
                  </a:cubicBezTo>
                  <a:cubicBezTo>
                    <a:pt x="668078" y="126903"/>
                    <a:pt x="672991" y="147287"/>
                    <a:pt x="685800" y="155826"/>
                  </a:cubicBezTo>
                  <a:cubicBezTo>
                    <a:pt x="695347" y="162191"/>
                    <a:pt x="707571" y="163083"/>
                    <a:pt x="718457" y="166712"/>
                  </a:cubicBezTo>
                  <a:cubicBezTo>
                    <a:pt x="732971" y="163083"/>
                    <a:pt x="748249" y="161719"/>
                    <a:pt x="762000" y="155826"/>
                  </a:cubicBezTo>
                  <a:cubicBezTo>
                    <a:pt x="801757" y="138787"/>
                    <a:pt x="791185" y="132951"/>
                    <a:pt x="816428" y="101398"/>
                  </a:cubicBezTo>
                  <a:cubicBezTo>
                    <a:pt x="822839" y="93384"/>
                    <a:pt x="830943" y="86883"/>
                    <a:pt x="838200" y="79626"/>
                  </a:cubicBezTo>
                  <a:cubicBezTo>
                    <a:pt x="841828" y="68740"/>
                    <a:pt x="843181" y="56808"/>
                    <a:pt x="849085" y="46969"/>
                  </a:cubicBezTo>
                  <a:cubicBezTo>
                    <a:pt x="859424" y="29737"/>
                    <a:pt x="888685" y="13313"/>
                    <a:pt x="903514" y="3426"/>
                  </a:cubicBezTo>
                  <a:cubicBezTo>
                    <a:pt x="965200" y="7055"/>
                    <a:pt x="1028459" y="0"/>
                    <a:pt x="1088571" y="14312"/>
                  </a:cubicBezTo>
                  <a:cubicBezTo>
                    <a:pt x="1108539" y="19066"/>
                    <a:pt x="1132114" y="57855"/>
                    <a:pt x="1132114" y="57855"/>
                  </a:cubicBezTo>
                  <a:cubicBezTo>
                    <a:pt x="1144423" y="119399"/>
                    <a:pt x="1143000" y="93781"/>
                    <a:pt x="1143000" y="134055"/>
                  </a:cubicBezTo>
                </a:path>
              </a:pathLst>
            </a:cu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олилиния 29"/>
            <p:cNvSpPr/>
            <p:nvPr/>
          </p:nvSpPr>
          <p:spPr>
            <a:xfrm flipH="1">
              <a:off x="4286248" y="2428868"/>
              <a:ext cx="1144423" cy="438855"/>
            </a:xfrm>
            <a:custGeom>
              <a:avLst/>
              <a:gdLst>
                <a:gd name="connsiteX0" fmla="*/ 0 w 1144423"/>
                <a:gd name="connsiteY0" fmla="*/ 438855 h 438855"/>
                <a:gd name="connsiteX1" fmla="*/ 21771 w 1144423"/>
                <a:gd name="connsiteY1" fmla="*/ 286455 h 438855"/>
                <a:gd name="connsiteX2" fmla="*/ 32657 w 1144423"/>
                <a:gd name="connsiteY2" fmla="*/ 253798 h 438855"/>
                <a:gd name="connsiteX3" fmla="*/ 76200 w 1144423"/>
                <a:gd name="connsiteY3" fmla="*/ 232026 h 438855"/>
                <a:gd name="connsiteX4" fmla="*/ 152400 w 1144423"/>
                <a:gd name="connsiteY4" fmla="*/ 199369 h 438855"/>
                <a:gd name="connsiteX5" fmla="*/ 272143 w 1144423"/>
                <a:gd name="connsiteY5" fmla="*/ 210255 h 438855"/>
                <a:gd name="connsiteX6" fmla="*/ 283028 w 1144423"/>
                <a:gd name="connsiteY6" fmla="*/ 242912 h 438855"/>
                <a:gd name="connsiteX7" fmla="*/ 315685 w 1144423"/>
                <a:gd name="connsiteY7" fmla="*/ 253798 h 438855"/>
                <a:gd name="connsiteX8" fmla="*/ 337457 w 1144423"/>
                <a:gd name="connsiteY8" fmla="*/ 275569 h 438855"/>
                <a:gd name="connsiteX9" fmla="*/ 413657 w 1144423"/>
                <a:gd name="connsiteY9" fmla="*/ 232026 h 438855"/>
                <a:gd name="connsiteX10" fmla="*/ 435428 w 1144423"/>
                <a:gd name="connsiteY10" fmla="*/ 166712 h 438855"/>
                <a:gd name="connsiteX11" fmla="*/ 489857 w 1144423"/>
                <a:gd name="connsiteY11" fmla="*/ 134055 h 438855"/>
                <a:gd name="connsiteX12" fmla="*/ 653143 w 1144423"/>
                <a:gd name="connsiteY12" fmla="*/ 123169 h 438855"/>
                <a:gd name="connsiteX13" fmla="*/ 685800 w 1144423"/>
                <a:gd name="connsiteY13" fmla="*/ 155826 h 438855"/>
                <a:gd name="connsiteX14" fmla="*/ 718457 w 1144423"/>
                <a:gd name="connsiteY14" fmla="*/ 166712 h 438855"/>
                <a:gd name="connsiteX15" fmla="*/ 762000 w 1144423"/>
                <a:gd name="connsiteY15" fmla="*/ 155826 h 438855"/>
                <a:gd name="connsiteX16" fmla="*/ 816428 w 1144423"/>
                <a:gd name="connsiteY16" fmla="*/ 101398 h 438855"/>
                <a:gd name="connsiteX17" fmla="*/ 838200 w 1144423"/>
                <a:gd name="connsiteY17" fmla="*/ 79626 h 438855"/>
                <a:gd name="connsiteX18" fmla="*/ 849085 w 1144423"/>
                <a:gd name="connsiteY18" fmla="*/ 46969 h 438855"/>
                <a:gd name="connsiteX19" fmla="*/ 903514 w 1144423"/>
                <a:gd name="connsiteY19" fmla="*/ 3426 h 438855"/>
                <a:gd name="connsiteX20" fmla="*/ 1088571 w 1144423"/>
                <a:gd name="connsiteY20" fmla="*/ 14312 h 438855"/>
                <a:gd name="connsiteX21" fmla="*/ 1132114 w 1144423"/>
                <a:gd name="connsiteY21" fmla="*/ 57855 h 438855"/>
                <a:gd name="connsiteX22" fmla="*/ 1143000 w 1144423"/>
                <a:gd name="connsiteY22" fmla="*/ 134055 h 43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144423" h="438855">
                  <a:moveTo>
                    <a:pt x="0" y="438855"/>
                  </a:moveTo>
                  <a:cubicBezTo>
                    <a:pt x="8675" y="352103"/>
                    <a:pt x="3558" y="350199"/>
                    <a:pt x="21771" y="286455"/>
                  </a:cubicBezTo>
                  <a:cubicBezTo>
                    <a:pt x="24923" y="275422"/>
                    <a:pt x="24543" y="261912"/>
                    <a:pt x="32657" y="253798"/>
                  </a:cubicBezTo>
                  <a:cubicBezTo>
                    <a:pt x="44132" y="242323"/>
                    <a:pt x="62111" y="240077"/>
                    <a:pt x="76200" y="232026"/>
                  </a:cubicBezTo>
                  <a:cubicBezTo>
                    <a:pt x="134668" y="198615"/>
                    <a:pt x="80883" y="217249"/>
                    <a:pt x="152400" y="199369"/>
                  </a:cubicBezTo>
                  <a:cubicBezTo>
                    <a:pt x="192314" y="202998"/>
                    <a:pt x="234121" y="197581"/>
                    <a:pt x="272143" y="210255"/>
                  </a:cubicBezTo>
                  <a:cubicBezTo>
                    <a:pt x="283029" y="213884"/>
                    <a:pt x="274914" y="234798"/>
                    <a:pt x="283028" y="242912"/>
                  </a:cubicBezTo>
                  <a:cubicBezTo>
                    <a:pt x="291142" y="251026"/>
                    <a:pt x="304799" y="250169"/>
                    <a:pt x="315685" y="253798"/>
                  </a:cubicBezTo>
                  <a:cubicBezTo>
                    <a:pt x="322942" y="261055"/>
                    <a:pt x="327297" y="274118"/>
                    <a:pt x="337457" y="275569"/>
                  </a:cubicBezTo>
                  <a:cubicBezTo>
                    <a:pt x="380877" y="281771"/>
                    <a:pt x="398478" y="266180"/>
                    <a:pt x="413657" y="232026"/>
                  </a:cubicBezTo>
                  <a:cubicBezTo>
                    <a:pt x="422978" y="211055"/>
                    <a:pt x="419201" y="182939"/>
                    <a:pt x="435428" y="166712"/>
                  </a:cubicBezTo>
                  <a:cubicBezTo>
                    <a:pt x="465314" y="136826"/>
                    <a:pt x="447463" y="148185"/>
                    <a:pt x="489857" y="134055"/>
                  </a:cubicBezTo>
                  <a:cubicBezTo>
                    <a:pt x="540523" y="83386"/>
                    <a:pt x="522405" y="90485"/>
                    <a:pt x="653143" y="123169"/>
                  </a:cubicBezTo>
                  <a:cubicBezTo>
                    <a:pt x="668078" y="126903"/>
                    <a:pt x="672991" y="147287"/>
                    <a:pt x="685800" y="155826"/>
                  </a:cubicBezTo>
                  <a:cubicBezTo>
                    <a:pt x="695347" y="162191"/>
                    <a:pt x="707571" y="163083"/>
                    <a:pt x="718457" y="166712"/>
                  </a:cubicBezTo>
                  <a:cubicBezTo>
                    <a:pt x="732971" y="163083"/>
                    <a:pt x="748249" y="161719"/>
                    <a:pt x="762000" y="155826"/>
                  </a:cubicBezTo>
                  <a:cubicBezTo>
                    <a:pt x="801757" y="138787"/>
                    <a:pt x="791185" y="132951"/>
                    <a:pt x="816428" y="101398"/>
                  </a:cubicBezTo>
                  <a:cubicBezTo>
                    <a:pt x="822839" y="93384"/>
                    <a:pt x="830943" y="86883"/>
                    <a:pt x="838200" y="79626"/>
                  </a:cubicBezTo>
                  <a:cubicBezTo>
                    <a:pt x="841828" y="68740"/>
                    <a:pt x="843181" y="56808"/>
                    <a:pt x="849085" y="46969"/>
                  </a:cubicBezTo>
                  <a:cubicBezTo>
                    <a:pt x="859424" y="29737"/>
                    <a:pt x="888685" y="13313"/>
                    <a:pt x="903514" y="3426"/>
                  </a:cubicBezTo>
                  <a:cubicBezTo>
                    <a:pt x="965200" y="7055"/>
                    <a:pt x="1028459" y="0"/>
                    <a:pt x="1088571" y="14312"/>
                  </a:cubicBezTo>
                  <a:cubicBezTo>
                    <a:pt x="1108539" y="19066"/>
                    <a:pt x="1132114" y="57855"/>
                    <a:pt x="1132114" y="57855"/>
                  </a:cubicBezTo>
                  <a:cubicBezTo>
                    <a:pt x="1144423" y="119399"/>
                    <a:pt x="1143000" y="93781"/>
                    <a:pt x="1143000" y="134055"/>
                  </a:cubicBezTo>
                </a:path>
              </a:pathLst>
            </a:cu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4000496" y="2571744"/>
              <a:ext cx="285752" cy="0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5400000">
              <a:off x="4036215" y="2607463"/>
              <a:ext cx="500066" cy="0"/>
            </a:xfrm>
            <a:prstGeom prst="line">
              <a:avLst/>
            </a:prstGeom>
            <a:ln w="381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Прямоугольник 35"/>
            <p:cNvSpPr/>
            <p:nvPr/>
          </p:nvSpPr>
          <p:spPr>
            <a:xfrm>
              <a:off x="4357686" y="2571744"/>
              <a:ext cx="504000" cy="39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3643306" y="2643182"/>
              <a:ext cx="504000" cy="39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3428992" y="4500570"/>
              <a:ext cx="504000" cy="50400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4500562" y="4500570"/>
              <a:ext cx="504000" cy="5040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b="1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3200" b="1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Прямая со стрелкой 41"/>
            <p:cNvCxnSpPr>
              <a:stCxn id="40" idx="6"/>
            </p:cNvCxnSpPr>
            <p:nvPr/>
          </p:nvCxnSpPr>
          <p:spPr>
            <a:xfrm>
              <a:off x="5004562" y="4752570"/>
              <a:ext cx="210380" cy="33752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/>
            <p:cNvCxnSpPr>
              <a:stCxn id="39" idx="2"/>
            </p:cNvCxnSpPr>
            <p:nvPr/>
          </p:nvCxnSpPr>
          <p:spPr>
            <a:xfrm rot="10800000" flipV="1">
              <a:off x="3143240" y="4752570"/>
              <a:ext cx="285752" cy="105190"/>
            </a:xfrm>
            <a:prstGeom prst="straightConnector1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51"/>
          <p:cNvGrpSpPr/>
          <p:nvPr/>
        </p:nvGrpSpPr>
        <p:grpSpPr>
          <a:xfrm>
            <a:off x="535753" y="4857760"/>
            <a:ext cx="8072494" cy="654032"/>
            <a:chOff x="571472" y="4857760"/>
            <a:chExt cx="8072494" cy="654032"/>
          </a:xfrm>
        </p:grpSpPr>
        <p:sp>
          <p:nvSpPr>
            <p:cNvPr id="50" name="Заголовок 1"/>
            <p:cNvSpPr txBox="1">
              <a:spLocks/>
            </p:cNvSpPr>
            <p:nvPr/>
          </p:nvSpPr>
          <p:spPr>
            <a:xfrm>
              <a:off x="571472" y="4857760"/>
              <a:ext cx="214314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Катод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(-)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51" name="Заголовок 1"/>
            <p:cNvSpPr txBox="1">
              <a:spLocks/>
            </p:cNvSpPr>
            <p:nvPr/>
          </p:nvSpPr>
          <p:spPr>
            <a:xfrm>
              <a:off x="6500826" y="4857760"/>
              <a:ext cx="214314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Анод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(+)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53" name="Заголовок 1"/>
          <p:cNvSpPr txBox="1">
            <a:spLocks/>
          </p:cNvSpPr>
          <p:nvPr/>
        </p:nvSpPr>
        <p:spPr>
          <a:xfrm>
            <a:off x="250001" y="5929330"/>
            <a:ext cx="864399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Рис.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Схема электролиза расплава хлорида натрия.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43306" y="5214950"/>
            <a:ext cx="19880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NaCl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  <a:sym typeface="Symbol"/>
              </a:rPr>
              <a:t> 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Na</a:t>
            </a:r>
            <a:r>
              <a:rPr lang="en-US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+</a:t>
            </a:r>
            <a:r>
              <a:rPr lang="ru-RU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  <a:sym typeface="Symbol"/>
              </a:rPr>
              <a:t>+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Cl</a:t>
            </a:r>
            <a:r>
              <a:rPr lang="en-US" b="1" baseline="30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-</a:t>
            </a:r>
            <a:endParaRPr lang="en-US" b="1" baseline="30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>
            <a:stCxn id="26" idx="0"/>
            <a:endCxn id="39" idx="5"/>
          </p:cNvCxnSpPr>
          <p:nvPr/>
        </p:nvCxnSpPr>
        <p:spPr>
          <a:xfrm rot="16200000" flipV="1">
            <a:off x="4284757" y="4862378"/>
            <a:ext cx="284189" cy="42095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40" idx="4"/>
          </p:cNvCxnSpPr>
          <p:nvPr/>
        </p:nvCxnSpPr>
        <p:spPr>
          <a:xfrm rot="16200000" flipV="1">
            <a:off x="5057158" y="5057164"/>
            <a:ext cx="281818" cy="17663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Соединительная линия уступом 40"/>
          <p:cNvCxnSpPr/>
          <p:nvPr/>
        </p:nvCxnSpPr>
        <p:spPr>
          <a:xfrm rot="16200000" flipV="1">
            <a:off x="4922043" y="2507453"/>
            <a:ext cx="1250165" cy="664367"/>
          </a:xfrm>
          <a:prstGeom prst="bentConnector3">
            <a:avLst>
              <a:gd name="adj1" fmla="val 1092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Электролиз расплава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NaCl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Группа 51"/>
          <p:cNvGrpSpPr/>
          <p:nvPr/>
        </p:nvGrpSpPr>
        <p:grpSpPr>
          <a:xfrm>
            <a:off x="535753" y="1214422"/>
            <a:ext cx="8072494" cy="654032"/>
            <a:chOff x="571472" y="4857760"/>
            <a:chExt cx="8072494" cy="654032"/>
          </a:xfrm>
        </p:grpSpPr>
        <p:sp>
          <p:nvSpPr>
            <p:cNvPr id="50" name="Заголовок 1"/>
            <p:cNvSpPr txBox="1">
              <a:spLocks/>
            </p:cNvSpPr>
            <p:nvPr/>
          </p:nvSpPr>
          <p:spPr>
            <a:xfrm>
              <a:off x="571472" y="4857760"/>
              <a:ext cx="214314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Катод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(-)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51" name="Заголовок 1"/>
            <p:cNvSpPr txBox="1">
              <a:spLocks/>
            </p:cNvSpPr>
            <p:nvPr/>
          </p:nvSpPr>
          <p:spPr>
            <a:xfrm>
              <a:off x="6500826" y="4857760"/>
              <a:ext cx="2143140" cy="65403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Анод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(+)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sp>
        <p:nvSpPr>
          <p:cNvPr id="53" name="Заголовок 1"/>
          <p:cNvSpPr txBox="1">
            <a:spLocks/>
          </p:cNvSpPr>
          <p:nvPr/>
        </p:nvSpPr>
        <p:spPr>
          <a:xfrm>
            <a:off x="250001" y="5929330"/>
            <a:ext cx="864399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Рис. На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катоде 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катионы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ea typeface="+mj-ea"/>
                <a:cs typeface="Arial" pitchFamily="34" charset="0"/>
              </a:rPr>
              <a:t>принимают электроны и восстанавливаются. На аноде </a:t>
            </a:r>
            <a:r>
              <a:rPr lang="ru-RU" sz="2000" b="1" dirty="0" smtClean="0">
                <a:latin typeface="Arial" pitchFamily="34" charset="0"/>
                <a:ea typeface="+mj-ea"/>
                <a:cs typeface="Arial" pitchFamily="34" charset="0"/>
              </a:rPr>
              <a:t>анионы</a:t>
            </a:r>
            <a:r>
              <a:rPr lang="ru-RU" sz="2000" dirty="0" smtClean="0">
                <a:latin typeface="Arial" pitchFamily="34" charset="0"/>
                <a:ea typeface="+mj-ea"/>
                <a:cs typeface="Arial" pitchFamily="34" charset="0"/>
              </a:rPr>
              <a:t> отдают электроны и окисляются.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500034" y="1500174"/>
            <a:ext cx="8215370" cy="2071702"/>
            <a:chOff x="357158" y="2250273"/>
            <a:chExt cx="8215370" cy="2071702"/>
          </a:xfrm>
        </p:grpSpPr>
        <p:sp>
          <p:nvSpPr>
            <p:cNvPr id="34" name="Заголовок 1"/>
            <p:cNvSpPr txBox="1">
              <a:spLocks/>
            </p:cNvSpPr>
            <p:nvPr/>
          </p:nvSpPr>
          <p:spPr>
            <a:xfrm>
              <a:off x="357158" y="2250273"/>
              <a:ext cx="3000396" cy="207170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Катионы</a:t>
              </a:r>
              <a:r>
                <a:rPr kumimoji="0" lang="ru-RU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Na</a:t>
              </a:r>
              <a:r>
                <a:rPr kumimoji="0" lang="en-US" sz="2400" b="1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+</a:t>
              </a:r>
              <a:r>
                <a:rPr kumimoji="0" lang="ru-RU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) 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движутся к катоду и принимают от него электроны.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35" name="Заголовок 1"/>
            <p:cNvSpPr txBox="1">
              <a:spLocks/>
            </p:cNvSpPr>
            <p:nvPr/>
          </p:nvSpPr>
          <p:spPr>
            <a:xfrm>
              <a:off x="5572132" y="2250273"/>
              <a:ext cx="3000396" cy="2071702"/>
            </a:xfrm>
            <a:prstGeom prst="roundRect">
              <a:avLst>
                <a:gd name="adj" fmla="val 0"/>
              </a:avLst>
            </a:prstGeom>
            <a:noFill/>
            <a:ln w="38100">
              <a:noFill/>
            </a:ln>
            <a:effectLst/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400" b="1" dirty="0" smtClean="0">
                  <a:latin typeface="Arial" pitchFamily="34" charset="0"/>
                  <a:ea typeface="+mj-ea"/>
                  <a:cs typeface="Arial" pitchFamily="34" charset="0"/>
                </a:rPr>
                <a:t>Анионы </a:t>
              </a:r>
              <a:r>
                <a:rPr kumimoji="0" lang="ru-RU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(</a:t>
              </a:r>
              <a:r>
                <a:rPr lang="en-US" sz="2400" b="1" dirty="0" err="1" smtClean="0">
                  <a:latin typeface="Arial" pitchFamily="34" charset="0"/>
                  <a:ea typeface="+mj-ea"/>
                  <a:cs typeface="Arial" pitchFamily="34" charset="0"/>
                </a:rPr>
                <a:t>Cl</a:t>
              </a:r>
              <a:r>
                <a:rPr lang="en-US" sz="2400" b="1" baseline="30000" dirty="0" smtClean="0">
                  <a:latin typeface="Arial" pitchFamily="34" charset="0"/>
                  <a:ea typeface="+mj-ea"/>
                  <a:cs typeface="Arial" pitchFamily="34" charset="0"/>
                </a:rPr>
                <a:t>-</a:t>
              </a:r>
              <a:r>
                <a:rPr kumimoji="0" lang="ru-RU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) 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движутся к </a:t>
              </a:r>
              <a:r>
                <a:rPr lang="ru-RU" sz="2400" noProof="0" dirty="0" smtClean="0">
                  <a:latin typeface="Arial" pitchFamily="34" charset="0"/>
                  <a:ea typeface="+mj-ea"/>
                  <a:cs typeface="Arial" pitchFamily="34" charset="0"/>
                </a:rPr>
                <a:t>аноду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и отдают электроны.</a:t>
              </a:r>
              <a:endPara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571472" y="4036223"/>
            <a:ext cx="8001056" cy="1000132"/>
            <a:chOff x="428596" y="4036223"/>
            <a:chExt cx="8001056" cy="1000132"/>
          </a:xfrm>
        </p:grpSpPr>
        <p:sp>
          <p:nvSpPr>
            <p:cNvPr id="38" name="Заголовок 1"/>
            <p:cNvSpPr txBox="1">
              <a:spLocks/>
            </p:cNvSpPr>
            <p:nvPr/>
          </p:nvSpPr>
          <p:spPr>
            <a:xfrm>
              <a:off x="428596" y="4036223"/>
              <a:ext cx="3000396" cy="100013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Процесс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восстановления: 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Na</a:t>
              </a:r>
              <a:r>
                <a:rPr kumimoji="0" lang="en-US" sz="2400" b="1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+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+ e = Na</a:t>
              </a:r>
              <a:r>
                <a:rPr kumimoji="0" lang="en-US" sz="2400" b="1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0</a:t>
              </a:r>
              <a:endParaRPr kumimoji="0" lang="ru-RU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43" name="Заголовок 1"/>
            <p:cNvSpPr txBox="1">
              <a:spLocks/>
            </p:cNvSpPr>
            <p:nvPr/>
          </p:nvSpPr>
          <p:spPr>
            <a:xfrm>
              <a:off x="5429256" y="4036223"/>
              <a:ext cx="3000396" cy="1000132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95000"/>
              </a:schemeClr>
            </a:solidFill>
            <a:ln w="38100">
              <a:noFill/>
            </a:ln>
            <a:effectLst/>
          </p:spPr>
          <p:txBody>
            <a:bodyPr vert="horz" lIns="91440" tIns="45720" rIns="91440" bIns="45720" rtlCol="0" anchor="ctr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Процесс</a:t>
              </a:r>
              <a:r>
                <a:rPr kumimoji="0" lang="ru-RU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окисления: </a:t>
              </a:r>
            </a:p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 smtClean="0">
                  <a:latin typeface="Arial" pitchFamily="34" charset="0"/>
                  <a:ea typeface="+mj-ea"/>
                  <a:cs typeface="Arial" pitchFamily="34" charset="0"/>
                </a:rPr>
                <a:t>2Cl</a:t>
              </a:r>
              <a:r>
                <a:rPr lang="en-US" sz="2400" b="1" baseline="30000" dirty="0" smtClean="0">
                  <a:latin typeface="Arial" pitchFamily="34" charset="0"/>
                  <a:ea typeface="+mj-ea"/>
                  <a:cs typeface="Arial" pitchFamily="34" charset="0"/>
                </a:rPr>
                <a:t>-</a:t>
              </a:r>
              <a:r>
                <a:rPr lang="en-US" sz="2400" b="1" dirty="0" smtClean="0">
                  <a:latin typeface="Arial" pitchFamily="34" charset="0"/>
                  <a:ea typeface="+mj-ea"/>
                  <a:cs typeface="Arial" pitchFamily="34" charset="0"/>
                </a:rPr>
                <a:t>-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2e = Cl</a:t>
              </a:r>
              <a:r>
                <a:rPr kumimoji="0" lang="en-US" sz="2400" b="1" i="0" u="none" strike="noStrike" kern="1200" cap="none" spc="0" normalizeH="0" baseline="-25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2</a:t>
              </a:r>
              <a:r>
                <a:rPr kumimoji="0" lang="en-US" sz="2400" b="1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0</a:t>
              </a:r>
              <a:endParaRPr kumimoji="0" lang="ru-RU" sz="2400" b="1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cxnSp>
        <p:nvCxnSpPr>
          <p:cNvPr id="48" name="Прямая соединительная линия 47"/>
          <p:cNvCxnSpPr/>
          <p:nvPr/>
        </p:nvCxnSpPr>
        <p:spPr>
          <a:xfrm rot="16200000" flipH="1">
            <a:off x="2107389" y="3250405"/>
            <a:ext cx="4714908" cy="7143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Суммарная реакция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85786" y="1928802"/>
          <a:ext cx="6649626" cy="380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626"/>
                <a:gridCol w="1116000"/>
                <a:gridCol w="432000"/>
                <a:gridCol w="1116000"/>
                <a:gridCol w="432000"/>
                <a:gridCol w="1116000"/>
                <a:gridCol w="432000"/>
                <a:gridCol w="1116000"/>
              </a:tblGrid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2Cl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2e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2Na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2Cl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2Na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или: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NaCl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Электролиз</a:t>
                      </a:r>
                    </a:p>
                    <a:p>
                      <a:pPr algn="ctr"/>
                      <a:r>
                        <a:rPr lang="ru-RU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==========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2Na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Заголовок 1"/>
          <p:cNvSpPr txBox="1">
            <a:spLocks/>
          </p:cNvSpPr>
          <p:nvPr/>
        </p:nvSpPr>
        <p:spPr>
          <a:xfrm>
            <a:off x="250001" y="5929330"/>
            <a:ext cx="8643998" cy="654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На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катоде </a:t>
            </a:r>
            <a:r>
              <a:rPr lang="ru-RU" sz="2000" dirty="0" smtClean="0">
                <a:latin typeface="Arial" pitchFamily="34" charset="0"/>
                <a:ea typeface="+mj-ea"/>
                <a:cs typeface="Arial" pitchFamily="34" charset="0"/>
              </a:rPr>
              <a:t>выделяется металлический натрий, на аноде – газообразный хлор.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ECFF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Электролиз расплава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NaOH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07257" y="1500174"/>
            <a:ext cx="6929486" cy="2071702"/>
          </a:xfrm>
          <a:prstGeom prst="roundRect">
            <a:avLst>
              <a:gd name="adj" fmla="val 0"/>
            </a:avLst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Гидроксид-ионы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(</a:t>
            </a:r>
            <a:r>
              <a:rPr lang="en-US" sz="2400" b="1" dirty="0" smtClean="0">
                <a:latin typeface="Arial" pitchFamily="34" charset="0"/>
                <a:ea typeface="+mj-ea"/>
                <a:cs typeface="Arial" pitchFamily="34" charset="0"/>
              </a:rPr>
              <a:t>OH</a:t>
            </a:r>
            <a:r>
              <a:rPr lang="en-US" sz="2400" b="1" baseline="30000" dirty="0" smtClean="0"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ru-RU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распадаются на воду и кислород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40511" y="3929066"/>
          <a:ext cx="7062979" cy="196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/>
                <a:gridCol w="792000"/>
                <a:gridCol w="612000"/>
                <a:gridCol w="612000"/>
                <a:gridCol w="612000"/>
                <a:gridCol w="972000"/>
                <a:gridCol w="323436"/>
                <a:gridCol w="1188000"/>
                <a:gridCol w="324000"/>
                <a:gridCol w="835543"/>
              </a:tblGrid>
              <a:tr h="61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NaOH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Электролиз</a:t>
                      </a:r>
                    </a:p>
                    <a:p>
                      <a:pPr algn="ctr"/>
                      <a:r>
                        <a:rPr lang="ru-RU" sz="3200" b="1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==========</a:t>
                      </a:r>
                      <a:endParaRPr lang="ru-RU" sz="3200" b="1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4Na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2H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1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12000"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Электролиз (определение)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1116789"/>
            <a:ext cx="1223970" cy="8477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285992"/>
            <a:ext cx="8001056" cy="178595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Окислительно-восстановительный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процесс, протекающий на электродах при прохождении электрического тока через расплав или раствор электролита.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Электролиз (сущность)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1116789"/>
            <a:ext cx="1223970" cy="8477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285992"/>
            <a:ext cx="8001056" cy="178595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 счет электрической энергии осуществляется химическая реакция, которая не может протекать самопроизвольно.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8596" y="4214818"/>
            <a:ext cx="8001056" cy="178595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Реакция является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ОВР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 на катоде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всегда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идет процесс восстановления. На аноде 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всегда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идет процесс окисления.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957</Words>
  <Application>Microsoft Office PowerPoint</Application>
  <PresentationFormat>Экран (4:3)</PresentationFormat>
  <Paragraphs>240</Paragraphs>
  <Slides>26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Электролиз </vt:lpstr>
      <vt:lpstr>План изучения темы</vt:lpstr>
      <vt:lpstr>Электролиз</vt:lpstr>
      <vt:lpstr>Электролиз расплава NaCl</vt:lpstr>
      <vt:lpstr>Электролиз расплава NaCl</vt:lpstr>
      <vt:lpstr>Слайд 6</vt:lpstr>
      <vt:lpstr>Электролиз расплава NaOH</vt:lpstr>
      <vt:lpstr>Слайд 8</vt:lpstr>
      <vt:lpstr>Слайд 9</vt:lpstr>
      <vt:lpstr>Слайд 10</vt:lpstr>
      <vt:lpstr>Процесс на катоде</vt:lpstr>
      <vt:lpstr>Процесс на катоде</vt:lpstr>
      <vt:lpstr>Процесс на катоде</vt:lpstr>
      <vt:lpstr>Процесс на катоде</vt:lpstr>
      <vt:lpstr>Процесс на аноде</vt:lpstr>
      <vt:lpstr>Процесс на аноде</vt:lpstr>
      <vt:lpstr>Процесс на аноде</vt:lpstr>
      <vt:lpstr>Процесс на аноде</vt:lpstr>
      <vt:lpstr>Анионы </vt:lpstr>
      <vt:lpstr>Электролиз растворов карбоновых кислот (электролиз по Кольбе)</vt:lpstr>
      <vt:lpstr>Слайд 21</vt:lpstr>
      <vt:lpstr>Проверь себя  (задания ЕГЭ В3) </vt:lpstr>
      <vt:lpstr>Проверь себя  (задания ЕГЭ В3) </vt:lpstr>
      <vt:lpstr>Проверь себя  (задания ЕГЭ В3) </vt:lpstr>
      <vt:lpstr>Проверь себя  (задания ЕГЭ В3) 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Электролиз.</dc:title>
  <dc:creator>Политова Светлана Викторовна</dc:creator>
  <cp:keywords>Спирты, одноатомные спирты, изомерия, классификация</cp:keywords>
  <dc:description>ГБОУ СОШ № 1352 г. Москвы</dc:description>
  <cp:lastModifiedBy>Admin</cp:lastModifiedBy>
  <cp:revision>59</cp:revision>
  <dcterms:created xsi:type="dcterms:W3CDTF">2013-12-22T12:43:22Z</dcterms:created>
  <dcterms:modified xsi:type="dcterms:W3CDTF">2014-11-23T18:02:32Z</dcterms:modified>
</cp:coreProperties>
</file>