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3" r:id="rId5"/>
    <p:sldId id="264" r:id="rId6"/>
    <p:sldId id="257" r:id="rId7"/>
    <p:sldId id="258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00E9-7987-406E-AC99-6F34F3DEC339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11ED-4CB2-41FB-892B-B7D11F03E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00E9-7987-406E-AC99-6F34F3DEC339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11ED-4CB2-41FB-892B-B7D11F03E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00E9-7987-406E-AC99-6F34F3DEC339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11ED-4CB2-41FB-892B-B7D11F03E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00E9-7987-406E-AC99-6F34F3DEC339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11ED-4CB2-41FB-892B-B7D11F03E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00E9-7987-406E-AC99-6F34F3DEC339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11ED-4CB2-41FB-892B-B7D11F03E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00E9-7987-406E-AC99-6F34F3DEC339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11ED-4CB2-41FB-892B-B7D11F03E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00E9-7987-406E-AC99-6F34F3DEC339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11ED-4CB2-41FB-892B-B7D11F03E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00E9-7987-406E-AC99-6F34F3DEC339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11ED-4CB2-41FB-892B-B7D11F03E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00E9-7987-406E-AC99-6F34F3DEC339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11ED-4CB2-41FB-892B-B7D11F03E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00E9-7987-406E-AC99-6F34F3DEC339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11ED-4CB2-41FB-892B-B7D11F03E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00E9-7987-406E-AC99-6F34F3DEC339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11ED-4CB2-41FB-892B-B7D11F03E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E00E9-7987-406E-AC99-6F34F3DEC339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D11ED-4CB2-41FB-892B-B7D11F03E09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Валентность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371600" y="428604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 СОШ № 1352 с углубленным изучением английского языка г. Москвы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Проверь себя!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1428760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Составьте формулы соединений элементов с постоянными валентностями.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50000" y="2428868"/>
          <a:ext cx="5244000" cy="2976810"/>
        </p:xfrm>
        <a:graphic>
          <a:graphicData uri="http://schemas.openxmlformats.org/drawingml/2006/table">
            <a:tbl>
              <a:tblPr/>
              <a:tblGrid>
                <a:gridCol w="1416000"/>
                <a:gridCol w="1416000"/>
                <a:gridCol w="2412000"/>
              </a:tblGrid>
              <a:tr h="252095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3) кислорода</a:t>
                      </a:r>
                      <a:r>
                        <a:rPr lang="ru-RU" sz="24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с фтором</a:t>
                      </a: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: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Проверь себя!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1428760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Составьте формулы соединений элементов с постоянными валентностями.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50000" y="2428868"/>
          <a:ext cx="5244000" cy="2976810"/>
        </p:xfrm>
        <a:graphic>
          <a:graphicData uri="http://schemas.openxmlformats.org/drawingml/2006/table">
            <a:tbl>
              <a:tblPr/>
              <a:tblGrid>
                <a:gridCol w="1416000"/>
                <a:gridCol w="1416000"/>
                <a:gridCol w="2412000"/>
              </a:tblGrid>
              <a:tr h="252095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 цинка</a:t>
                      </a:r>
                      <a:r>
                        <a:rPr lang="ru-RU" sz="24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с кислородом</a:t>
                      </a: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: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Проверь себя!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1428760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Составьте формулы соединений элементов с постоянными валентностями.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50000" y="2428868"/>
          <a:ext cx="5244000" cy="2976810"/>
        </p:xfrm>
        <a:graphic>
          <a:graphicData uri="http://schemas.openxmlformats.org/drawingml/2006/table">
            <a:tbl>
              <a:tblPr/>
              <a:tblGrid>
                <a:gridCol w="1416000"/>
                <a:gridCol w="1416000"/>
                <a:gridCol w="2412000"/>
              </a:tblGrid>
              <a:tr h="252095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 бора</a:t>
                      </a:r>
                      <a:r>
                        <a:rPr lang="ru-RU" sz="24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с фтором</a:t>
                      </a: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: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Проверь себя!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1428760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Составьте формулы соединений элементов с постоянными валентностями.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50000" y="2428868"/>
          <a:ext cx="5244000" cy="2976810"/>
        </p:xfrm>
        <a:graphic>
          <a:graphicData uri="http://schemas.openxmlformats.org/drawingml/2006/table">
            <a:tbl>
              <a:tblPr/>
              <a:tblGrid>
                <a:gridCol w="1416000"/>
                <a:gridCol w="1416000"/>
                <a:gridCol w="2412000"/>
              </a:tblGrid>
              <a:tr h="252095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 цинка</a:t>
                      </a:r>
                      <a:r>
                        <a:rPr lang="ru-RU" sz="24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с фтором</a:t>
                      </a: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: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Проверь себя!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1428760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Укажите валентность элементов в соединении.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50000" y="2428868"/>
          <a:ext cx="5244000" cy="2592000"/>
        </p:xfrm>
        <a:graphic>
          <a:graphicData uri="http://schemas.openxmlformats.org/drawingml/2006/table">
            <a:tbl>
              <a:tblPr/>
              <a:tblGrid>
                <a:gridCol w="1416000"/>
                <a:gridCol w="1416000"/>
                <a:gridCol w="2412000"/>
              </a:tblGrid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286380" y="5786454"/>
            <a:ext cx="3214710" cy="57150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алгоритм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Алгоритм</a:t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1428760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Отметить валентность того элемента, у которого она постоянна.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50000" y="2428868"/>
          <a:ext cx="5244000" cy="2592000"/>
        </p:xfrm>
        <a:graphic>
          <a:graphicData uri="http://schemas.openxmlformats.org/drawingml/2006/table">
            <a:tbl>
              <a:tblPr/>
              <a:tblGrid>
                <a:gridCol w="1416000"/>
                <a:gridCol w="1416000"/>
                <a:gridCol w="2412000"/>
              </a:tblGrid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II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Fe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Алгоритм</a:t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1428760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Находим и записываем над формулами общее число валентностей. Которые образуют атомы в этом соединении.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50000" y="2428868"/>
          <a:ext cx="5244000" cy="2592000"/>
        </p:xfrm>
        <a:graphic>
          <a:graphicData uri="http://schemas.openxmlformats.org/drawingml/2006/table">
            <a:tbl>
              <a:tblPr/>
              <a:tblGrid>
                <a:gridCol w="1416000"/>
                <a:gridCol w="1416000"/>
                <a:gridCol w="2412000"/>
              </a:tblGrid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II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Fe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II</a:t>
                      </a: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3=6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Алгоритм</a:t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1428760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НОК делим на индекс другого элемента.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50000" y="2428868"/>
          <a:ext cx="5580000" cy="2592000"/>
        </p:xfrm>
        <a:graphic>
          <a:graphicData uri="http://schemas.openxmlformats.org/drawingml/2006/table">
            <a:tbl>
              <a:tblPr/>
              <a:tblGrid>
                <a:gridCol w="1584000"/>
                <a:gridCol w="1584000"/>
                <a:gridCol w="2412000"/>
              </a:tblGrid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II</a:t>
                      </a: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Fe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6:2=</a:t>
                      </a:r>
                      <a:r>
                        <a:rPr lang="en-US" sz="40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III</a:t>
                      </a: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II</a:t>
                      </a: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  <a:sym typeface="Symbol"/>
                        </a:rPr>
                        <a:t>3=6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Укажите валентности элемента в соединении.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Укажите валентности элемента в соединении.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74864" y="3429000"/>
          <a:ext cx="6594272" cy="1411098"/>
        </p:xfrm>
        <a:graphic>
          <a:graphicData uri="http://schemas.openxmlformats.org/drawingml/2006/table">
            <a:tbl>
              <a:tblPr/>
              <a:tblGrid>
                <a:gridCol w="3297136"/>
                <a:gridCol w="3297136"/>
              </a:tblGrid>
              <a:tr h="1378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</a:t>
                      </a: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II</a:t>
                      </a: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78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</a:t>
                      </a: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86606" y="428604"/>
            <a:ext cx="7370788" cy="905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Написать знаки (символы) химических элементов и указать их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валентность:</a:t>
            </a:r>
            <a:endParaRPr lang="ru-RU" sz="2400" dirty="0">
              <a:solidFill>
                <a:prstClr val="black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29600" y="0"/>
            <a:ext cx="914400" cy="9144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6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Укажите валентности элемента в соединении.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Zn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Укажите валентности элемента в соединении.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Cu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Укажите валентности элемента в соединении.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Cu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Укажите валентности элемента в соединении.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Mg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Укажите валентности элемента в соединении.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Br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Укажите валентности элемента в соединении.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Укажите валентности элемента в соединении.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As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Укажите валентности элемента в соединении.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Укажите валентности элемента в соединении.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Ba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</a:t>
                      </a:r>
                      <a:r>
                        <a:rPr lang="en-US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Составьте формулы веществ по валентности.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II</a:t>
                      </a: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229600" y="0"/>
            <a:ext cx="914400" cy="9144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6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6606" y="428604"/>
            <a:ext cx="7370788" cy="905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Найти наименьшее 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общее кратное чисел, которые обозначают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валентность</a:t>
            </a:r>
            <a:endParaRPr lang="ru-RU" sz="2400" dirty="0">
              <a:solidFill>
                <a:prstClr val="black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graphicFrame>
        <p:nvGraphicFramePr>
          <p:cNvPr id="9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74864" y="3429000"/>
          <a:ext cx="6594272" cy="2247837"/>
        </p:xfrm>
        <a:graphic>
          <a:graphicData uri="http://schemas.openxmlformats.org/drawingml/2006/table">
            <a:tbl>
              <a:tblPr/>
              <a:tblGrid>
                <a:gridCol w="3297136"/>
                <a:gridCol w="3297136"/>
              </a:tblGrid>
              <a:tr h="1378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</a:t>
                      </a: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II</a:t>
                      </a: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78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</a:t>
                      </a: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78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 = 10</a:t>
                      </a: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Составьте формулы веществ по валентности.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Sb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Составьте формулы веществ по валентности.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Mg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Составьте формулы веществ по валентности.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II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Cu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Составьте формулы веществ по валентности.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Li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Составьте формулы веществ по валентности.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роверь себя!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Составьте формулы веществ по валентности.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4885" y="2428868"/>
          <a:ext cx="6254231" cy="2592000"/>
        </p:xfrm>
        <a:graphic>
          <a:graphicData uri="http://schemas.openxmlformats.org/drawingml/2006/table">
            <a:tbl>
              <a:tblPr/>
              <a:tblGrid>
                <a:gridCol w="1908000"/>
                <a:gridCol w="1233769"/>
                <a:gridCol w="1233769"/>
                <a:gridCol w="1878693"/>
              </a:tblGrid>
              <a:tr h="864000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II</a:t>
                      </a: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</a:t>
                      </a: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endParaRPr lang="ru-RU" sz="4000" baseline="-25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 v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229600" y="0"/>
            <a:ext cx="914400" cy="9144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6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6606" y="428604"/>
            <a:ext cx="7370788" cy="905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Arial" pitchFamily="34" charset="0"/>
                <a:ea typeface="Calibri"/>
                <a:cs typeface="Arial" pitchFamily="34" charset="0"/>
              </a:rPr>
              <a:t>Разделить наименьшее общее кратное на валентность каждого элемента</a:t>
            </a: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38263" y="-480574"/>
            <a:ext cx="2286000" cy="49019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Найти</a:t>
            </a:r>
            <a:endParaRPr lang="ru-RU" sz="2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graphicFrame>
        <p:nvGraphicFramePr>
          <p:cNvPr id="9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44706" y="1886712"/>
          <a:ext cx="6396504" cy="3084576"/>
        </p:xfrm>
        <a:graphic>
          <a:graphicData uri="http://schemas.openxmlformats.org/drawingml/2006/table">
            <a:tbl>
              <a:tblPr/>
              <a:tblGrid>
                <a:gridCol w="1778085"/>
                <a:gridCol w="160167"/>
                <a:gridCol w="160167"/>
                <a:gridCol w="1778085"/>
                <a:gridCol w="2520000"/>
              </a:tblGrid>
              <a:tr h="1378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</a:t>
                      </a: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II</a:t>
                      </a: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 = 10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1378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</a:t>
                      </a: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784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Times New Roman"/>
                          <a:ea typeface="Calibri"/>
                          <a:cs typeface="Times New Roman"/>
                        </a:rPr>
                        <a:t>10:V=2</a:t>
                      </a:r>
                      <a:endParaRPr lang="ru-RU" sz="44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Times New Roman"/>
                          <a:ea typeface="Calibri"/>
                          <a:cs typeface="Times New Roman"/>
                        </a:rPr>
                        <a:t>10:II=5</a:t>
                      </a:r>
                      <a:endParaRPr lang="ru-RU" sz="44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229600" y="0"/>
            <a:ext cx="914400" cy="9144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6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6606" y="428604"/>
            <a:ext cx="7370788" cy="1603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Arial" pitchFamily="34" charset="0"/>
                <a:ea typeface="Calibri"/>
                <a:cs typeface="Arial" pitchFamily="34" charset="0"/>
              </a:rPr>
              <a:t>Полученные индексы написать </a:t>
            </a: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ea typeface="Calibri"/>
                <a:cs typeface="Arial" pitchFamily="34" charset="0"/>
              </a:rPr>
              <a:t>справа внизу </a:t>
            </a:r>
            <a:r>
              <a:rPr lang="ru-RU" sz="2400" dirty="0" smtClean="0">
                <a:latin typeface="Arial" pitchFamily="34" charset="0"/>
                <a:ea typeface="Calibri"/>
                <a:cs typeface="Arial" pitchFamily="34" charset="0"/>
              </a:rPr>
              <a:t>знаков х.э. Проверить</a:t>
            </a:r>
            <a:endParaRPr lang="ru-RU" sz="2400" dirty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3200" dirty="0"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38263" y="-480574"/>
            <a:ext cx="2286000" cy="49019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Найти</a:t>
            </a:r>
            <a:endParaRPr lang="ru-RU" sz="2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graphicFrame>
        <p:nvGraphicFramePr>
          <p:cNvPr id="9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44706" y="1886712"/>
          <a:ext cx="6396504" cy="3790125"/>
        </p:xfrm>
        <a:graphic>
          <a:graphicData uri="http://schemas.openxmlformats.org/drawingml/2006/table">
            <a:tbl>
              <a:tblPr/>
              <a:tblGrid>
                <a:gridCol w="1778085"/>
                <a:gridCol w="160167"/>
                <a:gridCol w="160167"/>
                <a:gridCol w="1778085"/>
                <a:gridCol w="2520000"/>
              </a:tblGrid>
              <a:tr h="1378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</a:t>
                      </a: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II</a:t>
                      </a: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 = </a:t>
                      </a:r>
                      <a:r>
                        <a:rPr lang="ru-RU" sz="4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1378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</a:t>
                      </a:r>
                      <a:r>
                        <a:rPr lang="ru-RU" sz="4400" b="1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4400" b="1" baseline="-25000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r>
                        <a:rPr lang="ru-RU" sz="4400" b="1" baseline="-25000" dirty="0" smtClean="0">
                          <a:solidFill>
                            <a:srgbClr val="00B0F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ru-RU" sz="4400" b="1" baseline="-25000" dirty="0">
                        <a:solidFill>
                          <a:srgbClr val="00B0F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78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784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Times New Roman"/>
                          <a:ea typeface="Calibri"/>
                          <a:cs typeface="Times New Roman"/>
                        </a:rPr>
                        <a:t>10:V=</a:t>
                      </a:r>
                      <a:r>
                        <a:rPr lang="en-US" sz="440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4400" dirty="0" smtClean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Times New Roman"/>
                          <a:ea typeface="Calibri"/>
                          <a:cs typeface="Times New Roman"/>
                        </a:rPr>
                        <a:t>10:II=</a:t>
                      </a:r>
                      <a:r>
                        <a:rPr lang="en-US" sz="4400" dirty="0" smtClean="0">
                          <a:solidFill>
                            <a:srgbClr val="00B0F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4400" dirty="0" smtClean="0">
                        <a:solidFill>
                          <a:srgbClr val="00B0F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5846" marR="25846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1" name="Прямая со стрелкой 10"/>
          <p:cNvCxnSpPr/>
          <p:nvPr/>
        </p:nvCxnSpPr>
        <p:spPr>
          <a:xfrm rot="5400000" flipH="1" flipV="1">
            <a:off x="3036083" y="3893347"/>
            <a:ext cx="785818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V="1">
            <a:off x="4393405" y="3464719"/>
            <a:ext cx="1071570" cy="71438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85918" y="2285992"/>
          <a:ext cx="5429280" cy="3478976"/>
        </p:xfrm>
        <a:graphic>
          <a:graphicData uri="http://schemas.openxmlformats.org/drawingml/2006/table">
            <a:tbl>
              <a:tblPr/>
              <a:tblGrid>
                <a:gridCol w="1809760"/>
                <a:gridCol w="1809760"/>
                <a:gridCol w="1809760"/>
              </a:tblGrid>
              <a:tr h="555787">
                <a:tc>
                  <a:txBody>
                    <a:bodyPr/>
                    <a:lstStyle/>
                    <a:p>
                      <a:pPr indent="-165100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60120" algn="l"/>
                          <a:tab pos="1618615" algn="l"/>
                          <a:tab pos="2416810" algn="l"/>
                        </a:tabLst>
                      </a:pPr>
                      <a:r>
                        <a:rPr lang="en-US" sz="4000" b="0" spc="10" dirty="0">
                          <a:latin typeface="Arial" pitchFamily="34" charset="0"/>
                          <a:ea typeface="Century Gothic"/>
                          <a:cs typeface="Arial" pitchFamily="34" charset="0"/>
                        </a:rPr>
                        <a:t>I</a:t>
                      </a:r>
                      <a:endParaRPr lang="ru-RU" sz="4000" spc="15" dirty="0">
                        <a:latin typeface="Arial" pitchFamily="34" charset="0"/>
                        <a:ea typeface="Century Gothic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1651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60120" algn="l"/>
                          <a:tab pos="1618615" algn="l"/>
                          <a:tab pos="2416810" algn="l"/>
                        </a:tabLst>
                      </a:pPr>
                      <a:r>
                        <a:rPr lang="en-US" sz="4000" b="0" spc="10" dirty="0">
                          <a:latin typeface="Arial" pitchFamily="34" charset="0"/>
                          <a:ea typeface="Century Gothic"/>
                          <a:cs typeface="Arial" pitchFamily="34" charset="0"/>
                        </a:rPr>
                        <a:t>II</a:t>
                      </a:r>
                      <a:endParaRPr lang="ru-RU" sz="4000" spc="15" dirty="0">
                        <a:latin typeface="Arial" pitchFamily="34" charset="0"/>
                        <a:ea typeface="Century Gothic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indent="-165100" algn="ctr">
                        <a:spcAft>
                          <a:spcPts val="0"/>
                        </a:spcAft>
                        <a:tabLst>
                          <a:tab pos="960120" algn="l"/>
                          <a:tab pos="1618615" algn="l"/>
                          <a:tab pos="2416810" algn="l"/>
                        </a:tabLst>
                      </a:pPr>
                      <a:r>
                        <a:rPr lang="ru-RU" sz="4000" b="0" spc="10">
                          <a:latin typeface="Arial" pitchFamily="34" charset="0"/>
                          <a:ea typeface="Century Gothic"/>
                          <a:cs typeface="Arial" pitchFamily="34" charset="0"/>
                        </a:rPr>
                        <a:t>НОК=2</a:t>
                      </a:r>
                      <a:endParaRPr lang="ru-RU" sz="4000" spc="15">
                        <a:latin typeface="Arial" pitchFamily="34" charset="0"/>
                        <a:ea typeface="Century Gothic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5787">
                <a:tc>
                  <a:txBody>
                    <a:bodyPr/>
                    <a:lstStyle/>
                    <a:p>
                      <a:pPr indent="-165100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60120" algn="l"/>
                          <a:tab pos="1618615" algn="l"/>
                          <a:tab pos="2416810" algn="l"/>
                        </a:tabLst>
                      </a:pPr>
                      <a:r>
                        <a:rPr lang="en-US" sz="4000" b="1" spc="10" dirty="0">
                          <a:solidFill>
                            <a:srgbClr val="C00000"/>
                          </a:solidFill>
                          <a:latin typeface="Arial" pitchFamily="34" charset="0"/>
                          <a:ea typeface="Century Gothic"/>
                          <a:cs typeface="Arial" pitchFamily="34" charset="0"/>
                        </a:rPr>
                        <a:t>N</a:t>
                      </a:r>
                      <a:r>
                        <a:rPr lang="en-US" sz="4000" b="1" spc="10" baseline="-25000" dirty="0">
                          <a:solidFill>
                            <a:srgbClr val="C00000"/>
                          </a:solidFill>
                          <a:latin typeface="Arial" pitchFamily="34" charset="0"/>
                          <a:ea typeface="Century Gothic"/>
                          <a:cs typeface="Arial" pitchFamily="34" charset="0"/>
                        </a:rPr>
                        <a:t>2</a:t>
                      </a:r>
                      <a:endParaRPr lang="ru-RU" sz="4000" b="1" spc="15" baseline="-25000" dirty="0">
                        <a:solidFill>
                          <a:srgbClr val="C00000"/>
                        </a:solidFill>
                        <a:latin typeface="Arial" pitchFamily="34" charset="0"/>
                        <a:ea typeface="Century Gothic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1651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60120" algn="l"/>
                          <a:tab pos="1618615" algn="l"/>
                          <a:tab pos="2416810" algn="l"/>
                        </a:tabLst>
                      </a:pPr>
                      <a:r>
                        <a:rPr lang="en-US" sz="4000" b="1" spc="1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entury Gothic"/>
                          <a:cs typeface="Arial" pitchFamily="34" charset="0"/>
                        </a:rPr>
                        <a:t>O</a:t>
                      </a:r>
                      <a:r>
                        <a:rPr lang="en-US" sz="4000" b="1" spc="1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entury Gothic"/>
                          <a:cs typeface="Arial" pitchFamily="34" charset="0"/>
                        </a:rPr>
                        <a:t>1</a:t>
                      </a:r>
                    </a:p>
                    <a:p>
                      <a:pPr indent="-1651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60120" algn="l"/>
                          <a:tab pos="1618615" algn="l"/>
                          <a:tab pos="2416810" algn="l"/>
                        </a:tabLst>
                      </a:pPr>
                      <a:endParaRPr lang="ru-RU" sz="800" b="1" spc="15" dirty="0">
                        <a:solidFill>
                          <a:srgbClr val="C00000"/>
                        </a:solidFill>
                        <a:latin typeface="Arial" pitchFamily="34" charset="0"/>
                        <a:ea typeface="Century Gothic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5787">
                <a:tc>
                  <a:txBody>
                    <a:bodyPr/>
                    <a:lstStyle/>
                    <a:p>
                      <a:pPr indent="-1651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60120" algn="l"/>
                          <a:tab pos="1618615" algn="l"/>
                          <a:tab pos="2416810" algn="l"/>
                        </a:tabLst>
                      </a:pPr>
                      <a:r>
                        <a:rPr lang="ru-RU" sz="4000" b="0" spc="10" dirty="0">
                          <a:latin typeface="Arial" pitchFamily="34" charset="0"/>
                          <a:ea typeface="Century Gothic"/>
                          <a:cs typeface="Arial" pitchFamily="34" charset="0"/>
                        </a:rPr>
                        <a:t>2</a:t>
                      </a:r>
                      <a:r>
                        <a:rPr lang="en-US" sz="4000" b="0" spc="10" dirty="0">
                          <a:latin typeface="Arial" pitchFamily="34" charset="0"/>
                          <a:ea typeface="Century Gothic"/>
                          <a:cs typeface="Arial" pitchFamily="34" charset="0"/>
                        </a:rPr>
                        <a:t> : I=</a:t>
                      </a:r>
                      <a:r>
                        <a:rPr lang="en-US" sz="4000" b="1" spc="10" dirty="0">
                          <a:latin typeface="Arial" pitchFamily="34" charset="0"/>
                          <a:ea typeface="Century Gothic"/>
                          <a:cs typeface="Arial" pitchFamily="34" charset="0"/>
                        </a:rPr>
                        <a:t>2</a:t>
                      </a:r>
                      <a:endParaRPr lang="ru-RU" sz="4000" spc="15" dirty="0">
                        <a:latin typeface="Arial" pitchFamily="34" charset="0"/>
                        <a:ea typeface="Century Gothic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1651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60120" algn="l"/>
                          <a:tab pos="1618615" algn="l"/>
                          <a:tab pos="2416810" algn="l"/>
                        </a:tabLst>
                      </a:pPr>
                      <a:r>
                        <a:rPr lang="en-US" sz="4000" b="0" spc="10" dirty="0">
                          <a:latin typeface="Arial" pitchFamily="34" charset="0"/>
                          <a:ea typeface="Century Gothic"/>
                          <a:cs typeface="Arial" pitchFamily="34" charset="0"/>
                        </a:rPr>
                        <a:t>2 : II=</a:t>
                      </a:r>
                      <a:r>
                        <a:rPr lang="en-US" sz="4000" b="1" spc="10" dirty="0">
                          <a:latin typeface="Arial" pitchFamily="34" charset="0"/>
                          <a:ea typeface="Century Gothic"/>
                          <a:cs typeface="Arial" pitchFamily="34" charset="0"/>
                        </a:rPr>
                        <a:t>1</a:t>
                      </a:r>
                      <a:endParaRPr lang="ru-RU" sz="4000" spc="15" dirty="0">
                        <a:latin typeface="Arial" pitchFamily="34" charset="0"/>
                        <a:ea typeface="Century Gothic"/>
                        <a:cs typeface="Arial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5787">
                <a:tc gridSpan="2">
                  <a:txBody>
                    <a:bodyPr/>
                    <a:lstStyle/>
                    <a:p>
                      <a:pPr indent="-1651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60120" algn="l"/>
                          <a:tab pos="1618615" algn="l"/>
                          <a:tab pos="2416810" algn="l"/>
                        </a:tabLst>
                      </a:pPr>
                      <a:r>
                        <a:rPr lang="en-US" sz="4000" b="1" spc="10" dirty="0">
                          <a:latin typeface="Arial" pitchFamily="34" charset="0"/>
                          <a:ea typeface="Century Gothic"/>
                          <a:cs typeface="Arial" pitchFamily="34" charset="0"/>
                        </a:rPr>
                        <a:t>N</a:t>
                      </a:r>
                      <a:r>
                        <a:rPr lang="en-US" sz="4000" b="1" spc="10" baseline="-25000" dirty="0">
                          <a:latin typeface="Arial" pitchFamily="34" charset="0"/>
                          <a:ea typeface="Century Gothic"/>
                          <a:cs typeface="Arial" pitchFamily="34" charset="0"/>
                        </a:rPr>
                        <a:t>2</a:t>
                      </a:r>
                      <a:r>
                        <a:rPr lang="en-US" sz="4000" b="1" spc="10" dirty="0">
                          <a:latin typeface="Arial" pitchFamily="34" charset="0"/>
                          <a:ea typeface="Century Gothic"/>
                          <a:cs typeface="Arial" pitchFamily="34" charset="0"/>
                        </a:rPr>
                        <a:t>O</a:t>
                      </a:r>
                      <a:endParaRPr lang="ru-RU" sz="4000" spc="15" dirty="0">
                        <a:latin typeface="Arial" pitchFamily="34" charset="0"/>
                        <a:ea typeface="Century Gothic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165100">
                        <a:spcAft>
                          <a:spcPts val="0"/>
                        </a:spcAft>
                        <a:tabLst>
                          <a:tab pos="960120" algn="l"/>
                          <a:tab pos="1618615" algn="l"/>
                          <a:tab pos="2416810" algn="l"/>
                        </a:tabLst>
                      </a:pPr>
                      <a:endParaRPr lang="en-US" sz="4000" b="0" spc="10" dirty="0">
                        <a:latin typeface="Arial" pitchFamily="34" charset="0"/>
                        <a:ea typeface="Century Gothic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428736"/>
          <a:ext cx="8572562" cy="3994468"/>
        </p:xfrm>
        <a:graphic>
          <a:graphicData uri="http://schemas.openxmlformats.org/drawingml/2006/table">
            <a:tbl>
              <a:tblPr/>
              <a:tblGrid>
                <a:gridCol w="2856660"/>
                <a:gridCol w="2857951"/>
                <a:gridCol w="2857951"/>
              </a:tblGrid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Валентность </a:t>
                      </a:r>
                      <a:r>
                        <a:rPr lang="en-US" sz="4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II</a:t>
                      </a:r>
                      <a:r>
                        <a:rPr lang="ru-RU" sz="4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Валентность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VIII</a:t>
                      </a:r>
                      <a:r>
                        <a:rPr lang="ru-RU" sz="4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– </a:t>
                      </a:r>
                      <a:r>
                        <a:rPr lang="en-US" sz="4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VII</a:t>
                      </a:r>
                      <a:r>
                        <a:rPr lang="ru-RU" sz="4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 </a:t>
                      </a:r>
                      <a:r>
                        <a:rPr lang="en-US" sz="4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 = 2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59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Mg</a:t>
                      </a:r>
                      <a:r>
                        <a:rPr lang="ru-RU" sz="4000" b="1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4000" b="1" baseline="-25000" dirty="0" smtClean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1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1" dirty="0" err="1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</a:t>
                      </a:r>
                      <a:r>
                        <a:rPr lang="ru-RU" sz="4000" b="1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4000" b="1" baseline="-25000" dirty="0" smtClean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1" dirty="0">
                        <a:solidFill>
                          <a:srgbClr val="C0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0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 : </a:t>
                      </a:r>
                      <a:r>
                        <a:rPr lang="en-US" sz="4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II</a:t>
                      </a:r>
                      <a:r>
                        <a:rPr lang="ru-RU" sz="4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=1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 : </a:t>
                      </a:r>
                      <a:r>
                        <a:rPr lang="en-US" sz="4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ru-RU" sz="4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=1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0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Mg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</a:t>
                      </a:r>
                      <a:r>
                        <a:rPr lang="ru-RU" sz="4000" baseline="-25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не пишем!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Проверь себя!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1428760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Составьте формулы соединений элементов с постоянными валентностями.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50000" y="2428868"/>
          <a:ext cx="5244000" cy="3012624"/>
        </p:xfrm>
        <a:graphic>
          <a:graphicData uri="http://schemas.openxmlformats.org/drawingml/2006/table">
            <a:tbl>
              <a:tblPr/>
              <a:tblGrid>
                <a:gridCol w="1416000"/>
                <a:gridCol w="1416000"/>
                <a:gridCol w="2412000"/>
              </a:tblGrid>
              <a:tr h="252095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1) алюминия с кислородом: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457200" y="5572140"/>
            <a:ext cx="8229600" cy="11430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Важно.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На втором месте элемент с большей </a:t>
            </a:r>
            <a:r>
              <a:rPr kumimoji="0" lang="ru-RU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электроотрицательностью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(см. таблицу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элетроотрицательности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Проверь себя!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1428760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Задание.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Составьте формулы соединений элементов с постоянными валентностями.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50000" y="2428868"/>
          <a:ext cx="5244000" cy="2976810"/>
        </p:xfrm>
        <a:graphic>
          <a:graphicData uri="http://schemas.openxmlformats.org/drawingml/2006/table">
            <a:tbl>
              <a:tblPr/>
              <a:tblGrid>
                <a:gridCol w="1416000"/>
                <a:gridCol w="1416000"/>
                <a:gridCol w="2412000"/>
              </a:tblGrid>
              <a:tr h="252095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2) лития</a:t>
                      </a:r>
                      <a:r>
                        <a:rPr lang="ru-RU" sz="24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 кислородом: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НОК=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     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612</Words>
  <Application>Microsoft Office PowerPoint</Application>
  <PresentationFormat>Экран (4:3)</PresentationFormat>
  <Paragraphs>236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Валентность</vt:lpstr>
      <vt:lpstr>Слайд 2</vt:lpstr>
      <vt:lpstr>Слайд 3</vt:lpstr>
      <vt:lpstr>Слайд 4</vt:lpstr>
      <vt:lpstr>Слайд 5</vt:lpstr>
      <vt:lpstr>Слайд 6</vt:lpstr>
      <vt:lpstr>Слайд 7</vt:lpstr>
      <vt:lpstr>Проверь себя!</vt:lpstr>
      <vt:lpstr>Проверь себя!</vt:lpstr>
      <vt:lpstr>Проверь себя!</vt:lpstr>
      <vt:lpstr>Проверь себя!</vt:lpstr>
      <vt:lpstr>Проверь себя!</vt:lpstr>
      <vt:lpstr>Проверь себя!</vt:lpstr>
      <vt:lpstr>Проверь себя!</vt:lpstr>
      <vt:lpstr> Алгоритм </vt:lpstr>
      <vt:lpstr> Алгоритм </vt:lpstr>
      <vt:lpstr> Алгоритм </vt:lpstr>
      <vt:lpstr> Проверь себя! </vt:lpstr>
      <vt:lpstr> Проверь себя! </vt:lpstr>
      <vt:lpstr> Проверь себя! </vt:lpstr>
      <vt:lpstr> Проверь себя! </vt:lpstr>
      <vt:lpstr> Проверь себя! </vt:lpstr>
      <vt:lpstr> Проверь себя! </vt:lpstr>
      <vt:lpstr> Проверь себя! </vt:lpstr>
      <vt:lpstr> Проверь себя! </vt:lpstr>
      <vt:lpstr> Проверь себя! </vt:lpstr>
      <vt:lpstr> Проверь себя! </vt:lpstr>
      <vt:lpstr> Проверь себя! </vt:lpstr>
      <vt:lpstr> Проверь себя! </vt:lpstr>
      <vt:lpstr> Проверь себя! </vt:lpstr>
      <vt:lpstr> Проверь себя! </vt:lpstr>
      <vt:lpstr> Проверь себя! </vt:lpstr>
      <vt:lpstr> Проверь себя! </vt:lpstr>
      <vt:lpstr> Проверь себя! </vt:lpstr>
      <vt:lpstr> Проверь себя! 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Валентность</dc:title>
  <dc:creator>Политова Светлана Викторовна</dc:creator>
  <cp:lastModifiedBy>Admin</cp:lastModifiedBy>
  <cp:revision>8</cp:revision>
  <dcterms:created xsi:type="dcterms:W3CDTF">2014-11-13T18:24:00Z</dcterms:created>
  <dcterms:modified xsi:type="dcterms:W3CDTF">2014-11-13T19:34:57Z</dcterms:modified>
</cp:coreProperties>
</file>