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"/>
            <a:lum/>
          </a:blip>
          <a:srcRect/>
          <a:tile tx="-76200" ty="-10795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2C362-59E1-4883-9113-DD8F7BFE57D5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B760-ECE7-455D-983D-6538C8114D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Электролитическая диссоциация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21635" y="3886200"/>
            <a:ext cx="5700730" cy="1042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Урок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9 класс, программа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Оржековского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П.А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721635" y="5286388"/>
            <a:ext cx="570073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С.В, учитель химии высшей квалификационной категории.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328726" y="500042"/>
            <a:ext cx="6486548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СОШ № 1352 с углубленным изучением английского языка г. </a:t>
            </a:r>
            <a:r>
              <a:rPr lang="ru-RU" sz="2400" dirty="0" err="1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кислот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0116" y="1357298"/>
            <a:ext cx="535785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7041" y="3000372"/>
            <a:ext cx="554400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00116" y="4500570"/>
            <a:ext cx="535785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HClO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071546"/>
            <a:ext cx="800105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Запишите уравнения электролитической диссоциации: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29" y="2500306"/>
            <a:ext cx="264320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Сульфата калия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8629" y="3500438"/>
            <a:ext cx="264320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Нитрата магния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8629" y="4500570"/>
            <a:ext cx="264320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Гидроксид калия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48068" y="2500306"/>
            <a:ext cx="5143536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48068" y="4500570"/>
            <a:ext cx="5143536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8068" y="3500438"/>
            <a:ext cx="5143536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071546"/>
            <a:ext cx="800105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Запишите уравнения электролитической диссоциации фосфорной кислоты: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29" y="2500306"/>
            <a:ext cx="264320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Первая ступень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8629" y="3500438"/>
            <a:ext cx="264320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Вторая ступень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8629" y="4500570"/>
            <a:ext cx="264320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Третья ступень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48068" y="2500306"/>
            <a:ext cx="5143536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48068" y="4500570"/>
            <a:ext cx="5143536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8068" y="3500438"/>
            <a:ext cx="5143536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86446" y="5929330"/>
            <a:ext cx="285752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Кислоты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785794"/>
            <a:ext cx="7000924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Кислоты-электролиты, при диссоциации которых образуются катионы водорода.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928802"/>
            <a:ext cx="242889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Пример: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19"/>
          <p:cNvGrpSpPr/>
          <p:nvPr/>
        </p:nvGrpSpPr>
        <p:grpSpPr>
          <a:xfrm>
            <a:off x="857224" y="3929066"/>
            <a:ext cx="8072494" cy="571504"/>
            <a:chOff x="928662" y="3929066"/>
            <a:chExt cx="8072494" cy="57150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928662" y="3929066"/>
              <a:ext cx="8072494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+H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1 ступень) 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Группа 12"/>
            <p:cNvGrpSpPr/>
            <p:nvPr/>
          </p:nvGrpSpPr>
          <p:grpSpPr>
            <a:xfrm>
              <a:off x="3428992" y="4143380"/>
              <a:ext cx="428628" cy="153988"/>
              <a:chOff x="4433886" y="2214554"/>
              <a:chExt cx="428628" cy="153988"/>
            </a:xfrm>
          </p:grpSpPr>
          <p:cxnSp>
            <p:nvCxnSpPr>
              <p:cNvPr id="18" name="Прямая со стрелкой 17"/>
              <p:cNvCxnSpPr/>
              <p:nvPr/>
            </p:nvCxnSpPr>
            <p:spPr>
              <a:xfrm>
                <a:off x="4433886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/>
              <p:nvPr/>
            </p:nvCxnSpPr>
            <p:spPr>
              <a:xfrm flipH="1">
                <a:off x="4433886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Группа 20"/>
          <p:cNvGrpSpPr/>
          <p:nvPr/>
        </p:nvGrpSpPr>
        <p:grpSpPr>
          <a:xfrm>
            <a:off x="857224" y="4750603"/>
            <a:ext cx="8072494" cy="571504"/>
            <a:chOff x="928662" y="3929066"/>
            <a:chExt cx="8072494" cy="57150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928662" y="3929066"/>
              <a:ext cx="8072494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ru-RU" sz="4000" baseline="-2500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+HPO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240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ступень) 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3428992" y="4143380"/>
              <a:ext cx="428628" cy="153988"/>
              <a:chOff x="4433886" y="2214554"/>
              <a:chExt cx="428628" cy="153988"/>
            </a:xfrm>
          </p:grpSpPr>
          <p:cxnSp>
            <p:nvCxnSpPr>
              <p:cNvPr id="24" name="Прямая со стрелкой 23"/>
              <p:cNvCxnSpPr/>
              <p:nvPr/>
            </p:nvCxnSpPr>
            <p:spPr>
              <a:xfrm>
                <a:off x="4433886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 flipH="1">
                <a:off x="4433886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Группа 25"/>
          <p:cNvGrpSpPr/>
          <p:nvPr/>
        </p:nvGrpSpPr>
        <p:grpSpPr>
          <a:xfrm>
            <a:off x="857224" y="5572140"/>
            <a:ext cx="8072494" cy="571504"/>
            <a:chOff x="928662" y="3929066"/>
            <a:chExt cx="8072494" cy="571504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928662" y="3929066"/>
              <a:ext cx="8072494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2-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240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ступень) 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Группа 12"/>
            <p:cNvGrpSpPr/>
            <p:nvPr/>
          </p:nvGrpSpPr>
          <p:grpSpPr>
            <a:xfrm>
              <a:off x="3714744" y="4143380"/>
              <a:ext cx="428628" cy="153988"/>
              <a:chOff x="4719638" y="2214554"/>
              <a:chExt cx="428628" cy="153988"/>
            </a:xfrm>
          </p:grpSpPr>
          <p:cxnSp>
            <p:nvCxnSpPr>
              <p:cNvPr id="29" name="Прямая со стрелкой 28"/>
              <p:cNvCxnSpPr/>
              <p:nvPr/>
            </p:nvCxnSpPr>
            <p:spPr>
              <a:xfrm>
                <a:off x="4719638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 flipH="1">
                <a:off x="4719638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Левая фигурная скобка 32"/>
          <p:cNvSpPr/>
          <p:nvPr/>
        </p:nvSpPr>
        <p:spPr>
          <a:xfrm flipH="1">
            <a:off x="1214414" y="3643314"/>
            <a:ext cx="298324" cy="2700350"/>
          </a:xfrm>
          <a:prstGeom prst="leftBrace">
            <a:avLst>
              <a:gd name="adj1" fmla="val 4117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6200000">
            <a:off x="-893007" y="4679165"/>
            <a:ext cx="285752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Трехосновная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кислота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071546"/>
            <a:ext cx="8001056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Наибольшее количество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гидроксид-ионов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образуется: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6280" y="1928802"/>
            <a:ext cx="5357850" cy="79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Al(OH)</a:t>
            </a:r>
            <a:r>
              <a:rPr lang="en-US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46280" y="2928934"/>
            <a:ext cx="5544000" cy="79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46280" y="3929066"/>
            <a:ext cx="5357850" cy="79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NaOH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46280" y="4929198"/>
            <a:ext cx="5357850" cy="79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Fe(OH)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Электролитическая диссоциация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071546"/>
            <a:ext cx="8001056" cy="85725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Растворы и расплавы солей и щелочей. А также растворы кислот проводят электрический ток.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065777"/>
            <a:ext cx="8072494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расплавлении вещества с ионным типом связи образуются свободные ионы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(так же ионы образуются при растворении хлорида натрия в воде).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3714752"/>
            <a:ext cx="6143668" cy="151200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Пример: </a:t>
            </a:r>
            <a:r>
              <a:rPr lang="en-US" sz="4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NaCl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=Na</a:t>
            </a:r>
            <a:r>
              <a:rPr lang="en-US" sz="4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44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Электролитическая диссоциация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071546"/>
            <a:ext cx="8001056" cy="164307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Распад вещества на свободные ионы при его расплавлении или растворении называется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электролитической диссоциацией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3143248"/>
            <a:ext cx="3786214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NaCl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=Na</a:t>
            </a:r>
            <a:r>
              <a:rPr lang="en-US" sz="4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44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4929198"/>
            <a:ext cx="5357850" cy="78581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Уравнение электролитической диссоциации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Соединительная линия уступом 10"/>
          <p:cNvCxnSpPr>
            <a:stCxn id="8" idx="1"/>
            <a:endCxn id="9" idx="1"/>
          </p:cNvCxnSpPr>
          <p:nvPr/>
        </p:nvCxnSpPr>
        <p:spPr>
          <a:xfrm rot="10800000" flipH="1">
            <a:off x="1071538" y="3899249"/>
            <a:ext cx="1357322" cy="1422859"/>
          </a:xfrm>
          <a:prstGeom prst="bentConnector3">
            <a:avLst>
              <a:gd name="adj1" fmla="val -16842"/>
            </a:avLst>
          </a:prstGeom>
          <a:ln w="57150">
            <a:solidFill>
              <a:schemeClr val="accent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786446" y="5929330"/>
            <a:ext cx="285752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пояснения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(термин)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1643050"/>
            <a:ext cx="3240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«Диссоциация»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Соединительная линия уступом 7"/>
          <p:cNvCxnSpPr>
            <a:stCxn id="11" idx="1"/>
            <a:endCxn id="7" idx="3"/>
          </p:cNvCxnSpPr>
          <p:nvPr/>
        </p:nvCxnSpPr>
        <p:spPr>
          <a:xfrm rot="10800000">
            <a:off x="4168662" y="1928802"/>
            <a:ext cx="1832098" cy="928694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000760" y="2571744"/>
            <a:ext cx="285752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распад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3357562"/>
            <a:ext cx="3240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«Ассоциация»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Соединительная линия уступом 14"/>
          <p:cNvCxnSpPr>
            <a:stCxn id="16" idx="1"/>
            <a:endCxn id="14" idx="3"/>
          </p:cNvCxnSpPr>
          <p:nvPr/>
        </p:nvCxnSpPr>
        <p:spPr>
          <a:xfrm rot="10800000">
            <a:off x="4097224" y="3643314"/>
            <a:ext cx="1832098" cy="928694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929322" y="4286256"/>
            <a:ext cx="285752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объединение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4714884"/>
            <a:ext cx="4392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«Электролитическая»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Соединительная линия уступом 17"/>
          <p:cNvCxnSpPr>
            <a:stCxn id="19" idx="1"/>
            <a:endCxn id="17" idx="1"/>
          </p:cNvCxnSpPr>
          <p:nvPr/>
        </p:nvCxnSpPr>
        <p:spPr>
          <a:xfrm rot="10800000" flipH="1">
            <a:off x="714348" y="5000636"/>
            <a:ext cx="142876" cy="1000132"/>
          </a:xfrm>
          <a:prstGeom prst="bentConnector3">
            <a:avLst>
              <a:gd name="adj1" fmla="val -159999"/>
            </a:avLst>
          </a:prstGeom>
          <a:ln w="57150">
            <a:solidFill>
              <a:schemeClr val="accent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714348" y="5643578"/>
            <a:ext cx="8072494" cy="71438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Распад приводит к электропроводности раствора или расплава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солей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357826"/>
            <a:ext cx="8429684" cy="85725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электролитической диссоциации солей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образуются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катионы металла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анионы кислотного остатка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93075" y="857232"/>
            <a:ext cx="5357850" cy="121444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sz="44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+2Cl</a:t>
            </a:r>
            <a:r>
              <a:rPr lang="en-US" sz="44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4400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71472" y="2178835"/>
            <a:ext cx="8001056" cy="571504"/>
            <a:chOff x="500034" y="2178835"/>
            <a:chExt cx="8001056" cy="57150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00034" y="2178835"/>
              <a:ext cx="3714776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Левая часть уравнения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86314" y="2178835"/>
              <a:ext cx="3714776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Правая часть уравнения</a:t>
              </a:r>
              <a:endPara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71472" y="2714620"/>
            <a:ext cx="3714776" cy="2000264"/>
            <a:chOff x="571472" y="2714620"/>
            <a:chExt cx="3714776" cy="200026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71472" y="3214686"/>
              <a:ext cx="3714776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Электронейтральное вещество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авая фигурная скобка 12"/>
            <p:cNvSpPr/>
            <p:nvPr/>
          </p:nvSpPr>
          <p:spPr>
            <a:xfrm rot="16200000" flipH="1">
              <a:off x="2078387" y="1500173"/>
              <a:ext cx="700945" cy="3129839"/>
            </a:xfrm>
            <a:prstGeom prst="rightBrace">
              <a:avLst>
                <a:gd name="adj1" fmla="val 33181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857752" y="2714620"/>
            <a:ext cx="3714776" cy="2000264"/>
            <a:chOff x="4857752" y="2714620"/>
            <a:chExt cx="3714776" cy="200026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857752" y="3214686"/>
              <a:ext cx="3714776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Суммарный заряд ионов правой части равен нулю</a:t>
              </a:r>
              <a:endPara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авая фигурная скобка 13"/>
            <p:cNvSpPr/>
            <p:nvPr/>
          </p:nvSpPr>
          <p:spPr>
            <a:xfrm rot="16200000" flipH="1">
              <a:off x="6364668" y="1500173"/>
              <a:ext cx="700945" cy="3129839"/>
            </a:xfrm>
            <a:prstGeom prst="rightBrace">
              <a:avLst>
                <a:gd name="adj1" fmla="val 33181"/>
                <a:gd name="adj2" fmla="val 50000"/>
              </a:avLst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солей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0116" y="1357298"/>
            <a:ext cx="535785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Cu(NO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7041" y="3000372"/>
            <a:ext cx="554400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(SO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00116" y="4500570"/>
            <a:ext cx="535785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BaSO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щелочей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000" y="5357826"/>
            <a:ext cx="8568000" cy="85725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электролитической диссоциации щелочей образуются катионы металлов и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гидроксид-анионы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en-US" sz="32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93075" y="857232"/>
            <a:ext cx="5357850" cy="121444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44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+OH</a:t>
            </a:r>
            <a:r>
              <a:rPr lang="en-US" sz="44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4400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571472" y="2178835"/>
            <a:ext cx="8001056" cy="571504"/>
            <a:chOff x="500034" y="2178835"/>
            <a:chExt cx="8001056" cy="57150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00034" y="2178835"/>
              <a:ext cx="3714776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Левая часть уравнения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86314" y="2178835"/>
              <a:ext cx="3714776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Правая часть уравнения</a:t>
              </a:r>
              <a:endPara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4"/>
          <p:cNvGrpSpPr/>
          <p:nvPr/>
        </p:nvGrpSpPr>
        <p:grpSpPr>
          <a:xfrm>
            <a:off x="571472" y="2714620"/>
            <a:ext cx="3714776" cy="2000264"/>
            <a:chOff x="571472" y="2714620"/>
            <a:chExt cx="3714776" cy="200026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71472" y="3214686"/>
              <a:ext cx="3714776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Электронейтральное вещество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авая фигурная скобка 12"/>
            <p:cNvSpPr/>
            <p:nvPr/>
          </p:nvSpPr>
          <p:spPr>
            <a:xfrm rot="16200000" flipH="1">
              <a:off x="2078387" y="1500173"/>
              <a:ext cx="700945" cy="3129839"/>
            </a:xfrm>
            <a:prstGeom prst="rightBrace">
              <a:avLst>
                <a:gd name="adj1" fmla="val 33181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15"/>
          <p:cNvGrpSpPr/>
          <p:nvPr/>
        </p:nvGrpSpPr>
        <p:grpSpPr>
          <a:xfrm>
            <a:off x="4857752" y="2714620"/>
            <a:ext cx="3714776" cy="2000264"/>
            <a:chOff x="4857752" y="2714620"/>
            <a:chExt cx="3714776" cy="200026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857752" y="3214686"/>
              <a:ext cx="3714776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Суммарный заряд ионов правой части равен нулю</a:t>
              </a:r>
              <a:endPara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авая фигурная скобка 13"/>
            <p:cNvSpPr/>
            <p:nvPr/>
          </p:nvSpPr>
          <p:spPr>
            <a:xfrm rot="16200000" flipH="1">
              <a:off x="6364668" y="1500173"/>
              <a:ext cx="700945" cy="3129839"/>
            </a:xfrm>
            <a:prstGeom prst="rightBrace">
              <a:avLst>
                <a:gd name="adj1" fmla="val 33181"/>
                <a:gd name="adj2" fmla="val 50000"/>
              </a:avLst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щелочей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0116" y="1357298"/>
            <a:ext cx="535785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Ca(OH)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7041" y="3000372"/>
            <a:ext cx="554400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00116" y="4500570"/>
            <a:ext cx="535785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LiO</a:t>
            </a:r>
            <a:r>
              <a:rPr 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…  +  …</a:t>
            </a:r>
            <a:endParaRPr lang="ru-RU" sz="4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4000" y="142852"/>
            <a:ext cx="669600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кислот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000" y="5357826"/>
            <a:ext cx="8568000" cy="85725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электролитической диссоциации кислот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образуются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катионы водорода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анионы кислотного остатка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93075" y="857232"/>
            <a:ext cx="5357850" cy="121444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2H</a:t>
            </a:r>
            <a:r>
              <a:rPr lang="en-US" sz="44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+SO</a:t>
            </a:r>
            <a:r>
              <a:rPr lang="en-US" sz="4400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2-</a:t>
            </a:r>
            <a:endParaRPr lang="ru-RU" sz="4400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571472" y="2178835"/>
            <a:ext cx="8001056" cy="571504"/>
            <a:chOff x="500034" y="2178835"/>
            <a:chExt cx="8001056" cy="57150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00034" y="2178835"/>
              <a:ext cx="3714776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Левая часть уравнения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86314" y="2178835"/>
              <a:ext cx="3714776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Правая часть уравнения</a:t>
              </a:r>
              <a:endPara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4"/>
          <p:cNvGrpSpPr/>
          <p:nvPr/>
        </p:nvGrpSpPr>
        <p:grpSpPr>
          <a:xfrm>
            <a:off x="571472" y="2714620"/>
            <a:ext cx="3714776" cy="2000264"/>
            <a:chOff x="571472" y="2714620"/>
            <a:chExt cx="3714776" cy="200026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71472" y="3214686"/>
              <a:ext cx="3714776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Электронейтральное вещество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авая фигурная скобка 12"/>
            <p:cNvSpPr/>
            <p:nvPr/>
          </p:nvSpPr>
          <p:spPr>
            <a:xfrm rot="16200000" flipH="1">
              <a:off x="2078387" y="1500173"/>
              <a:ext cx="700945" cy="3129839"/>
            </a:xfrm>
            <a:prstGeom prst="rightBrace">
              <a:avLst>
                <a:gd name="adj1" fmla="val 33181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15"/>
          <p:cNvGrpSpPr/>
          <p:nvPr/>
        </p:nvGrpSpPr>
        <p:grpSpPr>
          <a:xfrm>
            <a:off x="4857752" y="2714620"/>
            <a:ext cx="3714776" cy="2000264"/>
            <a:chOff x="4857752" y="2714620"/>
            <a:chExt cx="3714776" cy="200026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857752" y="3214686"/>
              <a:ext cx="3714776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Суммарный заряд ионов правой части равен нулю</a:t>
              </a:r>
              <a:endPara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авая фигурная скобка 13"/>
            <p:cNvSpPr/>
            <p:nvPr/>
          </p:nvSpPr>
          <p:spPr>
            <a:xfrm rot="16200000" flipH="1">
              <a:off x="6364668" y="1500173"/>
              <a:ext cx="700945" cy="3129839"/>
            </a:xfrm>
            <a:prstGeom prst="rightBrace">
              <a:avLst>
                <a:gd name="adj1" fmla="val 33181"/>
                <a:gd name="adj2" fmla="val 50000"/>
              </a:avLst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371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Электролитическая диссоциация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Электролитическая диссоциация</dc:title>
  <dc:creator>Политова Светлана Викторовна</dc:creator>
  <cp:lastModifiedBy>Admin</cp:lastModifiedBy>
  <cp:revision>8</cp:revision>
  <dcterms:created xsi:type="dcterms:W3CDTF">2014-11-10T17:16:04Z</dcterms:created>
  <dcterms:modified xsi:type="dcterms:W3CDTF">2015-11-09T18:55:10Z</dcterms:modified>
  <cp:category>ГБОУ СОШ № 1352 г. Москва</cp:category>
</cp:coreProperties>
</file>