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3" r:id="rId3"/>
    <p:sldId id="309" r:id="rId4"/>
    <p:sldId id="306" r:id="rId5"/>
    <p:sldId id="307" r:id="rId6"/>
    <p:sldId id="265" r:id="rId7"/>
    <p:sldId id="308" r:id="rId8"/>
    <p:sldId id="311" r:id="rId9"/>
    <p:sldId id="313" r:id="rId10"/>
    <p:sldId id="312" r:id="rId11"/>
    <p:sldId id="314" r:id="rId12"/>
    <p:sldId id="31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DD9C3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000"/>
            <a:lum/>
          </a:blip>
          <a:srcRect/>
          <a:tile tx="-228600" ty="-171450" sx="50000" sy="50000" flip="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1E6FD-F647-48FD-A17D-C30F5F4F05B2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Молярный объем газов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371600" y="5500702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Политова Светлана Викторовна,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учитель химии высшей квалификационной категории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428604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ГБОУ СОШ № 1352 с углубленным изучением английского языка г. Москвы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371600" y="3857628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8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класс, урок 15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00034" y="500043"/>
          <a:ext cx="8286808" cy="6327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/>
                <a:gridCol w="5429288"/>
              </a:tblGrid>
              <a:tr h="1197990">
                <a:tc>
                  <a:txBody>
                    <a:bodyPr/>
                    <a:lstStyle/>
                    <a:p>
                      <a:r>
                        <a:rPr lang="ru-RU" sz="4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Дано:</a:t>
                      </a:r>
                    </a:p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 (</a:t>
                      </a:r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в-ва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)=8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г</a:t>
                      </a:r>
                      <a:endParaRPr lang="en-US" sz="2400" b="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Решение: 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4811">
                <a:tc>
                  <a:txBody>
                    <a:bodyPr/>
                    <a:lstStyle/>
                    <a:p>
                      <a:r>
                        <a:rPr lang="ru-RU" sz="4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Найти:</a:t>
                      </a:r>
                      <a:r>
                        <a:rPr lang="ru-RU" sz="4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24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угл.газа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Значит:</a:t>
                      </a:r>
                      <a:endParaRPr lang="ru-RU" sz="2800" b="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1) М(</a:t>
                      </a:r>
                      <a:r>
                        <a:rPr lang="ru-RU" sz="28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угл.газ</a:t>
                      </a:r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)=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г/моль</a:t>
                      </a:r>
                      <a:endParaRPr lang="ru-RU" sz="28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514350" indent="-514350">
                        <a:lnSpc>
                          <a:spcPct val="150000"/>
                        </a:lnSpc>
                        <a:buAutoNum type="arabicParenR" startAt="2"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n=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8,8 </a:t>
                      </a:r>
                      <a:r>
                        <a:rPr lang="ru-RU" sz="28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г: 44 г/моль=0,2 моль</a:t>
                      </a:r>
                    </a:p>
                    <a:p>
                      <a:pPr marL="514350" indent="-514350">
                        <a:lnSpc>
                          <a:spcPct val="150000"/>
                        </a:lnSpc>
                        <a:buAutoNum type="arabicParenR" startAt="2"/>
                      </a:pPr>
                      <a:r>
                        <a:rPr lang="en-US" sz="28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V(</a:t>
                      </a:r>
                      <a:r>
                        <a:rPr lang="ru-RU" sz="2800" b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угл.газ</a:t>
                      </a:r>
                      <a:r>
                        <a:rPr lang="en-US" sz="28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)=V</a:t>
                      </a:r>
                      <a:r>
                        <a:rPr lang="en-US" sz="2800" b="0" baseline="-250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en-US" sz="28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n</a:t>
                      </a:r>
                      <a:endParaRPr lang="ru-RU" sz="28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  <a:sym typeface="Symbol"/>
                      </a:endParaRPr>
                    </a:p>
                    <a:p>
                      <a:pPr marL="514350" indent="-514350">
                        <a:lnSpc>
                          <a:spcPct val="150000"/>
                        </a:lnSpc>
                        <a:buNone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V(</a:t>
                      </a:r>
                      <a:r>
                        <a:rPr lang="ru-RU" sz="28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угл.газ</a:t>
                      </a:r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)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=</a:t>
                      </a:r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22,4 л/моль0,2 моль=4,48 л</a:t>
                      </a:r>
                      <a:endParaRPr lang="ru-RU" sz="28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97990">
                <a:tc gridSpan="2"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Ответ:4,48 л</a:t>
                      </a:r>
                      <a:endParaRPr lang="ru-RU" sz="24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868" y="714356"/>
          <a:ext cx="3962542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626"/>
                <a:gridCol w="805772"/>
                <a:gridCol w="639218"/>
                <a:gridCol w="864000"/>
                <a:gridCol w="788926"/>
              </a:tblGrid>
              <a:tr h="540000">
                <a:tc rowSpan="2">
                  <a:txBody>
                    <a:bodyPr/>
                    <a:lstStyle/>
                    <a:p>
                      <a:pPr algn="r"/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n=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3200" b="1" baseline="-250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в</a:t>
                      </a:r>
                    </a:p>
                  </a:txBody>
                  <a:tcPr>
                    <a:lnR w="12700" cmpd="sng">
                      <a:noFill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;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n=</a:t>
                      </a:r>
                      <a:endParaRPr lang="ru-RU" sz="3200" b="1" baseline="-25000" dirty="0" smtClean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endParaRPr lang="ru-RU" sz="3200" b="1" baseline="0" dirty="0" smtClean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М</a:t>
                      </a:r>
                      <a:r>
                        <a:rPr lang="ru-RU" sz="3200" b="1" baseline="-250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в</a:t>
                      </a:r>
                      <a:endParaRPr lang="ru-RU" sz="3200" b="1" baseline="-250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3200" b="1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lang="en-US" sz="3200" b="1" baseline="-250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ru-RU" sz="3200" b="1" baseline="-250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Задача 2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28932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Какую массу будет иметь порция хлора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6, 72 л (н.у)?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Задача 3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28932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Вычислите плотность озона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(O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по азоту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(N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 по воздуху.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Mr(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возд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)=29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Атомная единица массы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44244" y="2928934"/>
          <a:ext cx="8255512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00"/>
                <a:gridCol w="417044"/>
                <a:gridCol w="3456000"/>
                <a:gridCol w="589234"/>
                <a:gridCol w="2304000"/>
                <a:gridCol w="589234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3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ед</a:t>
                      </a:r>
                      <a:endParaRPr lang="ru-RU" sz="320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endParaRPr lang="ru-RU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масса атома С</a:t>
                      </a:r>
                      <a:r>
                        <a:rPr lang="ru-RU" sz="3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320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6000" b="1" baseline="-2500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≈</a:t>
                      </a:r>
                      <a:endParaRPr lang="ru-RU" sz="60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3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1,66</a:t>
                      </a:r>
                      <a:r>
                        <a:rPr lang="ru-RU" sz="3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10</a:t>
                      </a:r>
                      <a:r>
                        <a:rPr lang="ru-RU" sz="320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-27</a:t>
                      </a:r>
                      <a:r>
                        <a:rPr lang="ru-RU" sz="3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кг</a:t>
                      </a:r>
                      <a:endParaRPr lang="ru-RU" sz="3200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278000" y="274638"/>
            <a:ext cx="6480000" cy="90000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Относительная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молекулярная (атомная) масса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235745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5400" dirty="0" smtClean="0">
                <a:latin typeface="Arial" pitchFamily="34" charset="0"/>
                <a:cs typeface="Arial" pitchFamily="34" charset="0"/>
              </a:rPr>
              <a:t>Mr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равна сумме относительных атомных масс, из которых состоит молекула вещества, с учетом числа атомов каждого элемента.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2526" y="4071942"/>
          <a:ext cx="9018948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000"/>
                <a:gridCol w="283805"/>
                <a:gridCol w="540000"/>
                <a:gridCol w="1368000"/>
                <a:gridCol w="315338"/>
                <a:gridCol w="540000"/>
                <a:gridCol w="1152000"/>
                <a:gridCol w="283805"/>
                <a:gridCol w="756000"/>
                <a:gridCol w="1188000"/>
              </a:tblGrid>
              <a:tr h="432000"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Mr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(Fe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(SO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=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2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  <a:sym typeface="Symbol"/>
                        </a:rPr>
                        <a:t></a:t>
                      </a:r>
                      <a:endParaRPr lang="ru-RU" sz="3200" b="0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(Fe)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+</a:t>
                      </a:r>
                      <a:endParaRPr lang="ru-RU" sz="3200" b="0" baseline="300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  <a:sym typeface="Symbol"/>
                        </a:rPr>
                        <a:t>3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Ar(S)</a:t>
                      </a:r>
                      <a:endParaRPr lang="ru-RU" sz="32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+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12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  <a:sym typeface="Symbol"/>
                        </a:rPr>
                        <a:t></a:t>
                      </a:r>
                      <a:endParaRPr lang="en-US" sz="3200" b="0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Ar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(O)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000364" y="4000504"/>
            <a:ext cx="6012000" cy="7143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57884" y="5500702"/>
            <a:ext cx="2500330" cy="4286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проверка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Количество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вещества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235745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Моль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-количество вещества, в котором содержится столько же молекул (атомов), сколько содержится в 0,012 кг углерода.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571472" y="3429000"/>
            <a:ext cx="8229600" cy="1428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Моль</a:t>
            </a:r>
            <a:r>
              <a:rPr kumimoji="0" lang="ru-RU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любого вещества содержит одно и тоже число </a:t>
            </a:r>
            <a:r>
              <a:rPr kumimoji="0" lang="ru-RU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молекул-</a:t>
            </a:r>
            <a:r>
              <a:rPr kumimoji="0" lang="ru-RU" sz="2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число</a:t>
            </a:r>
            <a:r>
              <a:rPr kumimoji="0" lang="ru-RU" sz="2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ru-RU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kumimoji="0" lang="ru-RU" sz="2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вогадро</a:t>
            </a:r>
            <a:r>
              <a:rPr kumimoji="0" lang="ru-RU" sz="2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10244" y="4929198"/>
          <a:ext cx="8723512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00"/>
                <a:gridCol w="417044"/>
                <a:gridCol w="2880000"/>
                <a:gridCol w="589234"/>
                <a:gridCol w="3348000"/>
                <a:gridCol w="589234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en-US" sz="3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ru-RU" sz="320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endParaRPr lang="ru-RU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012</a:t>
                      </a: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кг/моль</a:t>
                      </a:r>
                      <a:endParaRPr lang="ru-RU" sz="32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6000" b="1" baseline="-2500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endParaRPr lang="ru-RU" sz="60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3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6,023</a:t>
                      </a:r>
                      <a:r>
                        <a:rPr lang="ru-RU" sz="3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10</a:t>
                      </a:r>
                      <a:r>
                        <a:rPr lang="ru-RU" sz="320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23</a:t>
                      </a:r>
                      <a:r>
                        <a:rPr lang="ru-RU" sz="3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моль</a:t>
                      </a:r>
                      <a:r>
                        <a:rPr lang="ru-RU" sz="320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-1</a:t>
                      </a:r>
                      <a:endParaRPr lang="ru-RU" sz="3200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1,66</a:t>
                      </a: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10-2712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Молярная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масса вещества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2357454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5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численно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равна относительной молекулярной массе 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Mr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83648" y="3357562"/>
          <a:ext cx="8176704" cy="2341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2704"/>
                <a:gridCol w="2952000"/>
                <a:gridCol w="2772000"/>
              </a:tblGrid>
              <a:tr h="432000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натрий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Ar(Na)=23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M(Na)=23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881376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кислород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Mr(O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)=32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M(O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)=32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881376">
                <a:tc>
                  <a:txBody>
                    <a:bodyPr/>
                    <a:lstStyle/>
                    <a:p>
                      <a:r>
                        <a:rPr lang="en-US" sz="32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NaCl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Mr(</a:t>
                      </a:r>
                      <a:r>
                        <a:rPr lang="en-US" sz="32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NaCl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)=58,5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M(</a:t>
                      </a:r>
                      <a:r>
                        <a:rPr lang="en-US" sz="32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NaCl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)=58,5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464315" y="1428736"/>
            <a:ext cx="8215370" cy="2214578"/>
          </a:xfrm>
          <a:prstGeom prst="roundRect">
            <a:avLst>
              <a:gd name="adj" fmla="val 0"/>
            </a:avLst>
          </a:prstGeom>
          <a:noFill/>
          <a:ln w="38100">
            <a:noFill/>
          </a:ln>
          <a:effectLst/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В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равных объемах различных газов при одинаковых условиях (температуре и давлении) содержится одинаковое число молекул.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41988" name="Picture 4" descr="Плоскость и пространство, или Жизнь квадратом. Принципиальные ошибки - Интересные факты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2786058"/>
            <a:ext cx="3810000" cy="3781425"/>
          </a:xfrm>
          <a:prstGeom prst="rect">
            <a:avLst/>
          </a:prstGeom>
          <a:noFill/>
        </p:spPr>
      </p:pic>
      <p:sp>
        <p:nvSpPr>
          <p:cNvPr id="7" name="Прямоугольная выноска 6"/>
          <p:cNvSpPr/>
          <p:nvPr/>
        </p:nvSpPr>
        <p:spPr>
          <a:xfrm>
            <a:off x="642910" y="3643314"/>
            <a:ext cx="2286016" cy="785818"/>
          </a:xfrm>
          <a:prstGeom prst="wedgeRectCallout">
            <a:avLst>
              <a:gd name="adj1" fmla="val 149141"/>
              <a:gd name="adj2" fmla="val 137305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22,4 </a:t>
            </a:r>
            <a:r>
              <a:rPr lang="ru-RU" sz="3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</a:t>
            </a:r>
            <a:endParaRPr lang="ru-RU" sz="36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ая выноска 7"/>
          <p:cNvSpPr/>
          <p:nvPr/>
        </p:nvSpPr>
        <p:spPr>
          <a:xfrm>
            <a:off x="857224" y="4857760"/>
            <a:ext cx="2286016" cy="785818"/>
          </a:xfrm>
          <a:prstGeom prst="wedgeRectCallout">
            <a:avLst>
              <a:gd name="adj1" fmla="val 135808"/>
              <a:gd name="adj2" fmla="val 4319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моль</a:t>
            </a:r>
            <a:endParaRPr lang="ru-RU" sz="36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Нормальные условия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42910" y="1643050"/>
          <a:ext cx="8021856" cy="2374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2000"/>
                <a:gridCol w="2624928"/>
                <a:gridCol w="2624928"/>
              </a:tblGrid>
              <a:tr h="432000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давление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760 мм </a:t>
                      </a:r>
                      <a:r>
                        <a:rPr lang="ru-RU" sz="32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рт.ст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101300Па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881376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температура</a:t>
                      </a:r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0°С</a:t>
                      </a:r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273К</a:t>
                      </a:r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881376">
                <a:tc gridSpan="3">
                  <a:txBody>
                    <a:bodyPr/>
                    <a:lstStyle/>
                    <a:p>
                      <a:pPr algn="ctr"/>
                      <a:r>
                        <a:rPr lang="en-US" sz="5400" dirty="0" smtClean="0"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lang="en-US" sz="5400" baseline="-250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en-US" sz="5400" dirty="0" smtClean="0">
                          <a:latin typeface="Arial" pitchFamily="34" charset="0"/>
                          <a:cs typeface="Arial" pitchFamily="34" charset="0"/>
                        </a:rPr>
                        <a:t>=22,4 </a:t>
                      </a:r>
                      <a:r>
                        <a:rPr lang="ru-RU" sz="5400" dirty="0" smtClean="0">
                          <a:latin typeface="Arial" pitchFamily="34" charset="0"/>
                          <a:cs typeface="Arial" pitchFamily="34" charset="0"/>
                        </a:rPr>
                        <a:t>л/моль</a:t>
                      </a:r>
                      <a:endParaRPr lang="ru-RU" sz="5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332000" y="274638"/>
            <a:ext cx="6480000" cy="93600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Количество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газообразного вещества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50933" y="2071678"/>
          <a:ext cx="4842135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5988"/>
                <a:gridCol w="807484"/>
                <a:gridCol w="1421266"/>
                <a:gridCol w="1057397"/>
              </a:tblGrid>
              <a:tr h="370840">
                <a:tc rowSpan="2">
                  <a:txBody>
                    <a:bodyPr/>
                    <a:lstStyle/>
                    <a:p>
                      <a:pPr algn="r"/>
                      <a:r>
                        <a:rPr lang="en-US" sz="60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ru-RU" sz="600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6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endParaRPr lang="ru-RU" sz="6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endParaRPr lang="ru-RU" sz="60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Vn</a:t>
                      </a:r>
                      <a:endParaRPr lang="ru-RU" sz="6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1439" y="4214818"/>
          <a:ext cx="8501122" cy="22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/>
                <a:gridCol w="6929486"/>
              </a:tblGrid>
              <a:tr h="756000"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Количество вещества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756000"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Объем газа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756000">
                <a:tc>
                  <a:txBody>
                    <a:bodyPr/>
                    <a:lstStyle/>
                    <a:p>
                      <a:r>
                        <a:rPr lang="en-US" sz="3200" b="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Vn</a:t>
                      </a:r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Молярный объем газа (22,4л/моль)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Задача 1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28932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Какой объем при нормальных условиях будет иметь порция углекислого газа массой 8,8 г?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340</Words>
  <Application>Microsoft Office PowerPoint</Application>
  <PresentationFormat>Экран (4:3)</PresentationFormat>
  <Paragraphs>93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Молярный объем газов </vt:lpstr>
      <vt:lpstr>Слайд 2</vt:lpstr>
      <vt:lpstr>Слайд 3</vt:lpstr>
      <vt:lpstr>Слайд 4</vt:lpstr>
      <vt:lpstr>Слайд 5</vt:lpstr>
      <vt:lpstr>Закон Авогадро</vt:lpstr>
      <vt:lpstr>Нормальные условия</vt:lpstr>
      <vt:lpstr>Слайд 8</vt:lpstr>
      <vt:lpstr>Задача 1</vt:lpstr>
      <vt:lpstr>Слайд 10</vt:lpstr>
      <vt:lpstr>Задача 2</vt:lpstr>
      <vt:lpstr>Задача 3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 Авогадро</dc:title>
  <dc:creator>Политова Светлана Викторовна</dc:creator>
  <dc:description>ГБОУ СОШ № 1352 г. Москвы</dc:description>
  <cp:lastModifiedBy>Admin</cp:lastModifiedBy>
  <cp:revision>49</cp:revision>
  <dcterms:created xsi:type="dcterms:W3CDTF">2013-12-22T12:43:22Z</dcterms:created>
  <dcterms:modified xsi:type="dcterms:W3CDTF">2014-10-26T16:21:05Z</dcterms:modified>
</cp:coreProperties>
</file>