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9" r:id="rId4"/>
    <p:sldId id="306" r:id="rId5"/>
    <p:sldId id="307" r:id="rId6"/>
    <p:sldId id="265" r:id="rId7"/>
    <p:sldId id="308" r:id="rId8"/>
    <p:sldId id="311" r:id="rId9"/>
    <p:sldId id="313" r:id="rId10"/>
    <p:sldId id="312" r:id="rId11"/>
    <p:sldId id="314" r:id="rId12"/>
    <p:sldId id="31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9C3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tile tx="-228600" ty="-171450" sx="50000" sy="5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Молярный объем газов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71600" y="3857628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класс, урок 15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00043"/>
          <a:ext cx="8286808" cy="632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429288"/>
              </a:tblGrid>
              <a:tr h="1197990"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Дано: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 (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)=8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Решение: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811"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Найти:</a:t>
                      </a:r>
                      <a:r>
                        <a:rPr lang="ru-RU" sz="4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угл.газа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Значит:</a:t>
                      </a:r>
                      <a:endParaRPr lang="ru-RU" sz="28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1) М(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угл.газ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г/моль</a:t>
                      </a:r>
                      <a:endParaRPr lang="ru-RU" sz="2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14350" indent="-514350">
                        <a:lnSpc>
                          <a:spcPct val="150000"/>
                        </a:lnSpc>
                        <a:buAutoNum type="arabicParenR" startAt="2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8,8 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г: 44 г/моль=0,2 моль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AutoNum type="arabicParenR" startAt="2"/>
                      </a:pPr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V(</a:t>
                      </a:r>
                      <a:r>
                        <a:rPr lang="ru-RU" sz="2800" b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угл.газ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)=V</a:t>
                      </a:r>
                      <a:r>
                        <a:rPr lang="en-US" sz="28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n</a:t>
                      </a:r>
                      <a:endParaRPr lang="ru-RU" sz="2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  <a:sym typeface="Symbol"/>
                      </a:endParaRPr>
                    </a:p>
                    <a:p>
                      <a:pPr marL="514350" indent="-514350">
                        <a:lnSpc>
                          <a:spcPct val="150000"/>
                        </a:lnSpc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V(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угл.газ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)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=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22,4 л/моль0,2 моль=4,48 л</a:t>
                      </a:r>
                      <a:endParaRPr lang="ru-RU" sz="2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7990">
                <a:tc gridSpan="2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Ответ:4,48 л</a:t>
                      </a:r>
                      <a:endParaRPr lang="ru-RU" sz="24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68" y="714356"/>
          <a:ext cx="396254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626"/>
                <a:gridCol w="805772"/>
                <a:gridCol w="639218"/>
                <a:gridCol w="864000"/>
                <a:gridCol w="788926"/>
              </a:tblGrid>
              <a:tr h="5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endParaRPr lang="ru-RU" sz="3200" b="1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3200" b="1" baseline="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3200" b="1" baseline="-250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3200" b="1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3200" b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b="1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 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Какую массу будет иметь порция хлора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6, 72 л (н.у)?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 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Вычислите плотность озона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 азоту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по воздуху.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Mr(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возд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)=29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Атомная единица массы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4244" y="2928934"/>
          <a:ext cx="825551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417044"/>
                <a:gridCol w="3456000"/>
                <a:gridCol w="589234"/>
                <a:gridCol w="2304000"/>
                <a:gridCol w="58923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масса атома С</a:t>
                      </a:r>
                      <a:r>
                        <a:rPr lang="ru-RU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6000" b="1" baseline="-25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≈</a:t>
                      </a:r>
                      <a:endParaRPr lang="ru-RU" sz="60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1,66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10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-27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кг</a:t>
                      </a:r>
                      <a:endParaRPr lang="ru-RU" sz="32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78000" y="274638"/>
            <a:ext cx="6480000" cy="900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Относительная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молекулярная (атомная) масса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3574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Mr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равна сумме относительных атомных масс, из которых состоит молекула вещества, с учетом числа атомов каждого элемента.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2526" y="4071942"/>
          <a:ext cx="901894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/>
                <a:gridCol w="283805"/>
                <a:gridCol w="540000"/>
                <a:gridCol w="1368000"/>
                <a:gridCol w="315338"/>
                <a:gridCol w="540000"/>
                <a:gridCol w="1152000"/>
                <a:gridCol w="283805"/>
                <a:gridCol w="756000"/>
                <a:gridCol w="1188000"/>
              </a:tblGrid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(Fe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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(Fe)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3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Ar(S)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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Ar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(O)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00364" y="4000504"/>
            <a:ext cx="6012000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5500702"/>
            <a:ext cx="2500330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Количество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35745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-количество вещества, в котором содержится столько же молекул (атомов), сколько содержится в 0,012 кг углерода.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71472" y="3429000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Моль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любого вещества содержит одно и тоже число </a:t>
            </a:r>
            <a:r>
              <a:rPr kumimoji="0" lang="ru-RU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молекул-</a:t>
            </a:r>
            <a:r>
              <a:rPr kumimoji="0" lang="ru-RU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число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вогадро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0244" y="4929198"/>
          <a:ext cx="872351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417044"/>
                <a:gridCol w="2880000"/>
                <a:gridCol w="589234"/>
                <a:gridCol w="3348000"/>
                <a:gridCol w="58923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012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кг/моль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6000" b="1" baseline="-25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lang="ru-RU" sz="60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6,023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10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23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моль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-1</a:t>
                      </a:r>
                      <a:endParaRPr lang="ru-RU" sz="32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1,66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10-2712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Молярная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масса вещества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35745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численно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равна относительной молекулярной массе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Mr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83648" y="3357562"/>
          <a:ext cx="8176704" cy="234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704"/>
                <a:gridCol w="2952000"/>
                <a:gridCol w="2772000"/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натрий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Ar(Na)=23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M(Na)=23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1376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кислород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Mr(O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)=32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M(O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)=32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1376"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Mr(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)=58,5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M(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)=58,5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64315" y="1428736"/>
            <a:ext cx="8215370" cy="2214578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равных объемах различных газов при одинаковых условиях (температуре и давлении) содержится одинаковое число молекул.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1988" name="Picture 4" descr="Плоскость и пространство, или Жизнь квадратом. Принципиальные ошибки - Интересные факты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786058"/>
            <a:ext cx="3810000" cy="3781425"/>
          </a:xfrm>
          <a:prstGeom prst="rect">
            <a:avLst/>
          </a:prstGeom>
          <a:noFill/>
        </p:spPr>
      </p:pic>
      <p:sp>
        <p:nvSpPr>
          <p:cNvPr id="7" name="Прямоугольная выноска 6"/>
          <p:cNvSpPr/>
          <p:nvPr/>
        </p:nvSpPr>
        <p:spPr>
          <a:xfrm>
            <a:off x="642910" y="3643314"/>
            <a:ext cx="2286016" cy="785818"/>
          </a:xfrm>
          <a:prstGeom prst="wedgeRectCallout">
            <a:avLst>
              <a:gd name="adj1" fmla="val 149141"/>
              <a:gd name="adj2" fmla="val 137305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22,4 </a:t>
            </a: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857224" y="4857760"/>
            <a:ext cx="2286016" cy="785818"/>
          </a:xfrm>
          <a:prstGeom prst="wedgeRectCallout">
            <a:avLst>
              <a:gd name="adj1" fmla="val 135808"/>
              <a:gd name="adj2" fmla="val 4319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Нормальные условия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1643050"/>
          <a:ext cx="8021856" cy="237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000"/>
                <a:gridCol w="2624928"/>
                <a:gridCol w="2624928"/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давление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760 мм </a:t>
                      </a:r>
                      <a:r>
                        <a:rPr lang="ru-RU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рт.ст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101300Па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137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температура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0°С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273К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13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5400" baseline="-250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5400" dirty="0" smtClean="0">
                          <a:latin typeface="Arial" pitchFamily="34" charset="0"/>
                          <a:cs typeface="Arial" pitchFamily="34" charset="0"/>
                        </a:rPr>
                        <a:t>=22,4 </a:t>
                      </a:r>
                      <a:r>
                        <a:rPr lang="ru-RU" sz="5400" dirty="0" smtClean="0">
                          <a:latin typeface="Arial" pitchFamily="34" charset="0"/>
                          <a:cs typeface="Arial" pitchFamily="34" charset="0"/>
                        </a:rPr>
                        <a:t>л/моль</a:t>
                      </a:r>
                      <a:endParaRPr lang="ru-RU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332000" y="274638"/>
            <a:ext cx="6480000" cy="93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Количество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газообразного вещества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50933" y="2071678"/>
          <a:ext cx="484213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988"/>
                <a:gridCol w="807484"/>
                <a:gridCol w="1421266"/>
                <a:gridCol w="1057397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sz="6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60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6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60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Vn</a:t>
                      </a:r>
                      <a:endParaRPr lang="ru-RU" sz="6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439" y="4214818"/>
          <a:ext cx="8501122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929486"/>
              </a:tblGrid>
              <a:tr h="756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вещества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газа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Vn</a:t>
                      </a:r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Молярный объем газа (22,4л/моль)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 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Какой объем при нормальных условиях будет иметь порция углекислого газа массой 8,8 г?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340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Молярный объем газов </vt:lpstr>
      <vt:lpstr>Слайд 2</vt:lpstr>
      <vt:lpstr>Слайд 3</vt:lpstr>
      <vt:lpstr>Слайд 4</vt:lpstr>
      <vt:lpstr>Слайд 5</vt:lpstr>
      <vt:lpstr>Закон Авогадро</vt:lpstr>
      <vt:lpstr>Нормальные условия</vt:lpstr>
      <vt:lpstr>Слайд 8</vt:lpstr>
      <vt:lpstr>Задача 1</vt:lpstr>
      <vt:lpstr>Слайд 10</vt:lpstr>
      <vt:lpstr>Задача 2</vt:lpstr>
      <vt:lpstr>Задача 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Авогадро</dc:title>
  <dc:creator>Политова Светлана Викторовна</dc:creator>
  <dc:description>ГБОУ СОШ № 1352 г. Москвы</dc:description>
  <cp:lastModifiedBy>Admin</cp:lastModifiedBy>
  <cp:revision>49</cp:revision>
  <dcterms:created xsi:type="dcterms:W3CDTF">2013-12-22T12:43:22Z</dcterms:created>
  <dcterms:modified xsi:type="dcterms:W3CDTF">2014-10-26T16:21:05Z</dcterms:modified>
</cp:coreProperties>
</file>