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  <a:srgbClr val="FF9933"/>
    <a:srgbClr val="00B050"/>
    <a:srgbClr val="2929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9160-01A7-44E6-B8B3-AAB050F7D25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A8F5-E6ED-48D1-A690-D5C9D13AD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Генетическая связь между классами неорганических веществ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0"/>
            <a:ext cx="9144000" cy="828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 </a:t>
            </a:r>
            <a:r>
              <a:rPr lang="ru-RU" sz="2000" noProof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Школа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№ 1352 г.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5500702"/>
            <a:ext cx="9144000" cy="1357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С.В.,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квалификационной категории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Проведем опыт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1857356" y="1785926"/>
            <a:ext cx="1071570" cy="3700482"/>
            <a:chOff x="1214414" y="2214554"/>
            <a:chExt cx="1071570" cy="370048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1214414" y="2214554"/>
              <a:ext cx="1071570" cy="3700482"/>
              <a:chOff x="1214414" y="2214554"/>
              <a:chExt cx="1071570" cy="3700482"/>
            </a:xfrm>
          </p:grpSpPr>
          <p:grpSp>
            <p:nvGrpSpPr>
              <p:cNvPr id="9" name="Группа 8"/>
              <p:cNvGrpSpPr/>
              <p:nvPr/>
            </p:nvGrpSpPr>
            <p:grpSpPr>
              <a:xfrm>
                <a:off x="1214414" y="2214554"/>
                <a:ext cx="1071570" cy="3700482"/>
                <a:chOff x="1214414" y="2214554"/>
                <a:chExt cx="1071570" cy="3700482"/>
              </a:xfrm>
            </p:grpSpPr>
            <p:sp>
              <p:nvSpPr>
                <p:cNvPr id="5" name="Прямоугольник 4"/>
                <p:cNvSpPr/>
                <p:nvPr/>
              </p:nvSpPr>
              <p:spPr>
                <a:xfrm>
                  <a:off x="1292999" y="2357430"/>
                  <a:ext cx="914400" cy="335758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" name="Трапеция 6"/>
                <p:cNvSpPr/>
                <p:nvPr/>
              </p:nvSpPr>
              <p:spPr>
                <a:xfrm flipV="1">
                  <a:off x="1214414" y="2214554"/>
                  <a:ext cx="1071570" cy="285752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" name="Овал 5"/>
                <p:cNvSpPr/>
                <p:nvPr/>
              </p:nvSpPr>
              <p:spPr>
                <a:xfrm>
                  <a:off x="1292999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" name="Овал 9"/>
                <p:cNvSpPr/>
                <p:nvPr/>
              </p:nvSpPr>
              <p:spPr>
                <a:xfrm>
                  <a:off x="1285852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" name="Прямоугольник 10"/>
              <p:cNvSpPr/>
              <p:nvPr/>
            </p:nvSpPr>
            <p:spPr>
              <a:xfrm>
                <a:off x="1285852" y="3714752"/>
                <a:ext cx="914400" cy="200026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" name="Овал 12"/>
            <p:cNvSpPr/>
            <p:nvPr/>
          </p:nvSpPr>
          <p:spPr>
            <a:xfrm rot="19832195">
              <a:off x="1698551" y="5457712"/>
              <a:ext cx="500066" cy="357190"/>
            </a:xfrm>
            <a:prstGeom prst="ellipse">
              <a:avLst/>
            </a:prstGeom>
            <a:solidFill>
              <a:srgbClr val="292929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>
              <a:spLocks noChangeAspect="1"/>
            </p:cNvSpPr>
            <p:nvPr/>
          </p:nvSpPr>
          <p:spPr>
            <a:xfrm>
              <a:off x="1428728" y="435769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>
              <a:spLocks noChangeAspect="1"/>
            </p:cNvSpPr>
            <p:nvPr/>
          </p:nvSpPr>
          <p:spPr>
            <a:xfrm>
              <a:off x="1714480" y="4500570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>
              <a:spLocks noChangeAspect="1"/>
            </p:cNvSpPr>
            <p:nvPr/>
          </p:nvSpPr>
          <p:spPr>
            <a:xfrm>
              <a:off x="1928794" y="4786322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357290" y="4857760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>
              <a:spLocks noChangeAspect="1"/>
            </p:cNvSpPr>
            <p:nvPr/>
          </p:nvSpPr>
          <p:spPr>
            <a:xfrm>
              <a:off x="1571604" y="400050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>
              <a:spLocks noChangeAspect="1"/>
            </p:cNvSpPr>
            <p:nvPr/>
          </p:nvSpPr>
          <p:spPr>
            <a:xfrm flipV="1">
              <a:off x="1857356" y="4214818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6215074" y="1785926"/>
            <a:ext cx="1071570" cy="3700482"/>
            <a:chOff x="1214414" y="2214554"/>
            <a:chExt cx="1071570" cy="3700482"/>
          </a:xfrm>
        </p:grpSpPr>
        <p:grpSp>
          <p:nvGrpSpPr>
            <p:cNvPr id="22" name="Группа 11"/>
            <p:cNvGrpSpPr/>
            <p:nvPr/>
          </p:nvGrpSpPr>
          <p:grpSpPr>
            <a:xfrm>
              <a:off x="1214414" y="2214554"/>
              <a:ext cx="1071570" cy="3700482"/>
              <a:chOff x="1214414" y="2214554"/>
              <a:chExt cx="1071570" cy="3700482"/>
            </a:xfrm>
          </p:grpSpPr>
          <p:grpSp>
            <p:nvGrpSpPr>
              <p:cNvPr id="30" name="Группа 8"/>
              <p:cNvGrpSpPr/>
              <p:nvPr/>
            </p:nvGrpSpPr>
            <p:grpSpPr>
              <a:xfrm>
                <a:off x="1214414" y="2214554"/>
                <a:ext cx="1071570" cy="3700482"/>
                <a:chOff x="1214414" y="2214554"/>
                <a:chExt cx="1071570" cy="3700482"/>
              </a:xfrm>
            </p:grpSpPr>
            <p:sp>
              <p:nvSpPr>
                <p:cNvPr id="32" name="Прямоугольник 31"/>
                <p:cNvSpPr/>
                <p:nvPr/>
              </p:nvSpPr>
              <p:spPr>
                <a:xfrm>
                  <a:off x="1292999" y="2357430"/>
                  <a:ext cx="914400" cy="335758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Трапеция 32"/>
                <p:cNvSpPr/>
                <p:nvPr/>
              </p:nvSpPr>
              <p:spPr>
                <a:xfrm flipV="1">
                  <a:off x="1214414" y="2214554"/>
                  <a:ext cx="1071570" cy="285752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Овал 33"/>
                <p:cNvSpPr/>
                <p:nvPr/>
              </p:nvSpPr>
              <p:spPr>
                <a:xfrm>
                  <a:off x="1292999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Овал 34"/>
                <p:cNvSpPr/>
                <p:nvPr/>
              </p:nvSpPr>
              <p:spPr>
                <a:xfrm>
                  <a:off x="1285852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1" name="Прямоугольник 10"/>
              <p:cNvSpPr/>
              <p:nvPr/>
            </p:nvSpPr>
            <p:spPr>
              <a:xfrm>
                <a:off x="1285852" y="3714752"/>
                <a:ext cx="914400" cy="200026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Овал 22"/>
            <p:cNvSpPr/>
            <p:nvPr/>
          </p:nvSpPr>
          <p:spPr>
            <a:xfrm rot="14432195">
              <a:off x="1457175" y="5413334"/>
              <a:ext cx="500066" cy="357190"/>
            </a:xfrm>
            <a:prstGeom prst="ellipse">
              <a:avLst/>
            </a:prstGeom>
            <a:solidFill>
              <a:srgbClr val="292929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28728" y="435769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>
              <a:spLocks noChangeAspect="1"/>
            </p:cNvSpPr>
            <p:nvPr/>
          </p:nvSpPr>
          <p:spPr>
            <a:xfrm>
              <a:off x="1714480" y="4500570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>
              <a:spLocks noChangeAspect="1"/>
            </p:cNvSpPr>
            <p:nvPr/>
          </p:nvSpPr>
          <p:spPr>
            <a:xfrm>
              <a:off x="1928794" y="4786322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>
              <a:spLocks noChangeAspect="1"/>
            </p:cNvSpPr>
            <p:nvPr/>
          </p:nvSpPr>
          <p:spPr>
            <a:xfrm>
              <a:off x="1357290" y="4857760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>
              <a:spLocks noChangeAspect="1"/>
            </p:cNvSpPr>
            <p:nvPr/>
          </p:nvSpPr>
          <p:spPr>
            <a:xfrm>
              <a:off x="1571604" y="400050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>
              <a:spLocks noChangeAspect="1"/>
            </p:cNvSpPr>
            <p:nvPr/>
          </p:nvSpPr>
          <p:spPr>
            <a:xfrm flipV="1">
              <a:off x="1857356" y="4214818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4068000" y="1643050"/>
            <a:ext cx="1008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endParaRPr lang="ru-RU" sz="6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0" y="2107397"/>
            <a:ext cx="1980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164000" y="2107397"/>
            <a:ext cx="1980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</a:t>
            </a:r>
            <a:endParaRPr lang="ru-RU" sz="4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428596" y="5715000"/>
            <a:ext cx="8229600" cy="1143000"/>
          </a:xfrm>
          <a:prstGeom prst="rect">
            <a:avLst/>
          </a:prstGeom>
          <a:noFill/>
          <a:ln w="19050">
            <a:noFill/>
            <a:prstDash val="lgDash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Взаимодействие алюминия с растворами кислоты и щелочи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0" name="Freeform 9"/>
          <p:cNvSpPr>
            <a:spLocks/>
          </p:cNvSpPr>
          <p:nvPr/>
        </p:nvSpPr>
        <p:spPr bwMode="gray">
          <a:xfrm rot="700290" flipH="1">
            <a:off x="1062060" y="2939095"/>
            <a:ext cx="903287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41" name="Freeform 9"/>
          <p:cNvSpPr>
            <a:spLocks/>
          </p:cNvSpPr>
          <p:nvPr/>
        </p:nvSpPr>
        <p:spPr bwMode="gray">
          <a:xfrm rot="20899710">
            <a:off x="7075307" y="3083180"/>
            <a:ext cx="903287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42" name="Freeform 24"/>
          <p:cNvSpPr>
            <a:spLocks/>
          </p:cNvSpPr>
          <p:nvPr/>
        </p:nvSpPr>
        <p:spPr bwMode="gray">
          <a:xfrm flipV="1">
            <a:off x="4572000" y="2571744"/>
            <a:ext cx="1838325" cy="2722563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43" name="Freeform 24"/>
          <p:cNvSpPr>
            <a:spLocks/>
          </p:cNvSpPr>
          <p:nvPr/>
        </p:nvSpPr>
        <p:spPr bwMode="gray">
          <a:xfrm flipH="1" flipV="1">
            <a:off x="2786050" y="2571744"/>
            <a:ext cx="1838325" cy="2722563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Уравнение реакции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9"/>
          <p:cNvGrpSpPr/>
          <p:nvPr/>
        </p:nvGrpSpPr>
        <p:grpSpPr>
          <a:xfrm>
            <a:off x="1857356" y="1785926"/>
            <a:ext cx="1071570" cy="3700482"/>
            <a:chOff x="1214414" y="2214554"/>
            <a:chExt cx="1071570" cy="3700482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1214414" y="2214554"/>
              <a:ext cx="1071570" cy="3700482"/>
              <a:chOff x="1214414" y="2214554"/>
              <a:chExt cx="1071570" cy="3700482"/>
            </a:xfrm>
          </p:grpSpPr>
          <p:grpSp>
            <p:nvGrpSpPr>
              <p:cNvPr id="8" name="Группа 8"/>
              <p:cNvGrpSpPr/>
              <p:nvPr/>
            </p:nvGrpSpPr>
            <p:grpSpPr>
              <a:xfrm>
                <a:off x="1214414" y="2214554"/>
                <a:ext cx="1071570" cy="3700482"/>
                <a:chOff x="1214414" y="2214554"/>
                <a:chExt cx="1071570" cy="3700482"/>
              </a:xfrm>
            </p:grpSpPr>
            <p:sp>
              <p:nvSpPr>
                <p:cNvPr id="5" name="Прямоугольник 4"/>
                <p:cNvSpPr/>
                <p:nvPr/>
              </p:nvSpPr>
              <p:spPr>
                <a:xfrm>
                  <a:off x="1292999" y="2357430"/>
                  <a:ext cx="914400" cy="335758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" name="Трапеция 6"/>
                <p:cNvSpPr/>
                <p:nvPr/>
              </p:nvSpPr>
              <p:spPr>
                <a:xfrm flipV="1">
                  <a:off x="1214414" y="2214554"/>
                  <a:ext cx="1071570" cy="285752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" name="Овал 5"/>
                <p:cNvSpPr/>
                <p:nvPr/>
              </p:nvSpPr>
              <p:spPr>
                <a:xfrm>
                  <a:off x="1292999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" name="Овал 9"/>
                <p:cNvSpPr/>
                <p:nvPr/>
              </p:nvSpPr>
              <p:spPr>
                <a:xfrm>
                  <a:off x="1285852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" name="Прямоугольник 10"/>
              <p:cNvSpPr/>
              <p:nvPr/>
            </p:nvSpPr>
            <p:spPr>
              <a:xfrm>
                <a:off x="1285852" y="3714752"/>
                <a:ext cx="914400" cy="200026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" name="Овал 12"/>
            <p:cNvSpPr/>
            <p:nvPr/>
          </p:nvSpPr>
          <p:spPr>
            <a:xfrm rot="19832195">
              <a:off x="1555675" y="5171959"/>
              <a:ext cx="500066" cy="357190"/>
            </a:xfrm>
            <a:prstGeom prst="ellipse">
              <a:avLst/>
            </a:prstGeom>
            <a:solidFill>
              <a:srgbClr val="292929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>
              <a:spLocks noChangeAspect="1"/>
            </p:cNvSpPr>
            <p:nvPr/>
          </p:nvSpPr>
          <p:spPr>
            <a:xfrm>
              <a:off x="1428728" y="435769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>
              <a:spLocks noChangeAspect="1"/>
            </p:cNvSpPr>
            <p:nvPr/>
          </p:nvSpPr>
          <p:spPr>
            <a:xfrm>
              <a:off x="1714480" y="4500570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>
              <a:spLocks noChangeAspect="1"/>
            </p:cNvSpPr>
            <p:nvPr/>
          </p:nvSpPr>
          <p:spPr>
            <a:xfrm>
              <a:off x="1928794" y="4786322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357290" y="4857760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>
              <a:spLocks noChangeAspect="1"/>
            </p:cNvSpPr>
            <p:nvPr/>
          </p:nvSpPr>
          <p:spPr>
            <a:xfrm>
              <a:off x="1571604" y="400050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>
              <a:spLocks noChangeAspect="1"/>
            </p:cNvSpPr>
            <p:nvPr/>
          </p:nvSpPr>
          <p:spPr>
            <a:xfrm flipV="1">
              <a:off x="1857356" y="4214818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500034" y="3571876"/>
            <a:ext cx="1008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endParaRPr lang="ru-RU" sz="6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0" y="2107397"/>
            <a:ext cx="1980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428596" y="5715000"/>
            <a:ext cx="8229600" cy="1143000"/>
          </a:xfrm>
          <a:prstGeom prst="rect">
            <a:avLst/>
          </a:prstGeom>
          <a:noFill/>
          <a:ln w="19050">
            <a:noFill/>
            <a:prstDash val="lgDash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металл = соль +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48068" y="2433630"/>
            <a:ext cx="5214974" cy="192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+ 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Al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500826" y="5214950"/>
            <a:ext cx="2214578" cy="428628"/>
          </a:xfrm>
          <a:prstGeom prst="roundRect">
            <a:avLst/>
          </a:prstGeom>
          <a:solidFill>
            <a:srgbClr val="006600"/>
          </a:solidFill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648068" y="2433630"/>
            <a:ext cx="5214974" cy="1928826"/>
          </a:xfrm>
          <a:prstGeom prst="rect">
            <a:avLst/>
          </a:prstGeom>
          <a:solidFill>
            <a:srgbClr val="FF99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+ </a:t>
            </a:r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Al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(SO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ru-RU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7"/>
          <p:cNvSpPr>
            <a:spLocks/>
          </p:cNvSpPr>
          <p:nvPr/>
        </p:nvSpPr>
        <p:spPr bwMode="gray">
          <a:xfrm flipH="1">
            <a:off x="1285852" y="4429132"/>
            <a:ext cx="903288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5" name="Freeform 7"/>
          <p:cNvSpPr>
            <a:spLocks/>
          </p:cNvSpPr>
          <p:nvPr/>
        </p:nvSpPr>
        <p:spPr bwMode="gray">
          <a:xfrm flipH="1">
            <a:off x="1142976" y="3071810"/>
            <a:ext cx="903288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219044" y="2647944"/>
            <a:ext cx="6357982" cy="192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+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= 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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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ru-RU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9044" y="2647944"/>
            <a:ext cx="6357982" cy="1928826"/>
          </a:xfrm>
          <a:prstGeom prst="rect">
            <a:avLst/>
          </a:prstGeom>
          <a:solidFill>
            <a:srgbClr val="FF99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+</a:t>
            </a:r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 +</a:t>
            </a: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US" sz="4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</a:t>
            </a:r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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ru-RU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20"/>
          <p:cNvGrpSpPr/>
          <p:nvPr/>
        </p:nvGrpSpPr>
        <p:grpSpPr>
          <a:xfrm>
            <a:off x="6858016" y="1785926"/>
            <a:ext cx="1071570" cy="3700482"/>
            <a:chOff x="1214414" y="2214554"/>
            <a:chExt cx="1071570" cy="370048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1214414" y="2214554"/>
              <a:ext cx="1071570" cy="3700482"/>
              <a:chOff x="1214414" y="2214554"/>
              <a:chExt cx="1071570" cy="3700482"/>
            </a:xfrm>
          </p:grpSpPr>
          <p:grpSp>
            <p:nvGrpSpPr>
              <p:cNvPr id="20" name="Группа 8"/>
              <p:cNvGrpSpPr/>
              <p:nvPr/>
            </p:nvGrpSpPr>
            <p:grpSpPr>
              <a:xfrm>
                <a:off x="1214414" y="2214554"/>
                <a:ext cx="1071570" cy="3700482"/>
                <a:chOff x="1214414" y="2214554"/>
                <a:chExt cx="1071570" cy="3700482"/>
              </a:xfrm>
            </p:grpSpPr>
            <p:sp>
              <p:nvSpPr>
                <p:cNvPr id="32" name="Прямоугольник 31"/>
                <p:cNvSpPr/>
                <p:nvPr/>
              </p:nvSpPr>
              <p:spPr>
                <a:xfrm>
                  <a:off x="1292999" y="2357430"/>
                  <a:ext cx="914400" cy="335758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Трапеция 32"/>
                <p:cNvSpPr/>
                <p:nvPr/>
              </p:nvSpPr>
              <p:spPr>
                <a:xfrm flipV="1">
                  <a:off x="1214414" y="2214554"/>
                  <a:ext cx="1071570" cy="285752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Овал 33"/>
                <p:cNvSpPr/>
                <p:nvPr/>
              </p:nvSpPr>
              <p:spPr>
                <a:xfrm>
                  <a:off x="1292999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Овал 34"/>
                <p:cNvSpPr/>
                <p:nvPr/>
              </p:nvSpPr>
              <p:spPr>
                <a:xfrm>
                  <a:off x="1285852" y="5500702"/>
                  <a:ext cx="914400" cy="41433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1" name="Прямоугольник 10"/>
              <p:cNvSpPr/>
              <p:nvPr/>
            </p:nvSpPr>
            <p:spPr>
              <a:xfrm>
                <a:off x="1285852" y="3714752"/>
                <a:ext cx="914400" cy="200026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Овал 22"/>
            <p:cNvSpPr/>
            <p:nvPr/>
          </p:nvSpPr>
          <p:spPr>
            <a:xfrm rot="14432195">
              <a:off x="1555675" y="5171959"/>
              <a:ext cx="500066" cy="357190"/>
            </a:xfrm>
            <a:prstGeom prst="ellipse">
              <a:avLst/>
            </a:prstGeom>
            <a:solidFill>
              <a:srgbClr val="292929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28728" y="435769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>
              <a:spLocks noChangeAspect="1"/>
            </p:cNvSpPr>
            <p:nvPr/>
          </p:nvSpPr>
          <p:spPr>
            <a:xfrm>
              <a:off x="1714480" y="4500570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>
              <a:spLocks noChangeAspect="1"/>
            </p:cNvSpPr>
            <p:nvPr/>
          </p:nvSpPr>
          <p:spPr>
            <a:xfrm>
              <a:off x="1928794" y="4786322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>
              <a:spLocks noChangeAspect="1"/>
            </p:cNvSpPr>
            <p:nvPr/>
          </p:nvSpPr>
          <p:spPr>
            <a:xfrm>
              <a:off x="1357290" y="4857760"/>
              <a:ext cx="216000" cy="21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>
              <a:spLocks noChangeAspect="1"/>
            </p:cNvSpPr>
            <p:nvPr/>
          </p:nvSpPr>
          <p:spPr>
            <a:xfrm>
              <a:off x="1571604" y="4000504"/>
              <a:ext cx="144000" cy="14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>
              <a:spLocks noChangeAspect="1"/>
            </p:cNvSpPr>
            <p:nvPr/>
          </p:nvSpPr>
          <p:spPr>
            <a:xfrm flipV="1">
              <a:off x="1857356" y="4214818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Проведем опыт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29586" y="3571876"/>
            <a:ext cx="1008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endParaRPr lang="ru-RU" sz="6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071934" y="4643446"/>
            <a:ext cx="1980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</a:t>
            </a:r>
            <a:endParaRPr lang="ru-RU" sz="4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428596" y="5715000"/>
            <a:ext cx="8229600" cy="1143000"/>
          </a:xfrm>
          <a:prstGeom prst="rect">
            <a:avLst/>
          </a:prstGeom>
          <a:noFill/>
          <a:ln w="19050">
            <a:noFill/>
            <a:prstDash val="lgDash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err="1" smtClean="0">
                <a:latin typeface="Arial" pitchFamily="34" charset="0"/>
                <a:ea typeface="+mj-ea"/>
                <a:cs typeface="Arial" pitchFamily="34" charset="0"/>
              </a:rPr>
              <a:t>Шелочь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металл = соль +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715140" y="5572140"/>
            <a:ext cx="2214578" cy="428628"/>
          </a:xfrm>
          <a:prstGeom prst="roundRect">
            <a:avLst/>
          </a:prstGeom>
          <a:solidFill>
            <a:srgbClr val="006600"/>
          </a:solidFill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7"/>
          <p:cNvSpPr>
            <a:spLocks/>
          </p:cNvSpPr>
          <p:nvPr/>
        </p:nvSpPr>
        <p:spPr bwMode="gray">
          <a:xfrm>
            <a:off x="7572396" y="4429132"/>
            <a:ext cx="903288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6" name="Freeform 9"/>
          <p:cNvSpPr>
            <a:spLocks/>
          </p:cNvSpPr>
          <p:nvPr/>
        </p:nvSpPr>
        <p:spPr bwMode="gray">
          <a:xfrm rot="20085946" flipH="1">
            <a:off x="6143636" y="4643446"/>
            <a:ext cx="903287" cy="8280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B050"/>
          </a:solidFill>
          <a:ln w="19050">
            <a:solidFill>
              <a:srgbClr val="006600"/>
            </a:solidFill>
            <a:prstDash val="lgDash"/>
            <a:round/>
            <a:headEnd/>
            <a:tailEnd/>
          </a:ln>
          <a:effectLst>
            <a:outerShdw dist="50800" dir="2400000" algn="ctr" rotWithShape="0">
              <a:schemeClr val="accent6">
                <a:lumMod val="75000"/>
                <a:alpha val="51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Вывод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785926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реагирует с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: принадлежит к генетическому ряду неметаллов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286124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реагирует с </a:t>
            </a:r>
            <a:r>
              <a:rPr lang="en-US" sz="3200" noProof="0" dirty="0" smtClean="0"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lang="en-US" sz="32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200" noProof="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2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: принадлежит к генетическому ряду металлов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071802" y="4643446"/>
            <a:ext cx="3000396" cy="621218"/>
          </a:xfrm>
          <a:prstGeom prst="downArrow">
            <a:avLst/>
          </a:prstGeom>
          <a:solidFill>
            <a:srgbClr val="FF9933"/>
          </a:solidFill>
          <a:ln>
            <a:solidFill>
              <a:srgbClr val="00B050"/>
            </a:solidFill>
          </a:ln>
          <a:effectLst>
            <a:outerShdw dist="101600" dir="3000000" algn="ctr" rotWithShape="0">
              <a:srgbClr val="0066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5429264"/>
            <a:ext cx="8229600" cy="1143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имеет двойственные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Составим генетические ряды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41" y="1643050"/>
          <a:ext cx="8929719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5"/>
                <a:gridCol w="1214446"/>
                <a:gridCol w="1500198"/>
                <a:gridCol w="2286016"/>
                <a:gridCol w="3000364"/>
              </a:tblGrid>
              <a:tr h="21431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Элемент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Простое вещество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Амфотерн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оксид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Амфотерн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Соль 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2143140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Al(OH)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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36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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Составим генетические ряды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41" y="1643050"/>
          <a:ext cx="8929719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5"/>
                <a:gridCol w="1214446"/>
                <a:gridCol w="1500198"/>
                <a:gridCol w="2286016"/>
                <a:gridCol w="3000364"/>
              </a:tblGrid>
              <a:tr h="21431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Элемент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Простое вещество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Амфотерн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оксид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Амфотерн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Соль 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2143140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6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6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ctr"/>
                      <a:r>
                        <a:rPr lang="en-US" sz="36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 копировании материалов ссылка на автора и сайт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обязательна.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 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42414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Металл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2480805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Основный оксид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4719196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57586" y="2259202"/>
            <a:ext cx="1944000" cy="756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528638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Переход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от одного вещества к другому осуществляется с помощью химических реакций.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143380"/>
            <a:ext cx="1900694" cy="756000"/>
          </a:xfrm>
          <a:prstGeom prst="rect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24111" y="4143380"/>
            <a:ext cx="1900694" cy="756000"/>
          </a:xfrm>
          <a:prstGeom prst="rect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62502" y="4143380"/>
            <a:ext cx="1900694" cy="756000"/>
          </a:xfrm>
          <a:prstGeom prst="rect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LiOH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00892" y="4143380"/>
            <a:ext cx="1900694" cy="756000"/>
          </a:xfrm>
          <a:prstGeom prst="rect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10" idx="3"/>
            <a:endCxn id="11" idx="1"/>
          </p:cNvCxnSpPr>
          <p:nvPr/>
        </p:nvCxnSpPr>
        <p:spPr>
          <a:xfrm>
            <a:off x="2186414" y="4521380"/>
            <a:ext cx="337697" cy="0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27984" y="4509120"/>
            <a:ext cx="337697" cy="0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660232" y="4509120"/>
            <a:ext cx="337697" cy="0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 лития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64067" y="1643050"/>
            <a:ext cx="8615866" cy="756000"/>
            <a:chOff x="285720" y="4143380"/>
            <a:chExt cx="8615866" cy="756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4143380"/>
              <a:ext cx="1900694" cy="756000"/>
            </a:xfrm>
            <a:prstGeom prst="homePlate">
              <a:avLst/>
            </a:prstGeom>
            <a:solidFill>
              <a:srgbClr val="FF9933"/>
            </a:solidFill>
            <a:ln>
              <a:solidFill>
                <a:srgbClr val="006600"/>
              </a:solidFill>
            </a:ln>
            <a:effectLst>
              <a:outerShdw dist="101600" dir="2400000" rotWithShape="0">
                <a:srgbClr val="00B05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Li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24111" y="4143380"/>
              <a:ext cx="1900694" cy="756000"/>
            </a:xfrm>
            <a:prstGeom prst="homePlate">
              <a:avLst/>
            </a:prstGeom>
            <a:solidFill>
              <a:srgbClr val="FF9933"/>
            </a:solidFill>
            <a:ln>
              <a:solidFill>
                <a:srgbClr val="006600"/>
              </a:solidFill>
            </a:ln>
            <a:effectLst>
              <a:outerShdw dist="101600" dir="2400000" rotWithShape="0">
                <a:srgbClr val="00B05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Li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62502" y="4143380"/>
              <a:ext cx="1900694" cy="756000"/>
            </a:xfrm>
            <a:prstGeom prst="homePlate">
              <a:avLst/>
            </a:prstGeom>
            <a:solidFill>
              <a:srgbClr val="FF9933"/>
            </a:solidFill>
            <a:ln>
              <a:solidFill>
                <a:srgbClr val="006600"/>
              </a:solidFill>
            </a:ln>
            <a:effectLst>
              <a:outerShdw dist="101600" dir="2400000" rotWithShape="0">
                <a:srgbClr val="00B05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LiOH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000892" y="4143380"/>
              <a:ext cx="1900694" cy="756000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006600"/>
              </a:solidFill>
            </a:ln>
            <a:effectLst>
              <a:outerShdw dist="101600" dir="2400000" rotWithShape="0">
                <a:srgbClr val="00B050">
                  <a:alpha val="50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Li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SO</a:t>
              </a:r>
              <a:r>
                <a:rPr lang="en-US" sz="3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357158" y="2714620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Литий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энергично реагирует с кислородом: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 + 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=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7158" y="528638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взаимодействии образуется соль: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dirty="0" err="1" smtClean="0">
                <a:latin typeface="Arial" pitchFamily="34" charset="0"/>
                <a:ea typeface="+mj-ea"/>
                <a:cs typeface="Arial" pitchFamily="34" charset="0"/>
              </a:rPr>
              <a:t>LiOH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+H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= 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7158" y="4000504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Оксид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лития взаимодействует с водой: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 + 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 =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dirty="0" err="1" smtClean="0">
                <a:latin typeface="Arial" pitchFamily="34" charset="0"/>
                <a:ea typeface="+mj-ea"/>
                <a:cs typeface="Arial" pitchFamily="34" charset="0"/>
              </a:rPr>
              <a:t>LiOH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Скругленный прямоугольник 12">
            <a:hlinkClick r:id="rId2" action="ppaction://hlinksldjump"/>
          </p:cNvPr>
          <p:cNvSpPr/>
          <p:nvPr/>
        </p:nvSpPr>
        <p:spPr>
          <a:xfrm>
            <a:off x="6643702" y="6215082"/>
            <a:ext cx="2214578" cy="428628"/>
          </a:xfrm>
          <a:prstGeom prst="roundRect">
            <a:avLst/>
          </a:prstGeom>
          <a:solidFill>
            <a:srgbClr val="006600"/>
          </a:solidFill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 лития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60757" y="2000240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Литий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энергично реагирует с кислородом: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 + 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=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0757" y="457200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взаимодействии образуется соль: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err="1" smtClean="0">
                <a:latin typeface="Arial" pitchFamily="34" charset="0"/>
                <a:ea typeface="+mj-ea"/>
                <a:cs typeface="Arial" pitchFamily="34" charset="0"/>
              </a:rPr>
              <a:t>LiOH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+H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= 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0757" y="3286124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Оксид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лития взаимодействует с водой: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Li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 + H</a:t>
            </a:r>
            <a:r>
              <a:rPr lang="en-US" sz="36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ea typeface="+mj-ea"/>
                <a:cs typeface="Arial" pitchFamily="34" charset="0"/>
              </a:rPr>
              <a:t>O =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dirty="0" err="1" smtClean="0">
                <a:latin typeface="Arial" pitchFamily="34" charset="0"/>
                <a:ea typeface="+mj-ea"/>
                <a:cs typeface="Arial" pitchFamily="34" charset="0"/>
              </a:rPr>
              <a:t>LiOH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60757" y="2000240"/>
            <a:ext cx="8229600" cy="1143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60757" y="3286124"/>
            <a:ext cx="8229600" cy="1143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60757" y="4572008"/>
            <a:ext cx="8229600" cy="1143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 меди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64067" y="1643050"/>
            <a:ext cx="1944000" cy="756000"/>
          </a:xfrm>
          <a:prstGeom prst="homePlate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Cu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502458" y="1643050"/>
            <a:ext cx="1944000" cy="756000"/>
          </a:xfrm>
          <a:prstGeom prst="homePlate">
            <a:avLst/>
          </a:prstGeom>
          <a:solidFill>
            <a:srgbClr val="FF33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CuO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740849" y="1643050"/>
            <a:ext cx="1944000" cy="756000"/>
          </a:xfrm>
          <a:prstGeom prst="homePlate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Cu(OH)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79239" y="1643050"/>
            <a:ext cx="1900694" cy="756000"/>
          </a:xfrm>
          <a:prstGeom prst="rect">
            <a:avLst/>
          </a:prstGeom>
          <a:solidFill>
            <a:srgbClr val="FF9933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CuSO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57158" y="2714620"/>
            <a:ext cx="8229600" cy="792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7158" y="5286388"/>
            <a:ext cx="8229600" cy="792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Cu(OH)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CuSO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57158" y="3622504"/>
            <a:ext cx="8229600" cy="154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CuSO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CuSO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en-US" sz="3600" noProof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?</a:t>
            </a:r>
            <a:r>
              <a:rPr lang="en-US" sz="3600" noProof="0" dirty="0" err="1" smtClean="0"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= Cu(OH)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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+ Na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ru-RU" sz="36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Скругленный прямоугольник 12">
            <a:hlinkClick r:id="rId2" action="ppaction://hlinksldjump"/>
          </p:cNvPr>
          <p:cNvSpPr/>
          <p:nvPr/>
        </p:nvSpPr>
        <p:spPr>
          <a:xfrm>
            <a:off x="6643702" y="6215082"/>
            <a:ext cx="2214578" cy="428628"/>
          </a:xfrm>
          <a:prstGeom prst="roundRect">
            <a:avLst/>
          </a:prstGeom>
          <a:solidFill>
            <a:srgbClr val="006600"/>
          </a:solidFill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538438" y="2936388"/>
            <a:ext cx="8229600" cy="1656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CuSO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CuSO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noProof="0" dirty="0" err="1" smtClean="0"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=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Cu(OH)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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 + Na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600" noProof="0" dirty="0" smtClean="0"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lang="en-US" sz="3600" baseline="-25000" noProof="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ru-RU" sz="36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 меди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38438" y="1857364"/>
            <a:ext cx="8229600" cy="792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38438" y="4786322"/>
            <a:ext cx="8229600" cy="792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Cu(OH)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CuSO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38438" y="1857364"/>
            <a:ext cx="8229600" cy="792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38438" y="4786322"/>
            <a:ext cx="8229600" cy="792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38438" y="2936388"/>
            <a:ext cx="8229600" cy="1728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42414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Неметалл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2480805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Кислотный оксид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4719196" y="2259202"/>
            <a:ext cx="1944000" cy="756000"/>
          </a:xfrm>
          <a:prstGeom prst="homePlat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Кислота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57586" y="2259202"/>
            <a:ext cx="1944000" cy="7560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dist="101600" dir="2400000" rotWithShape="0">
              <a:srgbClr val="00206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528638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Переход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от одного вещества к другому осуществляется с помощью </a:t>
            </a:r>
            <a:r>
              <a:rPr kumimoji="0" lang="ru-RU" sz="3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химических реакций.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85720" y="414338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524111" y="414338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762502" y="414338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00892" y="4143380"/>
            <a:ext cx="1900694" cy="756000"/>
          </a:xfrm>
          <a:prstGeom prst="rect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64067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502458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740849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79239" y="1643050"/>
            <a:ext cx="1900694" cy="756000"/>
          </a:xfrm>
          <a:prstGeom prst="rect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7200" y="278605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сера горит на воздухе или  в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7200" y="4071942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=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7200" y="5357826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?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Na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?H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6643702" y="6215082"/>
            <a:ext cx="2214578" cy="428628"/>
          </a:xfrm>
          <a:prstGeom prst="roundRect">
            <a:avLst/>
          </a:prstGeom>
          <a:solidFill>
            <a:srgbClr val="006600"/>
          </a:solidFill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442898" y="5357826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Na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42898" y="5357826"/>
            <a:ext cx="8229600" cy="1143000"/>
          </a:xfrm>
          <a:prstGeom prst="rect">
            <a:avLst/>
          </a:prstGeom>
          <a:solidFill>
            <a:srgbClr val="FF9933"/>
          </a:solidFill>
          <a:ln w="19050">
            <a:solidFill>
              <a:srgbClr val="00B050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lgDash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Генетический ряд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64067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502458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740849" y="1643050"/>
            <a:ext cx="1900694" cy="756000"/>
          </a:xfrm>
          <a:prstGeom prst="homePlate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79239" y="1643050"/>
            <a:ext cx="1900694" cy="756000"/>
          </a:xfrm>
          <a:prstGeom prst="rect">
            <a:avLst/>
          </a:prstGeom>
          <a:solidFill>
            <a:srgbClr val="FFC000"/>
          </a:solidFill>
          <a:ln>
            <a:solidFill>
              <a:srgbClr val="006600"/>
            </a:solidFill>
          </a:ln>
          <a:effectLst>
            <a:outerShdw dist="101600" dir="2400000" rotWithShape="0">
              <a:srgbClr val="00B05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7200" y="2786058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сера горит на воздухе или  в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7200" y="4071942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B050"/>
            </a:solidFill>
            <a:prstDash val="solid"/>
          </a:ln>
          <a:effectLst>
            <a:outerShdw dist="101600" dir="2400000" algn="ctr" rotWithShape="0">
              <a:srgbClr val="00206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= H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463</Words>
  <Application>Microsoft Office PowerPoint</Application>
  <PresentationFormat>Экран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Генетическая связь между классами неорганических веществ</vt:lpstr>
      <vt:lpstr>Генетический ряд металлов</vt:lpstr>
      <vt:lpstr>Генетический ряд лития</vt:lpstr>
      <vt:lpstr>Генетический ряд лития</vt:lpstr>
      <vt:lpstr>Генетический ряд меди</vt:lpstr>
      <vt:lpstr>Генетический ряд меди</vt:lpstr>
      <vt:lpstr>Генетический ряд неметаллов</vt:lpstr>
      <vt:lpstr>Генетический ряд неметаллов</vt:lpstr>
      <vt:lpstr>Генетический ряд неметаллов</vt:lpstr>
      <vt:lpstr>Проведем опыт</vt:lpstr>
      <vt:lpstr>Уравнение реакции</vt:lpstr>
      <vt:lpstr>Проведем опыт</vt:lpstr>
      <vt:lpstr>Вывод</vt:lpstr>
      <vt:lpstr>Составим генетические ряды</vt:lpstr>
      <vt:lpstr>Составим генетические ряды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Генетическая связь между классами неорганических веществ</dc:title>
  <dc:creator>Политова Светлана Викторовна.</dc:creator>
  <cp:lastModifiedBy>Microsoft Office</cp:lastModifiedBy>
  <cp:revision>36</cp:revision>
  <dcterms:created xsi:type="dcterms:W3CDTF">2012-09-01T18:31:43Z</dcterms:created>
  <dcterms:modified xsi:type="dcterms:W3CDTF">2020-04-20T06:06:37Z</dcterms:modified>
</cp:coreProperties>
</file>