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261" r:id="rId4"/>
    <p:sldId id="273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6" r:id="rId17"/>
    <p:sldId id="277" r:id="rId18"/>
    <p:sldId id="278" r:id="rId19"/>
    <p:sldId id="274" r:id="rId20"/>
    <p:sldId id="279" r:id="rId21"/>
    <p:sldId id="25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8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DD23E-4C2C-4E55-88B9-6B5807343F82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79DFC-EED3-4BB4-9ACE-74401ADED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D5540-ABE8-43FC-B554-ACCA05C5409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4B7C-3E29-4639-9073-B363A0816C98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346F-E7D4-4C50-A4E8-45B66A29E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osievskaja.narod.ru/uroki/pazpabotki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44000" y="857232"/>
            <a:ext cx="720000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13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16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30" name="Группа 29"/>
          <p:cNvGrpSpPr/>
          <p:nvPr/>
        </p:nvGrpSpPr>
        <p:grpSpPr>
          <a:xfrm>
            <a:off x="0" y="996736"/>
            <a:ext cx="1908000" cy="4864528"/>
            <a:chOff x="0" y="857232"/>
            <a:chExt cx="1908000" cy="4864528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0" y="857232"/>
              <a:ext cx="1908000" cy="864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Цель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0" y="1857364"/>
              <a:ext cx="1908000" cy="864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Химический диктант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0" y="2857496"/>
              <a:ext cx="1908000" cy="864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Химическая формула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0" y="3857628"/>
              <a:ext cx="1908000" cy="864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Mr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0" y="4857760"/>
              <a:ext cx="1908000" cy="864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Массовая доля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Заголовок 1"/>
          <p:cNvSpPr>
            <a:spLocks noGrp="1"/>
          </p:cNvSpPr>
          <p:nvPr>
            <p:ph type="ctrTitle"/>
          </p:nvPr>
        </p:nvSpPr>
        <p:spPr>
          <a:xfrm>
            <a:off x="1928794" y="2130425"/>
            <a:ext cx="7215206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Относительная молекулярная масса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14884"/>
            <a:ext cx="6400800" cy="92391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Политова Светлана Викторовна, учитель химии высшей категории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СОШ № 1352 с углубленным изучением английского языка г. </a:t>
            </a:r>
            <a:r>
              <a:rPr lang="ru-RU" sz="2400" noProof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Феррум-це-о-три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736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FeCO</a:t>
            </a:r>
            <a:r>
              <a:rPr lang="en-US" sz="66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1357322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Пять молекул </a:t>
            </a:r>
          </a:p>
          <a:p>
            <a:pPr algn="ctr"/>
            <a:r>
              <a:rPr lang="ru-RU" sz="4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ш-два-эс-о-четыре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3096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428860" y="1214422"/>
            <a:ext cx="6715140" cy="3786214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ru-RU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6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ru-RU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Вывод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Запомни!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428860" y="1214422"/>
            <a:ext cx="6715140" cy="37862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индексы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показывают,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сколько атомов элемента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содержит вещество, 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коэффициенты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сколько молекул вещества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взято</a:t>
            </a:r>
            <a:endParaRPr lang="ru-RU" sz="24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(H</a:t>
            </a:r>
            <a:r>
              <a:rPr lang="en-US" sz="4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O) = 18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Относительная</a:t>
            </a:r>
            <a:r>
              <a:rPr kumimoji="0" lang="ru-RU" sz="3600" b="1" i="0" u="none" strike="noStrike" kern="1200" normalizeH="0" noProof="0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молекулярная масса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Рассчитайте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428860" y="1214422"/>
            <a:ext cx="671514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Это сумма относительных атомных масс элементов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O)=2Ar(H)+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(O)=2·1+16= 18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Аш-два-эс-о-четыре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Относительная</a:t>
            </a:r>
            <a:r>
              <a:rPr kumimoji="0" lang="ru-RU" sz="3600" b="1" i="0" u="none" strike="noStrike" kern="1200" normalizeH="0" noProof="0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молекулярная масса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Рассчитайте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428860" y="1214422"/>
            <a:ext cx="671514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</a:t>
            </a:r>
            <a:r>
              <a:rPr kumimoji="0" lang="en-US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Массовая доля элемента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Запомни!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500430" y="1714488"/>
            <a:ext cx="207170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Определяется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формуле: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(Э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)= </a:t>
            </a:r>
            <a:r>
              <a:rPr lang="en-US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Ar</a:t>
            </a: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Э</a:t>
            </a: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  <a:endParaRPr lang="ru-RU" sz="3200" dirty="0" smtClean="0">
              <a:solidFill>
                <a:srgbClr val="C000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          </a:t>
            </a:r>
            <a:r>
              <a:rPr lang="en-US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Mr</a:t>
            </a: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(</a:t>
            </a:r>
            <a:r>
              <a:rPr lang="ru-RU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в-ва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где</a:t>
            </a:r>
          </a:p>
          <a:p>
            <a:r>
              <a:rPr lang="ru-RU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(Э) – массовая доля элемента Э в веществе</a:t>
            </a:r>
          </a:p>
          <a:p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число атомов элемента Э в веществе</a:t>
            </a:r>
          </a:p>
          <a:p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относительная атомная масса элемента Э </a:t>
            </a:r>
          </a:p>
          <a:p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- относительная молекулярная масса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вещества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Массовая доля элемента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Рассчитай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500430" y="1714488"/>
            <a:ext cx="207170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Определим массовые доли элементов в оксиде натрия </a:t>
            </a:r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32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Массовая доля элемента </a:t>
            </a:r>
            <a:r>
              <a:rPr lang="en-US" sz="3600" b="1" dirty="0" smtClean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Рассчитай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0" y="0"/>
          <a:ext cx="114300" cy="219075"/>
        </p:xfrm>
        <a:graphic>
          <a:graphicData uri="http://schemas.openxmlformats.org/presentationml/2006/ole">
            <p:oleObj spid="_x0000_s37890" name="Формула" r:id="rId5" imgW="114151" imgH="215619" progId="Equation.3">
              <p:embed/>
            </p:oleObj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0" y="638175"/>
          <a:ext cx="114300" cy="219075"/>
        </p:xfrm>
        <a:graphic>
          <a:graphicData uri="http://schemas.openxmlformats.org/presentationml/2006/ole">
            <p:oleObj spid="_x0000_s37891" name="Формула" r:id="rId6" imgW="114151" imgH="215619" progId="Equation.3">
              <p:embed/>
            </p:oleObj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0" y="857250"/>
          <a:ext cx="114300" cy="219075"/>
        </p:xfrm>
        <a:graphic>
          <a:graphicData uri="http://schemas.openxmlformats.org/presentationml/2006/ole">
            <p:oleObj spid="_x0000_s37892" name="Формула" r:id="rId7" imgW="114151" imgH="215619" progId="Equation.3">
              <p:embed/>
            </p:oleObj>
          </a:graphicData>
        </a:graphic>
      </p:graphicFrame>
      <p:cxnSp>
        <p:nvCxnSpPr>
          <p:cNvPr id="44" name="Прямая соединительная линия 43"/>
          <p:cNvCxnSpPr/>
          <p:nvPr/>
        </p:nvCxnSpPr>
        <p:spPr>
          <a:xfrm>
            <a:off x="3500430" y="1714488"/>
            <a:ext cx="207170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(Na) =23,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(O) =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(Na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= 2 · 23 + 16 =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</a:t>
            </a:r>
          </a:p>
          <a:p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(Na)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2 ·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(Na) :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(Na</a:t>
            </a:r>
            <a:r>
              <a:rPr lang="en-US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O) = 2 · 23 : 62 = 0,74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74%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(O)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(O) :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(Na</a:t>
            </a:r>
            <a:r>
              <a:rPr lang="en-US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O) = 16 : 62 =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0,26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26%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p:oleObj spid="_x0000_s37893" name="Формула" r:id="rId8" imgW="114151" imgH="215619" progId="Equation.3">
              <p:embed/>
            </p:oleObj>
          </a:graphicData>
        </a:graphic>
      </p:graphicFrame>
      <p:sp>
        <p:nvSpPr>
          <p:cNvPr id="27" name="Управляющая кнопка: далее 2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92058" y="3694048"/>
            <a:ext cx="7786742" cy="16287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Запиши формулы в порядке уменьшения массовой доли хлора и серы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Выноска-облако 5"/>
          <p:cNvSpPr>
            <a:spLocks noChangeAspect="1"/>
          </p:cNvSpPr>
          <p:nvPr/>
        </p:nvSpPr>
        <p:spPr>
          <a:xfrm flipH="1">
            <a:off x="571472" y="2035959"/>
            <a:ext cx="2460055" cy="1728000"/>
          </a:xfrm>
          <a:prstGeom prst="cloudCallout">
            <a:avLst>
              <a:gd name="adj1" fmla="val -62420"/>
              <a:gd name="adj2" fmla="val 56625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1000100" y="785794"/>
            <a:ext cx="2486036" cy="785818"/>
          </a:xfrm>
          <a:prstGeom prst="wedgeRectCallout">
            <a:avLst>
              <a:gd name="adj1" fmla="val 55795"/>
              <a:gd name="adj2" fmla="val 115233"/>
            </a:avLst>
          </a:prstGeom>
          <a:solidFill>
            <a:schemeClr val="bg1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Задания на массовую долю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0" descr="17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08617">
            <a:off x="7233616" y="430557"/>
            <a:ext cx="1239837" cy="12954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643174" y="428604"/>
            <a:ext cx="5500726" cy="1357322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500042"/>
            <a:ext cx="5500726" cy="1357322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Ва-банк</a:t>
            </a:r>
            <a:endParaRPr lang="ru-RU" sz="6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5500702"/>
            <a:ext cx="3571900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Не производя расчеты</a:t>
            </a:r>
            <a:endParaRPr lang="ru-RU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знак завершения 11"/>
          <p:cNvSpPr>
            <a:spLocks/>
          </p:cNvSpPr>
          <p:nvPr/>
        </p:nvSpPr>
        <p:spPr>
          <a:xfrm>
            <a:off x="6000760" y="6143644"/>
            <a:ext cx="1800000" cy="360000"/>
          </a:xfrm>
          <a:prstGeom prst="flowChartTerminator">
            <a:avLst/>
          </a:prstGeom>
          <a:solidFill>
            <a:srgbClr val="66FF33"/>
          </a:solidFill>
          <a:ln w="952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носка-облако 13"/>
          <p:cNvSpPr>
            <a:spLocks noChangeAspect="1"/>
          </p:cNvSpPr>
          <p:nvPr/>
        </p:nvSpPr>
        <p:spPr>
          <a:xfrm>
            <a:off x="5929322" y="3500438"/>
            <a:ext cx="2870063" cy="2016000"/>
          </a:xfrm>
          <a:prstGeom prst="cloudCallout">
            <a:avLst>
              <a:gd name="adj1" fmla="val -62420"/>
              <a:gd name="adj2" fmla="val 56625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 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15" name="Выноска-облако 14"/>
          <p:cNvSpPr>
            <a:spLocks noChangeAspect="1"/>
          </p:cNvSpPr>
          <p:nvPr/>
        </p:nvSpPr>
        <p:spPr>
          <a:xfrm>
            <a:off x="6072198" y="2035959"/>
            <a:ext cx="2460055" cy="1728000"/>
          </a:xfrm>
          <a:prstGeom prst="cloudCallout">
            <a:avLst>
              <a:gd name="adj1" fmla="val -62420"/>
              <a:gd name="adj2" fmla="val 56625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 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носка-облако 15"/>
          <p:cNvSpPr>
            <a:spLocks noChangeAspect="1"/>
          </p:cNvSpPr>
          <p:nvPr/>
        </p:nvSpPr>
        <p:spPr>
          <a:xfrm flipH="1">
            <a:off x="571472" y="3500438"/>
            <a:ext cx="2870063" cy="2016000"/>
          </a:xfrm>
          <a:prstGeom prst="cloudCallout">
            <a:avLst>
              <a:gd name="adj1" fmla="val -62420"/>
              <a:gd name="adj2" fmla="val 56625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44000" y="857232"/>
            <a:ext cx="720000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1" i="0" u="none" strike="noStrike" kern="1200" normalizeH="0" baseline="0" noProof="0" dirty="0" smtClean="0">
                <a:ln w="11430">
                  <a:solidFill>
                    <a:srgbClr val="FF9900"/>
                  </a:solidFill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Цель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00232" y="2090172"/>
            <a:ext cx="7143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1. Получить первые представления о химических формулах, научиться читать их.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 Знакомство с коэффициентами и индексами. Понятия об относительной атомной и молекулярной массах.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3. Научиться рассчитывать относительную молекулярную массу.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Умножение 34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214422"/>
          <a:ext cx="9144002" cy="3929090"/>
        </p:xfrm>
        <a:graphic>
          <a:graphicData uri="http://schemas.openxmlformats.org/drawingml/2006/table">
            <a:tbl>
              <a:tblPr/>
              <a:tblGrid>
                <a:gridCol w="2180897"/>
                <a:gridCol w="2180897"/>
                <a:gridCol w="2180897"/>
                <a:gridCol w="2601311"/>
              </a:tblGrid>
              <a:tr h="1199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09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Ca(OH)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10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Cu(OH)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09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Mg(OH)</a:t>
                      </a:r>
                      <a:r>
                        <a:rPr kumimoji="0" lang="en-US" sz="4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4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99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0"/>
            <a:ext cx="91440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Домашнее задание</a:t>
            </a:r>
            <a:endParaRPr kumimoji="0" lang="ru-RU" sz="3600" b="1" i="0" u="none" strike="noStrike" kern="1200" normalizeH="0" baseline="0" noProof="0" dirty="0" smtClean="0">
              <a:ln w="11430">
                <a:noFill/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  <a:hlinkClick r:id="rId2"/>
              </a:rPr>
              <a:t>http://osievskaja.narod.ru/uroki/pazpabotki.html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- разработка урока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Осиевской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И.А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428860" y="1285860"/>
            <a:ext cx="671514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Химическая формула отражает состав вещества. Например: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молекула воды состоит из 2 атомов водорода и 1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тома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кислорода.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572000" y="3786190"/>
            <a:ext cx="250033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1H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6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357686" y="3714752"/>
            <a:ext cx="1080000" cy="1080000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429256" y="4286256"/>
            <a:ext cx="1080000" cy="1080000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000628" y="3786190"/>
            <a:ext cx="1080000" cy="1080000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72198" y="3786190"/>
            <a:ext cx="1080000" cy="1080000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192880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ндекс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Символ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4143380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Коэффициент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Капля 28"/>
          <p:cNvSpPr>
            <a:spLocks noChangeAspect="1"/>
          </p:cNvSpPr>
          <p:nvPr/>
        </p:nvSpPr>
        <p:spPr>
          <a:xfrm>
            <a:off x="2214546" y="1714488"/>
            <a:ext cx="5004000" cy="5004000"/>
          </a:xfrm>
          <a:prstGeom prst="teardrop">
            <a:avLst>
              <a:gd name="adj" fmla="val 5279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429684" cy="91440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905">
                  <a:noFill/>
                </a:ln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Государство веществ</a:t>
            </a:r>
            <a:endParaRPr lang="ru-RU" sz="6000" b="1" dirty="0">
              <a:ln w="1905">
                <a:noFill/>
              </a:ln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3571876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3571876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14942" y="3571876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HClO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1285860"/>
            <a:ext cx="77867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Выбери формулы веществ с наибольшим числом атомов в молекуле</a:t>
            </a:r>
            <a:endParaRPr lang="ru-RU" sz="32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4714884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86182" y="4714884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NaCl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4714884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AlCl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знак завершения 14"/>
          <p:cNvSpPr>
            <a:spLocks/>
          </p:cNvSpPr>
          <p:nvPr/>
        </p:nvSpPr>
        <p:spPr>
          <a:xfrm>
            <a:off x="6858016" y="4643446"/>
            <a:ext cx="1800000" cy="360000"/>
          </a:xfrm>
          <a:prstGeom prst="flowChartTerminator">
            <a:avLst/>
          </a:prstGeom>
          <a:solidFill>
            <a:srgbClr val="66FF33"/>
          </a:solidFill>
          <a:ln w="952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2786058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2786058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2786058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5500702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5500702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5500702"/>
            <a:ext cx="1404000" cy="771524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1142976" y="2928934"/>
            <a:ext cx="692656" cy="142876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1142976" y="4714884"/>
            <a:ext cx="692656" cy="142876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23" descr="1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3286124"/>
            <a:ext cx="1116012" cy="1295400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7286644" y="235743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8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xit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Аш-два-эс-о-четыре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628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Калий-эн-о-три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628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KNO</a:t>
            </a:r>
            <a:r>
              <a:rPr lang="en-US" sz="66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Магний-хлор-два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628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MgCl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Цинк-эс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628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ZnS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28860" y="857232"/>
            <a:ext cx="6715140" cy="5072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Кальций-три-эн-два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28860" y="3643314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1"/>
          <p:cNvGrpSpPr/>
          <p:nvPr/>
        </p:nvGrpSpPr>
        <p:grpSpPr>
          <a:xfrm>
            <a:off x="0" y="5934916"/>
            <a:ext cx="9144000" cy="925978"/>
            <a:chOff x="0" y="5934916"/>
            <a:chExt cx="9144000" cy="925978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0" y="5934916"/>
              <a:ext cx="2063728" cy="925978"/>
              <a:chOff x="0" y="5930676"/>
              <a:chExt cx="2063728" cy="925978"/>
            </a:xfrm>
          </p:grpSpPr>
          <p:pic>
            <p:nvPicPr>
              <p:cNvPr id="205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Группа 12"/>
            <p:cNvGrpSpPr/>
            <p:nvPr/>
          </p:nvGrpSpPr>
          <p:grpSpPr>
            <a:xfrm>
              <a:off x="2360091" y="5934916"/>
              <a:ext cx="2063728" cy="925978"/>
              <a:chOff x="0" y="5930676"/>
              <a:chExt cx="2063728" cy="925978"/>
            </a:xfrm>
          </p:grpSpPr>
          <p:pic>
            <p:nvPicPr>
              <p:cNvPr id="14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Группа 15"/>
            <p:cNvGrpSpPr/>
            <p:nvPr/>
          </p:nvGrpSpPr>
          <p:grpSpPr>
            <a:xfrm>
              <a:off x="4720182" y="5934916"/>
              <a:ext cx="2063728" cy="925978"/>
              <a:chOff x="0" y="5930676"/>
              <a:chExt cx="2063728" cy="925978"/>
            </a:xfrm>
          </p:grpSpPr>
          <p:pic>
            <p:nvPicPr>
              <p:cNvPr id="17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8"/>
            <p:cNvGrpSpPr/>
            <p:nvPr/>
          </p:nvGrpSpPr>
          <p:grpSpPr>
            <a:xfrm>
              <a:off x="7080272" y="5934916"/>
              <a:ext cx="2063728" cy="925978"/>
              <a:chOff x="0" y="5930676"/>
              <a:chExt cx="2063728" cy="925978"/>
            </a:xfrm>
          </p:grpSpPr>
          <p:pic>
            <p:nvPicPr>
              <p:cNvPr id="20" name="Picture 2" descr="C:\Documents and Settings\Admin\Рабочий стол\Рисунки. Мусор\nabeeg-md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0" y="5930676"/>
                <a:ext cx="1260000" cy="92597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Picture 3" descr="C:\Documents and Settings\Admin\Рабочий стол\Рисунки. Мусор\chemical-flask-md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6007903"/>
                <a:ext cx="635000" cy="7715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2285984" y="0"/>
            <a:ext cx="6400800" cy="9239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dirty="0" smtClean="0">
                <a:ln w="11430">
                  <a:noFill/>
                </a:ln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Химическая формула</a:t>
            </a:r>
            <a:endParaRPr kumimoji="0" lang="ru-RU" sz="4400" b="1" i="0" u="none" strike="noStrike" kern="1200" normalizeH="0" baseline="0" noProof="0" dirty="0" smtClean="0">
              <a:ln w="11430">
                <a:noFill/>
              </a:ln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000372"/>
            <a:ext cx="241200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120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Прочитайте формулы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Умножение 36">
            <a:hlinkClick r:id="" action="ppaction://hlinkshowjump?jump=endshow"/>
          </p:cNvPr>
          <p:cNvSpPr/>
          <p:nvPr/>
        </p:nvSpPr>
        <p:spPr>
          <a:xfrm>
            <a:off x="8429652" y="5286388"/>
            <a:ext cx="504000" cy="504000"/>
          </a:xfrm>
          <a:prstGeom prst="mathMultiply">
            <a:avLst/>
          </a:prstGeom>
          <a:solidFill>
            <a:srgbClr val="FF9900"/>
          </a:solidFill>
          <a:ln>
            <a:solidFill>
              <a:srgbClr val="C00000"/>
            </a:solidFill>
          </a:ln>
          <a:effectLst>
            <a:outerShdw dist="63500" dir="120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1214422"/>
            <a:ext cx="2628000" cy="914400"/>
          </a:xfrm>
          <a:prstGeom prst="rect">
            <a:avLst/>
          </a:prstGeom>
          <a:noFill/>
          <a:ln>
            <a:noFill/>
          </a:ln>
          <a:effectLst>
            <a:outerShdw dist="88900" dir="2400000" algn="ctr" rotWithShape="0">
              <a:schemeClr val="accent6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6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600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2357430"/>
            <a:ext cx="6715140" cy="8640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outerShdw dist="101600" dir="2400000" algn="ctr" rotWithShape="0">
              <a:schemeClr val="tx1">
                <a:lumMod val="75000"/>
                <a:lumOff val="2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643834" y="5286388"/>
            <a:ext cx="540000" cy="540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decel="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445</Words>
  <Application>Microsoft Office PowerPoint</Application>
  <PresentationFormat>Экран (4:3)</PresentationFormat>
  <Paragraphs>151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Относительная молекулярная масса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Ссылки: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2012-10-18T20:26:43Z</dcterms:created>
  <dcterms:modified xsi:type="dcterms:W3CDTF">2015-10-18T18:39:48Z</dcterms:modified>
</cp:coreProperties>
</file>