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66" r:id="rId6"/>
    <p:sldId id="267" r:id="rId7"/>
    <p:sldId id="268" r:id="rId8"/>
    <p:sldId id="269" r:id="rId9"/>
    <p:sldId id="272" r:id="rId10"/>
    <p:sldId id="273" r:id="rId11"/>
    <p:sldId id="262" r:id="rId12"/>
    <p:sldId id="271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D3AA-93E7-4221-90F4-21C7ED499DDC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F18E0-2060-43E1-B1B8-A2DFF13CE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D3AA-93E7-4221-90F4-21C7ED499DDC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F18E0-2060-43E1-B1B8-A2DFF13CE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D3AA-93E7-4221-90F4-21C7ED499DDC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F18E0-2060-43E1-B1B8-A2DFF13CE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D3AA-93E7-4221-90F4-21C7ED499DDC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F18E0-2060-43E1-B1B8-A2DFF13CE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D3AA-93E7-4221-90F4-21C7ED499DDC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F18E0-2060-43E1-B1B8-A2DFF13CE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D3AA-93E7-4221-90F4-21C7ED499DDC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F18E0-2060-43E1-B1B8-A2DFF13CE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D3AA-93E7-4221-90F4-21C7ED499DDC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F18E0-2060-43E1-B1B8-A2DFF13CE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D3AA-93E7-4221-90F4-21C7ED499DDC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F18E0-2060-43E1-B1B8-A2DFF13CE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D3AA-93E7-4221-90F4-21C7ED499DDC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F18E0-2060-43E1-B1B8-A2DFF13CE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D3AA-93E7-4221-90F4-21C7ED499DDC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F18E0-2060-43E1-B1B8-A2DFF13CE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D3AA-93E7-4221-90F4-21C7ED499DDC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F18E0-2060-43E1-B1B8-A2DFF13CE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2000"/>
            <a:lum/>
          </a:blip>
          <a:srcRect/>
          <a:tile tx="0" ty="0" sx="56000" sy="56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8D3AA-93E7-4221-90F4-21C7ED499DDC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F18E0-2060-43E1-B1B8-A2DFF13CE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inc/svgedit/svg-editor.html?paramurl=/inc/clean.html?id=71094" TargetMode="External"/><Relationship Id="rId2" Type="http://schemas.openxmlformats.org/officeDocument/2006/relationships/hyperlink" Target="https://sites.google.com/site/himulacom/zvonok-na-urok/8-klass/urok-no8-azyk-himii-znaki-himiceskih-elementov-otnositelnaa-atomnaa-mass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ker.com/inc/svgedit/svg-editor.html?paramurl=/inc/clean.html?id=18805" TargetMode="External"/><Relationship Id="rId5" Type="http://schemas.openxmlformats.org/officeDocument/2006/relationships/hyperlink" Target="http://www.clker.com/inc/svgedit/svg-editor.html?paramurl=/inc/clean.html?id=15848" TargetMode="External"/><Relationship Id="rId4" Type="http://schemas.openxmlformats.org/officeDocument/2006/relationships/hyperlink" Target="http://www.clker.com/inc/svgedit/svg-editor.html?paramurl=/inc/clean.html?id=17959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21447"/>
            <a:ext cx="7772400" cy="621510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  <a:effectLst>
            <a:outerShdw dist="101600" dir="2400000" rotWithShape="0">
              <a:srgbClr val="C000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Относительная атомная масса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5286388"/>
            <a:ext cx="6400800" cy="1071570"/>
          </a:xfrm>
          <a:prstGeom prst="homePlat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chemeClr val="accent6">
                <a:lumMod val="75000"/>
              </a:schemeClr>
            </a:solidFill>
            <a:prstDash val="lgDash"/>
          </a:ln>
          <a:effectLst>
            <a:outerShdw dist="101600" dir="2400000" rotWithShape="0">
              <a:srgbClr val="C000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Политова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ветлана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икторовна,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учитель химии высшей категории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500042"/>
            <a:ext cx="6400800" cy="1071570"/>
          </a:xfrm>
          <a:prstGeom prst="homePlat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chemeClr val="accent6">
                <a:lumMod val="75000"/>
              </a:schemeClr>
            </a:solidFill>
            <a:prstDash val="lgDash"/>
          </a:ln>
          <a:effectLst>
            <a:outerShdw dist="101600" dir="2400000" rotWithShape="0">
              <a:srgbClr val="C000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ГБОУ </a:t>
            </a: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СОШ №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1352 с углубленным изучением английского языка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г. Москвы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 smtClean="0">
                <a:latin typeface="Arial" pitchFamily="34" charset="0"/>
                <a:cs typeface="Arial" pitchFamily="34" charset="0"/>
              </a:rPr>
              <a:t>&gt;, &lt;, =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Group 66"/>
          <p:cNvGraphicFramePr>
            <a:graphicFrameLocks noGrp="1"/>
          </p:cNvGraphicFramePr>
          <p:nvPr>
            <p:ph idx="1"/>
          </p:nvPr>
        </p:nvGraphicFramePr>
        <p:xfrm>
          <a:off x="335653" y="1357301"/>
          <a:ext cx="8496000" cy="4010496"/>
        </p:xfrm>
        <a:graphic>
          <a:graphicData uri="http://schemas.openxmlformats.org/drawingml/2006/table">
            <a:tbl>
              <a:tblPr/>
              <a:tblGrid>
                <a:gridCol w="4248000"/>
                <a:gridCol w="4248000"/>
              </a:tblGrid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Zn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. .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. .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. .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. .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. .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Br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. .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6200000" flipH="1">
            <a:off x="1143000" y="-1143000"/>
            <a:ext cx="6858000" cy="914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gray">
          <a:xfrm rot="20492224">
            <a:off x="4064150" y="120478"/>
            <a:ext cx="923925" cy="1003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6000" dirty="0" smtClean="0">
                <a:latin typeface="Arial" pitchFamily="34" charset="0"/>
                <a:cs typeface="Arial" pitchFamily="34" charset="0"/>
              </a:rPr>
              <a:t>5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1142976" y="4214818"/>
            <a:ext cx="5404528" cy="1003300"/>
            <a:chOff x="571472" y="4321975"/>
            <a:chExt cx="5404528" cy="1003300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571472" y="4321975"/>
              <a:ext cx="1534395" cy="1003300"/>
              <a:chOff x="4365972" y="2727694"/>
              <a:chExt cx="1534395" cy="1003300"/>
            </a:xfrm>
          </p:grpSpPr>
          <p:sp>
            <p:nvSpPr>
              <p:cNvPr id="7" name="Rectangle 7"/>
              <p:cNvSpPr>
                <a:spLocks noChangeArrowheads="1"/>
              </p:cNvSpPr>
              <p:nvPr/>
            </p:nvSpPr>
            <p:spPr bwMode="gray">
              <a:xfrm>
                <a:off x="4431169" y="2727694"/>
                <a:ext cx="1404000" cy="10033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chemeClr val="accent6">
                    <a:lumMod val="75000"/>
                  </a:schemeClr>
                </a:solidFill>
                <a:miter lim="800000"/>
                <a:headEnd/>
                <a:tailEnd/>
              </a:ln>
              <a:effectLst>
                <a:outerShdw dist="139700" dir="2400000" algn="ctr" rotWithShape="0">
                  <a:schemeClr val="accent6">
                    <a:lumMod val="75000"/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gray">
              <a:xfrm>
                <a:off x="4365972" y="2844624"/>
                <a:ext cx="1534395" cy="76944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50800" dir="5400000" algn="ctr" rotWithShape="0">
                  <a:schemeClr val="accent6">
                    <a:lumMod val="75000"/>
                    <a:alpha val="50000"/>
                  </a:schemeClr>
                </a:outerShdw>
              </a:effec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4400" b="1" dirty="0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..Na. </a:t>
                </a:r>
                <a:endParaRPr lang="en-US" sz="4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3" name="Группа 12"/>
            <p:cNvGrpSpPr/>
            <p:nvPr/>
          </p:nvGrpSpPr>
          <p:grpSpPr>
            <a:xfrm>
              <a:off x="4572000" y="4321975"/>
              <a:ext cx="1404000" cy="1003300"/>
              <a:chOff x="4431169" y="2727694"/>
              <a:chExt cx="1404000" cy="1003300"/>
            </a:xfrm>
          </p:grpSpPr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4431169" y="2727694"/>
                <a:ext cx="1404000" cy="10033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chemeClr val="accent6">
                    <a:lumMod val="75000"/>
                  </a:schemeClr>
                </a:solidFill>
                <a:miter lim="800000"/>
                <a:headEnd/>
                <a:tailEnd/>
              </a:ln>
              <a:effectLst>
                <a:outerShdw dist="139700" dir="2400000" algn="ctr" rotWithShape="0">
                  <a:schemeClr val="accent6">
                    <a:lumMod val="75000"/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" name="Text Box 8"/>
              <p:cNvSpPr txBox="1">
                <a:spLocks noChangeArrowheads="1"/>
              </p:cNvSpPr>
              <p:nvPr/>
            </p:nvSpPr>
            <p:spPr bwMode="gray">
              <a:xfrm>
                <a:off x="4711418" y="2844624"/>
                <a:ext cx="843501" cy="76944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50800" dir="5400000" algn="ctr" rotWithShape="0">
                  <a:schemeClr val="accent6">
                    <a:lumMod val="75000"/>
                    <a:alpha val="50000"/>
                  </a:schemeClr>
                </a:outerShdw>
              </a:effec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4400" b="1" dirty="0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.F </a:t>
                </a:r>
                <a:endParaRPr lang="en-US" sz="4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" name="Группа 9"/>
          <p:cNvGrpSpPr/>
          <p:nvPr/>
        </p:nvGrpSpPr>
        <p:grpSpPr>
          <a:xfrm>
            <a:off x="2928926" y="5286388"/>
            <a:ext cx="1627370" cy="1003300"/>
            <a:chOff x="4319484" y="2727694"/>
            <a:chExt cx="1627370" cy="1003300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gray">
            <a:xfrm>
              <a:off x="4431169" y="2727694"/>
              <a:ext cx="1404000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gray">
            <a:xfrm>
              <a:off x="4319484" y="2844624"/>
              <a:ext cx="1627370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Mg...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858016" y="5286388"/>
            <a:ext cx="1404000" cy="1003300"/>
            <a:chOff x="4431169" y="2727694"/>
            <a:chExt cx="1404000" cy="1003300"/>
          </a:xfrm>
        </p:grpSpPr>
        <p:sp>
          <p:nvSpPr>
            <p:cNvPr id="17" name="Rectangle 7"/>
            <p:cNvSpPr>
              <a:spLocks noChangeArrowheads="1"/>
            </p:cNvSpPr>
            <p:nvPr/>
          </p:nvSpPr>
          <p:spPr bwMode="gray">
            <a:xfrm>
              <a:off x="4431169" y="2727694"/>
              <a:ext cx="1404000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gray">
            <a:xfrm>
              <a:off x="4444519" y="2844624"/>
              <a:ext cx="1377301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400" b="1" dirty="0" err="1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Ba</a:t>
              </a:r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..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Rectangle 7"/>
          <p:cNvSpPr>
            <a:spLocks noChangeArrowheads="1"/>
          </p:cNvSpPr>
          <p:nvPr/>
        </p:nvSpPr>
        <p:spPr bwMode="gray">
          <a:xfrm>
            <a:off x="715341" y="1357298"/>
            <a:ext cx="7713318" cy="2357454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Разгадайте новое слово, которое можно получить,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если от начала или конца названия химического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элемента убрать число букв, соответствующее числу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точек.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Например, 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Cr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убираем из названия 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"хром"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одну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начальную букву и получаем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"ром"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6200000" flipH="1">
            <a:off x="1143000" y="-1143000"/>
            <a:ext cx="6858000" cy="914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gray">
          <a:xfrm rot="20492224">
            <a:off x="4064150" y="120478"/>
            <a:ext cx="923925" cy="1003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6000" dirty="0" smtClean="0">
                <a:latin typeface="Arial" pitchFamily="34" charset="0"/>
                <a:cs typeface="Arial" pitchFamily="34" charset="0"/>
              </a:rPr>
              <a:t>6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23"/>
          <p:cNvGrpSpPr/>
          <p:nvPr/>
        </p:nvGrpSpPr>
        <p:grpSpPr>
          <a:xfrm>
            <a:off x="985882" y="4214818"/>
            <a:ext cx="5720596" cy="1003300"/>
            <a:chOff x="414378" y="4321975"/>
            <a:chExt cx="5720596" cy="1003300"/>
          </a:xfrm>
        </p:grpSpPr>
        <p:grpSp>
          <p:nvGrpSpPr>
            <p:cNvPr id="3" name="Группа 8"/>
            <p:cNvGrpSpPr/>
            <p:nvPr/>
          </p:nvGrpSpPr>
          <p:grpSpPr>
            <a:xfrm>
              <a:off x="414378" y="4321975"/>
              <a:ext cx="1848583" cy="1003300"/>
              <a:chOff x="4208878" y="2727694"/>
              <a:chExt cx="1848583" cy="1003300"/>
            </a:xfrm>
          </p:grpSpPr>
          <p:sp>
            <p:nvSpPr>
              <p:cNvPr id="7" name="Rectangle 7"/>
              <p:cNvSpPr>
                <a:spLocks noChangeArrowheads="1"/>
              </p:cNvSpPr>
              <p:nvPr/>
            </p:nvSpPr>
            <p:spPr bwMode="gray">
              <a:xfrm>
                <a:off x="4431169" y="2727694"/>
                <a:ext cx="1404000" cy="10033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chemeClr val="accent6">
                    <a:lumMod val="75000"/>
                  </a:schemeClr>
                </a:solidFill>
                <a:miter lim="800000"/>
                <a:headEnd/>
                <a:tailEnd/>
              </a:ln>
              <a:effectLst>
                <a:outerShdw dist="139700" dir="2400000" algn="ctr" rotWithShape="0">
                  <a:schemeClr val="accent6">
                    <a:lumMod val="75000"/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gray">
              <a:xfrm>
                <a:off x="4208878" y="2844624"/>
                <a:ext cx="1848583" cy="76944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50800" dir="5400000" algn="ctr" rotWithShape="0">
                  <a:schemeClr val="accent6">
                    <a:lumMod val="75000"/>
                    <a:alpha val="50000"/>
                  </a:schemeClr>
                </a:outerShdw>
              </a:effec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4400" b="1" dirty="0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...Pd.. </a:t>
                </a:r>
                <a:endParaRPr lang="en-US" sz="4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Группа 12"/>
            <p:cNvGrpSpPr/>
            <p:nvPr/>
          </p:nvGrpSpPr>
          <p:grpSpPr>
            <a:xfrm>
              <a:off x="4413028" y="4321975"/>
              <a:ext cx="1721946" cy="1003300"/>
              <a:chOff x="4272197" y="2727694"/>
              <a:chExt cx="1721946" cy="1003300"/>
            </a:xfrm>
          </p:grpSpPr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4431169" y="2727694"/>
                <a:ext cx="1404000" cy="10033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chemeClr val="accent6">
                    <a:lumMod val="75000"/>
                  </a:schemeClr>
                </a:solidFill>
                <a:miter lim="800000"/>
                <a:headEnd/>
                <a:tailEnd/>
              </a:ln>
              <a:effectLst>
                <a:outerShdw dist="139700" dir="2400000" algn="ctr" rotWithShape="0">
                  <a:schemeClr val="accent6">
                    <a:lumMod val="75000"/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" name="Text Box 8"/>
              <p:cNvSpPr txBox="1">
                <a:spLocks noChangeArrowheads="1"/>
              </p:cNvSpPr>
              <p:nvPr/>
            </p:nvSpPr>
            <p:spPr bwMode="gray">
              <a:xfrm>
                <a:off x="4272197" y="2844624"/>
                <a:ext cx="1721946" cy="76944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50800" dir="5400000" algn="ctr" rotWithShape="0">
                  <a:schemeClr val="accent6">
                    <a:lumMod val="75000"/>
                    <a:alpha val="50000"/>
                  </a:schemeClr>
                </a:outerShdw>
              </a:effec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4400" b="1" dirty="0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..Co.. </a:t>
                </a:r>
                <a:endParaRPr lang="en-US" sz="4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9" name="Группа 9"/>
          <p:cNvGrpSpPr/>
          <p:nvPr/>
        </p:nvGrpSpPr>
        <p:grpSpPr>
          <a:xfrm>
            <a:off x="3040611" y="5286388"/>
            <a:ext cx="1404000" cy="1003300"/>
            <a:chOff x="4431169" y="2727694"/>
            <a:chExt cx="1404000" cy="1003300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gray">
            <a:xfrm>
              <a:off x="4431169" y="2727694"/>
              <a:ext cx="1404000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gray">
            <a:xfrm>
              <a:off x="4444519" y="2844624"/>
              <a:ext cx="1377301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</a:t>
              </a:r>
              <a:r>
                <a:rPr lang="en-US" sz="4400" b="1" dirty="0" err="1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Sn</a:t>
              </a:r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Группа 15"/>
          <p:cNvGrpSpPr/>
          <p:nvPr/>
        </p:nvGrpSpPr>
        <p:grpSpPr>
          <a:xfrm>
            <a:off x="6824879" y="5286388"/>
            <a:ext cx="1470274" cy="1003300"/>
            <a:chOff x="4398032" y="2727694"/>
            <a:chExt cx="1470274" cy="1003300"/>
          </a:xfrm>
        </p:grpSpPr>
        <p:sp>
          <p:nvSpPr>
            <p:cNvPr id="17" name="Rectangle 7"/>
            <p:cNvSpPr>
              <a:spLocks noChangeArrowheads="1"/>
            </p:cNvSpPr>
            <p:nvPr/>
          </p:nvSpPr>
          <p:spPr bwMode="gray">
            <a:xfrm>
              <a:off x="4431169" y="2727694"/>
              <a:ext cx="1404000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gray">
            <a:xfrm>
              <a:off x="4398032" y="2844624"/>
              <a:ext cx="1470274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….C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Rectangle 7"/>
          <p:cNvSpPr>
            <a:spLocks noChangeArrowheads="1"/>
          </p:cNvSpPr>
          <p:nvPr/>
        </p:nvSpPr>
        <p:spPr bwMode="gray">
          <a:xfrm>
            <a:off x="715341" y="1357298"/>
            <a:ext cx="7713318" cy="2357454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Разгадайте новое слово, которое можно получить,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если от начала или конца названия химического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элемента убрать число букв, соответствующее числу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точек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Ссылки: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7200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  <a:hlinkClick r:id="rId2"/>
              </a:rPr>
              <a:t>https://sites.google.com/site/himulacom/zvonok-na-urok/8-klass/urok-no8-azyk-himii-znaki-himiceskih-elementov-otnositelnaa-atomnaa-massa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- сайт Пчелкиной Галины Викторовны;</a:t>
            </a:r>
          </a:p>
          <a:p>
            <a:pPr marL="7200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  <a:hlinkClick r:id="rId3"/>
              </a:rPr>
              <a:t>http://www.clker.com/inc/svgedit/svg-editor.html?paramurl=/inc/clean.html?id=71094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– молекула;</a:t>
            </a:r>
          </a:p>
          <a:p>
            <a:pPr marL="7200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  <a:hlinkClick r:id="rId4"/>
              </a:rPr>
              <a:t>http://www.clker.com/inc/svgedit/svg-editor.html?paramurl=/inc/clean.html?id=179597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– лабораторное оборудование;</a:t>
            </a:r>
          </a:p>
          <a:p>
            <a:pPr marL="7200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  <a:hlinkClick r:id="rId5"/>
              </a:rPr>
              <a:t>http://www.clker.com/inc/svgedit/svg-editor.html?paramurl=/inc/clean.html?id=15848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– карандаш;</a:t>
            </a:r>
          </a:p>
          <a:p>
            <a:pPr marL="720000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  <a:hlinkClick r:id="rId6"/>
              </a:rPr>
              <a:t>http://www.clker.com/inc/svgedit/svg-editor.html?paramurl=/inc/clean.html?id=18805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– красная кнопка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14734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Массы атомов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214290"/>
            <a:ext cx="3643338" cy="35004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43372" y="214290"/>
            <a:ext cx="4786346" cy="635798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войная волна 6"/>
          <p:cNvSpPr/>
          <p:nvPr/>
        </p:nvSpPr>
        <p:spPr>
          <a:xfrm>
            <a:off x="4357686" y="428604"/>
            <a:ext cx="4429156" cy="1928826"/>
          </a:xfrm>
          <a:prstGeom prst="doubleWav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lgDash"/>
          </a:ln>
          <a:effectLst>
            <a:outerShdw dist="101600" dir="30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Показывает во сколько раз масса атома х.э больше 1/12 массы атома углерода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57158" y="1142984"/>
            <a:ext cx="3528000" cy="2143140"/>
          </a:xfrm>
          <a:prstGeom prst="rect">
            <a:avLst/>
          </a:prstGeom>
          <a:noFill/>
          <a:ln w="28575">
            <a:noFill/>
            <a:prstDash val="lg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Относительная атомная масса химического элемента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5286380" y="3143248"/>
            <a:ext cx="2500330" cy="2128846"/>
            <a:chOff x="4857752" y="3143248"/>
            <a:chExt cx="2500330" cy="2128846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4857752" y="3143248"/>
              <a:ext cx="1985970" cy="2128846"/>
              <a:chOff x="4857752" y="3143248"/>
              <a:chExt cx="1985970" cy="2128846"/>
            </a:xfrm>
          </p:grpSpPr>
          <p:grpSp>
            <p:nvGrpSpPr>
              <p:cNvPr id="18" name="Группа 17"/>
              <p:cNvGrpSpPr/>
              <p:nvPr/>
            </p:nvGrpSpPr>
            <p:grpSpPr>
              <a:xfrm>
                <a:off x="4857752" y="3143248"/>
                <a:ext cx="1000132" cy="2128846"/>
                <a:chOff x="4857752" y="3143248"/>
                <a:chExt cx="1000132" cy="2128846"/>
              </a:xfrm>
            </p:grpSpPr>
            <p:sp>
              <p:nvSpPr>
                <p:cNvPr id="14" name="Овал 13"/>
                <p:cNvSpPr/>
                <p:nvPr/>
              </p:nvSpPr>
              <p:spPr>
                <a:xfrm>
                  <a:off x="4900618" y="3143248"/>
                  <a:ext cx="914400" cy="9144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>
                  <a:off x="4857752" y="4214818"/>
                  <a:ext cx="1000132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Прямоугольник 16"/>
                <p:cNvSpPr/>
                <p:nvPr/>
              </p:nvSpPr>
              <p:spPr>
                <a:xfrm>
                  <a:off x="4900618" y="4357694"/>
                  <a:ext cx="914400" cy="9144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000" dirty="0" smtClean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12</a:t>
                  </a:r>
                  <a:endParaRPr lang="ru-RU" sz="40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9" name="Прямоугольник 18"/>
              <p:cNvSpPr/>
              <p:nvPr/>
            </p:nvSpPr>
            <p:spPr>
              <a:xfrm>
                <a:off x="5929322" y="3750471"/>
                <a:ext cx="9144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4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endParaRPr lang="ru-RU" sz="4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1" name="Равнобедренный треугольник 20"/>
            <p:cNvSpPr/>
            <p:nvPr/>
          </p:nvSpPr>
          <p:spPr>
            <a:xfrm>
              <a:off x="6858016" y="3957638"/>
              <a:ext cx="500066" cy="500066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14734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Массы атомов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214290"/>
            <a:ext cx="3643338" cy="35004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</a:t>
            </a:r>
            <a:endParaRPr lang="ru-RU" sz="8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43372" y="214290"/>
            <a:ext cx="4786346" cy="635798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войная волна 6"/>
          <p:cNvSpPr/>
          <p:nvPr/>
        </p:nvSpPr>
        <p:spPr>
          <a:xfrm>
            <a:off x="4357686" y="428604"/>
            <a:ext cx="4429156" cy="1428760"/>
          </a:xfrm>
          <a:prstGeom prst="doubleWav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lgDash"/>
          </a:ln>
          <a:effectLst>
            <a:outerShdw dist="101600" dir="30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Массы атомов очень малы.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Абсолютные массы некоторых атомов: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43438" y="2928934"/>
            <a:ext cx="3528000" cy="7143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lgDash"/>
          </a:ln>
          <a:effectLst>
            <a:outerShdw dist="101600" dir="30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(C) =1,99268 ∙ 10</a:t>
            </a:r>
            <a:r>
              <a:rPr lang="ru-RU" sz="2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-23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г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3786190"/>
            <a:ext cx="3528000" cy="7143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lgDash"/>
          </a:ln>
          <a:effectLst>
            <a:outerShdw dist="101600" dir="30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(H) =1,67375 ∙ 10</a:t>
            </a:r>
            <a:r>
              <a:rPr lang="ru-RU" sz="2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-24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г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3438" y="4643446"/>
            <a:ext cx="3528000" cy="7143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lgDash"/>
          </a:ln>
          <a:effectLst>
            <a:outerShdw dist="101600" dir="30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(O) =2,656812 ∙ 10</a:t>
            </a:r>
            <a:r>
              <a:rPr lang="ru-RU" sz="2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-23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г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143372" y="214290"/>
            <a:ext cx="4786346" cy="635798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4214818"/>
            <a:ext cx="4257676" cy="1911345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Алюминий</a:t>
            </a:r>
            <a:r>
              <a:rPr lang="ru-RU" dirty="0">
                <a:latin typeface="Arial" pitchFamily="34" charset="0"/>
                <a:cs typeface="Arial" pitchFamily="34" charset="0"/>
              </a:rPr>
              <a:t>, сера, азот, хром, фосфор, аргон, магний</a:t>
            </a:r>
          </a:p>
          <a:p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285720" y="214290"/>
            <a:ext cx="3643338" cy="3500462"/>
            <a:chOff x="285720" y="214290"/>
            <a:chExt cx="3643338" cy="350046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85720" y="214290"/>
              <a:ext cx="3643338" cy="350046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28575">
              <a:solidFill>
                <a:schemeClr val="accent6">
                  <a:lumMod val="75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21439" y="1928802"/>
              <a:ext cx="3571900" cy="164307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2">
                  <a:lumMod val="75000"/>
                </a:schemeClr>
              </a:solidFill>
              <a:prstDash val="lgDash"/>
            </a:ln>
            <a:effectLst>
              <a:outerShdw dist="101600" dir="3000000" algn="ctr" rotWithShape="0">
                <a:schemeClr val="accent2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Составьте пары из знаков химических элементов и русских названий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4357686" y="635122"/>
            <a:ext cx="4218010" cy="2453647"/>
            <a:chOff x="4357686" y="635122"/>
            <a:chExt cx="4218010" cy="2453647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4585910" y="635122"/>
              <a:ext cx="3761563" cy="1088529"/>
              <a:chOff x="4456943" y="635122"/>
              <a:chExt cx="3761563" cy="1088529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4456943" y="635122"/>
                <a:ext cx="1003300" cy="1088529"/>
                <a:chOff x="4456943" y="770202"/>
                <a:chExt cx="1003300" cy="1088529"/>
              </a:xfrm>
            </p:grpSpPr>
            <p:sp>
              <p:nvSpPr>
                <p:cNvPr id="9" name="Rectangle 7"/>
                <p:cNvSpPr>
                  <a:spLocks noChangeArrowheads="1"/>
                </p:cNvSpPr>
                <p:nvPr/>
              </p:nvSpPr>
              <p:spPr bwMode="gray">
                <a:xfrm rot="3419336">
                  <a:off x="4496630" y="730515"/>
                  <a:ext cx="923925" cy="1003300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38100">
                  <a:solidFill>
                    <a:schemeClr val="accent6">
                      <a:lumMod val="75000"/>
                    </a:schemeClr>
                  </a:solidFill>
                  <a:miter lim="800000"/>
                  <a:headEnd/>
                  <a:tailEnd/>
                </a:ln>
                <a:effectLst>
                  <a:outerShdw dist="139700" dir="2400000" algn="ctr" rotWithShape="0">
                    <a:schemeClr val="accent6">
                      <a:lumMod val="75000"/>
                      <a:alpha val="50000"/>
                    </a:schemeClr>
                  </a:outerShdw>
                </a:effec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" name="Text Box 8"/>
                <p:cNvSpPr txBox="1">
                  <a:spLocks noChangeArrowheads="1"/>
                </p:cNvSpPr>
                <p:nvPr/>
              </p:nvSpPr>
              <p:spPr bwMode="gray">
                <a:xfrm>
                  <a:off x="4640454" y="1089290"/>
                  <a:ext cx="591829" cy="76944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50800" dir="5400000" algn="ctr" rotWithShape="0">
                    <a:schemeClr val="accent6">
                      <a:lumMod val="75000"/>
                      <a:alpha val="50000"/>
                    </a:schemeClr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4400" b="1" dirty="0" smtClean="0">
                      <a:solidFill>
                        <a:schemeClr val="tx2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N</a:t>
                  </a:r>
                  <a:endParaRPr lang="en-US" sz="4400" b="1" dirty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>
                <a:off x="5833654" y="635122"/>
                <a:ext cx="1008142" cy="1088529"/>
                <a:chOff x="4452101" y="770202"/>
                <a:chExt cx="1008142" cy="1088529"/>
              </a:xfrm>
            </p:grpSpPr>
            <p:sp>
              <p:nvSpPr>
                <p:cNvPr id="13" name="Rectangle 7"/>
                <p:cNvSpPr>
                  <a:spLocks noChangeArrowheads="1"/>
                </p:cNvSpPr>
                <p:nvPr/>
              </p:nvSpPr>
              <p:spPr bwMode="gray">
                <a:xfrm rot="3419336">
                  <a:off x="4496630" y="730515"/>
                  <a:ext cx="923925" cy="1003300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38100">
                  <a:solidFill>
                    <a:schemeClr val="accent6">
                      <a:lumMod val="75000"/>
                    </a:schemeClr>
                  </a:solidFill>
                  <a:miter lim="800000"/>
                  <a:headEnd/>
                  <a:tailEnd/>
                </a:ln>
                <a:effectLst>
                  <a:outerShdw dist="139700" dir="2400000" algn="ctr" rotWithShape="0">
                    <a:schemeClr val="accent6">
                      <a:lumMod val="75000"/>
                      <a:alpha val="50000"/>
                    </a:schemeClr>
                  </a:outerShdw>
                </a:effec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Text Box 8"/>
                <p:cNvSpPr txBox="1">
                  <a:spLocks noChangeArrowheads="1"/>
                </p:cNvSpPr>
                <p:nvPr/>
              </p:nvSpPr>
              <p:spPr bwMode="gray">
                <a:xfrm>
                  <a:off x="4452101" y="1089290"/>
                  <a:ext cx="968535" cy="76944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50800" dir="5400000" algn="ctr" rotWithShape="0">
                    <a:schemeClr val="accent6">
                      <a:lumMod val="75000"/>
                      <a:alpha val="50000"/>
                    </a:schemeClr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4400" b="1" dirty="0" err="1" smtClean="0">
                      <a:solidFill>
                        <a:schemeClr val="tx2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Ar</a:t>
                  </a:r>
                  <a:r>
                    <a:rPr lang="en-US" sz="4400" b="1" dirty="0" smtClean="0">
                      <a:solidFill>
                        <a:schemeClr val="tx2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endParaRPr lang="en-US" sz="4400" b="1" dirty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5" name="Группа 14"/>
              <p:cNvGrpSpPr/>
              <p:nvPr/>
            </p:nvGrpSpPr>
            <p:grpSpPr>
              <a:xfrm>
                <a:off x="7215206" y="635122"/>
                <a:ext cx="1003300" cy="1088529"/>
                <a:chOff x="4456943" y="770202"/>
                <a:chExt cx="1003300" cy="1088529"/>
              </a:xfrm>
            </p:grpSpPr>
            <p:sp>
              <p:nvSpPr>
                <p:cNvPr id="16" name="Rectangle 7"/>
                <p:cNvSpPr>
                  <a:spLocks noChangeArrowheads="1"/>
                </p:cNvSpPr>
                <p:nvPr/>
              </p:nvSpPr>
              <p:spPr bwMode="gray">
                <a:xfrm rot="3419336">
                  <a:off x="4496630" y="730515"/>
                  <a:ext cx="923925" cy="1003300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38100">
                  <a:solidFill>
                    <a:schemeClr val="accent6">
                      <a:lumMod val="75000"/>
                    </a:schemeClr>
                  </a:solidFill>
                  <a:miter lim="800000"/>
                  <a:headEnd/>
                  <a:tailEnd/>
                </a:ln>
                <a:effectLst>
                  <a:outerShdw dist="139700" dir="2400000" algn="ctr" rotWithShape="0">
                    <a:schemeClr val="accent6">
                      <a:lumMod val="75000"/>
                      <a:alpha val="50000"/>
                    </a:schemeClr>
                  </a:outerShdw>
                </a:effec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Text Box 8"/>
                <p:cNvSpPr txBox="1">
                  <a:spLocks noChangeArrowheads="1"/>
                </p:cNvSpPr>
                <p:nvPr/>
              </p:nvSpPr>
              <p:spPr bwMode="gray">
                <a:xfrm>
                  <a:off x="4655682" y="1089290"/>
                  <a:ext cx="561372" cy="76944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50800" dir="5400000" algn="ctr" rotWithShape="0">
                    <a:schemeClr val="accent6">
                      <a:lumMod val="75000"/>
                      <a:alpha val="50000"/>
                    </a:schemeClr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4400" b="1" dirty="0">
                      <a:solidFill>
                        <a:schemeClr val="tx2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P</a:t>
                  </a:r>
                </a:p>
              </p:txBody>
            </p:sp>
          </p:grpSp>
        </p:grpSp>
        <p:grpSp>
          <p:nvGrpSpPr>
            <p:cNvPr id="30" name="Группа 29"/>
            <p:cNvGrpSpPr/>
            <p:nvPr/>
          </p:nvGrpSpPr>
          <p:grpSpPr>
            <a:xfrm>
              <a:off x="4357686" y="2000240"/>
              <a:ext cx="4218010" cy="1088529"/>
              <a:chOff x="4357686" y="2000240"/>
              <a:chExt cx="4218010" cy="1088529"/>
            </a:xfrm>
          </p:grpSpPr>
          <p:grpSp>
            <p:nvGrpSpPr>
              <p:cNvPr id="18" name="Группа 17"/>
              <p:cNvGrpSpPr/>
              <p:nvPr/>
            </p:nvGrpSpPr>
            <p:grpSpPr>
              <a:xfrm>
                <a:off x="5422566" y="2000240"/>
                <a:ext cx="1003300" cy="1088529"/>
                <a:chOff x="4456943" y="770202"/>
                <a:chExt cx="1003300" cy="1088529"/>
              </a:xfrm>
            </p:grpSpPr>
            <p:sp>
              <p:nvSpPr>
                <p:cNvPr id="19" name="Rectangle 7"/>
                <p:cNvSpPr>
                  <a:spLocks noChangeArrowheads="1"/>
                </p:cNvSpPr>
                <p:nvPr/>
              </p:nvSpPr>
              <p:spPr bwMode="gray">
                <a:xfrm rot="3419336">
                  <a:off x="4496630" y="730515"/>
                  <a:ext cx="923925" cy="1003300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38100">
                  <a:solidFill>
                    <a:schemeClr val="accent6">
                      <a:lumMod val="75000"/>
                    </a:schemeClr>
                  </a:solidFill>
                  <a:miter lim="800000"/>
                  <a:headEnd/>
                  <a:tailEnd/>
                </a:ln>
                <a:effectLst>
                  <a:outerShdw dist="139700" dir="2400000" algn="ctr" rotWithShape="0">
                    <a:schemeClr val="accent6">
                      <a:lumMod val="75000"/>
                      <a:alpha val="50000"/>
                    </a:schemeClr>
                  </a:outerShdw>
                </a:effec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Text Box 8"/>
                <p:cNvSpPr txBox="1">
                  <a:spLocks noChangeArrowheads="1"/>
                </p:cNvSpPr>
                <p:nvPr/>
              </p:nvSpPr>
              <p:spPr bwMode="gray">
                <a:xfrm>
                  <a:off x="4483359" y="1089290"/>
                  <a:ext cx="906018" cy="76944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50800" dir="5400000" algn="ctr" rotWithShape="0">
                    <a:schemeClr val="accent6">
                      <a:lumMod val="75000"/>
                      <a:alpha val="50000"/>
                    </a:schemeClr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4400" b="1" dirty="0" smtClean="0">
                      <a:solidFill>
                        <a:schemeClr val="tx2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Al </a:t>
                  </a:r>
                  <a:endParaRPr lang="en-US" sz="4400" b="1" dirty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6487446" y="2000240"/>
                <a:ext cx="1003300" cy="1088529"/>
                <a:chOff x="4456943" y="770202"/>
                <a:chExt cx="1003300" cy="1088529"/>
              </a:xfrm>
            </p:grpSpPr>
            <p:sp>
              <p:nvSpPr>
                <p:cNvPr id="22" name="Rectangle 7"/>
                <p:cNvSpPr>
                  <a:spLocks noChangeArrowheads="1"/>
                </p:cNvSpPr>
                <p:nvPr/>
              </p:nvSpPr>
              <p:spPr bwMode="gray">
                <a:xfrm rot="3419336">
                  <a:off x="4496630" y="730515"/>
                  <a:ext cx="923925" cy="1003300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38100">
                  <a:solidFill>
                    <a:schemeClr val="accent6">
                      <a:lumMod val="75000"/>
                    </a:schemeClr>
                  </a:solidFill>
                  <a:miter lim="800000"/>
                  <a:headEnd/>
                  <a:tailEnd/>
                </a:ln>
                <a:effectLst>
                  <a:outerShdw dist="139700" dir="2400000" algn="ctr" rotWithShape="0">
                    <a:schemeClr val="accent6">
                      <a:lumMod val="75000"/>
                      <a:alpha val="50000"/>
                    </a:schemeClr>
                  </a:outerShdw>
                </a:effec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Text Box 8"/>
                <p:cNvSpPr txBox="1">
                  <a:spLocks noChangeArrowheads="1"/>
                </p:cNvSpPr>
                <p:nvPr/>
              </p:nvSpPr>
              <p:spPr bwMode="gray">
                <a:xfrm>
                  <a:off x="4655682" y="1089290"/>
                  <a:ext cx="561372" cy="76944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50800" dir="5400000" algn="ctr" rotWithShape="0">
                    <a:schemeClr val="accent6">
                      <a:lumMod val="75000"/>
                      <a:alpha val="50000"/>
                    </a:schemeClr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4400" b="1" dirty="0">
                      <a:solidFill>
                        <a:schemeClr val="tx2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S</a:t>
                  </a:r>
                </a:p>
              </p:txBody>
            </p:sp>
          </p:grpSp>
          <p:grpSp>
            <p:nvGrpSpPr>
              <p:cNvPr id="24" name="Группа 23"/>
              <p:cNvGrpSpPr/>
              <p:nvPr/>
            </p:nvGrpSpPr>
            <p:grpSpPr>
              <a:xfrm>
                <a:off x="7552326" y="2000240"/>
                <a:ext cx="1023370" cy="1088529"/>
                <a:chOff x="4436873" y="770202"/>
                <a:chExt cx="1023370" cy="1088529"/>
              </a:xfrm>
            </p:grpSpPr>
            <p:sp>
              <p:nvSpPr>
                <p:cNvPr id="25" name="Rectangle 7"/>
                <p:cNvSpPr>
                  <a:spLocks noChangeArrowheads="1"/>
                </p:cNvSpPr>
                <p:nvPr/>
              </p:nvSpPr>
              <p:spPr bwMode="gray">
                <a:xfrm rot="3419336">
                  <a:off x="4496630" y="730515"/>
                  <a:ext cx="923925" cy="1003300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38100">
                  <a:solidFill>
                    <a:schemeClr val="accent6">
                      <a:lumMod val="75000"/>
                    </a:schemeClr>
                  </a:solidFill>
                  <a:miter lim="800000"/>
                  <a:headEnd/>
                  <a:tailEnd/>
                </a:ln>
                <a:effectLst>
                  <a:outerShdw dist="139700" dir="2400000" algn="ctr" rotWithShape="0">
                    <a:schemeClr val="accent6">
                      <a:lumMod val="75000"/>
                      <a:alpha val="50000"/>
                    </a:schemeClr>
                  </a:outerShdw>
                </a:effec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Text Box 8"/>
                <p:cNvSpPr txBox="1">
                  <a:spLocks noChangeArrowheads="1"/>
                </p:cNvSpPr>
                <p:nvPr/>
              </p:nvSpPr>
              <p:spPr bwMode="gray">
                <a:xfrm>
                  <a:off x="4436873" y="1089290"/>
                  <a:ext cx="998991" cy="76944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50800" dir="5400000" algn="ctr" rotWithShape="0">
                    <a:schemeClr val="accent6">
                      <a:lumMod val="75000"/>
                      <a:alpha val="50000"/>
                    </a:schemeClr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4400" b="1" dirty="0" smtClean="0">
                      <a:solidFill>
                        <a:schemeClr val="tx2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Mg</a:t>
                  </a:r>
                  <a:endParaRPr lang="en-US" sz="4400" b="1" dirty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7" name="Группа 26"/>
              <p:cNvGrpSpPr/>
              <p:nvPr/>
            </p:nvGrpSpPr>
            <p:grpSpPr>
              <a:xfrm>
                <a:off x="4357686" y="2000240"/>
                <a:ext cx="1003300" cy="1088529"/>
                <a:chOff x="4456943" y="770202"/>
                <a:chExt cx="1003300" cy="1088529"/>
              </a:xfrm>
            </p:grpSpPr>
            <p:sp>
              <p:nvSpPr>
                <p:cNvPr id="28" name="Rectangle 7"/>
                <p:cNvSpPr>
                  <a:spLocks noChangeArrowheads="1"/>
                </p:cNvSpPr>
                <p:nvPr/>
              </p:nvSpPr>
              <p:spPr bwMode="gray">
                <a:xfrm rot="3419336">
                  <a:off x="4496630" y="730515"/>
                  <a:ext cx="923925" cy="1003300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38100">
                  <a:solidFill>
                    <a:schemeClr val="accent6">
                      <a:lumMod val="75000"/>
                    </a:schemeClr>
                  </a:solidFill>
                  <a:miter lim="800000"/>
                  <a:headEnd/>
                  <a:tailEnd/>
                </a:ln>
                <a:effectLst>
                  <a:outerShdw dist="139700" dir="2400000" algn="ctr" rotWithShape="0">
                    <a:schemeClr val="accent6">
                      <a:lumMod val="75000"/>
                      <a:alpha val="50000"/>
                    </a:schemeClr>
                  </a:outerShdw>
                </a:effec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Text Box 8"/>
                <p:cNvSpPr txBox="1">
                  <a:spLocks noChangeArrowheads="1"/>
                </p:cNvSpPr>
                <p:nvPr/>
              </p:nvSpPr>
              <p:spPr bwMode="gray">
                <a:xfrm>
                  <a:off x="4530648" y="1089290"/>
                  <a:ext cx="811441" cy="76944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50800" dir="5400000" algn="ctr" rotWithShape="0">
                    <a:schemeClr val="accent6">
                      <a:lumMod val="75000"/>
                      <a:alpha val="50000"/>
                    </a:schemeClr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4400" b="1" dirty="0" smtClean="0">
                      <a:solidFill>
                        <a:schemeClr val="tx2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Cr</a:t>
                  </a:r>
                  <a:endParaRPr lang="en-US" sz="4400" b="1" dirty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33" name="Rectangle 7"/>
          <p:cNvSpPr>
            <a:spLocks noChangeArrowheads="1"/>
          </p:cNvSpPr>
          <p:nvPr/>
        </p:nvSpPr>
        <p:spPr bwMode="gray">
          <a:xfrm rot="20492224">
            <a:off x="1710548" y="587637"/>
            <a:ext cx="923925" cy="1003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60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143372" y="214290"/>
            <a:ext cx="4786346" cy="635798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4214818"/>
            <a:ext cx="4257676" cy="1911345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80, 23, 9, 2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7"/>
          <p:cNvGrpSpPr/>
          <p:nvPr/>
        </p:nvGrpSpPr>
        <p:grpSpPr>
          <a:xfrm>
            <a:off x="285720" y="214290"/>
            <a:ext cx="3643338" cy="3500462"/>
            <a:chOff x="285720" y="214290"/>
            <a:chExt cx="3643338" cy="350046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85720" y="214290"/>
              <a:ext cx="3643338" cy="350046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28575">
              <a:solidFill>
                <a:schemeClr val="accent6">
                  <a:lumMod val="75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21439" y="1928802"/>
              <a:ext cx="3571900" cy="164307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2">
                  <a:lumMod val="75000"/>
                </a:schemeClr>
              </a:solidFill>
              <a:prstDash val="lgDash"/>
            </a:ln>
            <a:effectLst>
              <a:outerShdw dist="101600" dir="3000000" algn="ctr" rotWithShape="0">
                <a:schemeClr val="accent2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Определите </a:t>
              </a:r>
              <a:r>
                <a:rPr lang="en-US" sz="40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Ar</a:t>
              </a:r>
              <a:r>
                <a:rPr lang="en-US" sz="4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химических элементов с порядковыми номерами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585910" y="642918"/>
            <a:ext cx="1003300" cy="1088529"/>
            <a:chOff x="4456943" y="770202"/>
            <a:chExt cx="1003300" cy="1088529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gray">
            <a:xfrm>
              <a:off x="4671712" y="1089290"/>
              <a:ext cx="529312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6357950" y="642918"/>
            <a:ext cx="1003300" cy="1088529"/>
            <a:chOff x="4456943" y="770202"/>
            <a:chExt cx="1003300" cy="1088529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gray">
            <a:xfrm>
              <a:off x="4671712" y="1089290"/>
              <a:ext cx="529312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4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Группа 20"/>
          <p:cNvGrpSpPr/>
          <p:nvPr/>
        </p:nvGrpSpPr>
        <p:grpSpPr>
          <a:xfrm>
            <a:off x="7072330" y="2000240"/>
            <a:ext cx="1003300" cy="1088529"/>
            <a:chOff x="4456943" y="770202"/>
            <a:chExt cx="1003300" cy="1088529"/>
          </a:xfrm>
        </p:grpSpPr>
        <p:sp>
          <p:nvSpPr>
            <p:cNvPr id="22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gray">
            <a:xfrm>
              <a:off x="4671712" y="1089290"/>
              <a:ext cx="529312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Группа 26"/>
          <p:cNvGrpSpPr/>
          <p:nvPr/>
        </p:nvGrpSpPr>
        <p:grpSpPr>
          <a:xfrm>
            <a:off x="5286380" y="2000240"/>
            <a:ext cx="1003300" cy="1088529"/>
            <a:chOff x="4456943" y="770202"/>
            <a:chExt cx="1003300" cy="1088529"/>
          </a:xfrm>
        </p:grpSpPr>
        <p:sp>
          <p:nvSpPr>
            <p:cNvPr id="28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gray">
            <a:xfrm>
              <a:off x="4671712" y="1089290"/>
              <a:ext cx="529312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4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Rectangle 7"/>
          <p:cNvSpPr>
            <a:spLocks noChangeArrowheads="1"/>
          </p:cNvSpPr>
          <p:nvPr/>
        </p:nvSpPr>
        <p:spPr bwMode="gray">
          <a:xfrm rot="20492224">
            <a:off x="1710548" y="587637"/>
            <a:ext cx="923925" cy="1003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6000" dirty="0">
                <a:latin typeface="Arial" pitchFamily="34" charset="0"/>
                <a:cs typeface="Arial" pitchFamily="34" charset="0"/>
              </a:rPr>
              <a:t>2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143372" y="214290"/>
            <a:ext cx="4786346" cy="635798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4214818"/>
            <a:ext cx="4257676" cy="1911345"/>
          </a:xfrm>
          <a:solidFill>
            <a:srgbClr val="FFC000"/>
          </a:solidFill>
        </p:spPr>
        <p:txBody>
          <a:bodyPr>
            <a:normAutofit fontScale="55000" lnSpcReduction="20000"/>
          </a:bodyPr>
          <a:lstStyle/>
          <a:p>
            <a:pPr marL="0" indent="0">
              <a:buFont typeface="+mj-lt"/>
              <a:buAutoNum type="arabicPeriod"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 Название русское</a:t>
            </a:r>
          </a:p>
          <a:p>
            <a:pPr marL="0" indent="0">
              <a:buFont typeface="+mj-lt"/>
              <a:buAutoNum type="arabicPeriod"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 Порядковый номер</a:t>
            </a:r>
          </a:p>
          <a:p>
            <a:pPr marL="0" indent="0">
              <a:buFont typeface="+mj-lt"/>
              <a:buAutoNum type="arabicPeriod"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 Произношение</a:t>
            </a:r>
          </a:p>
          <a:p>
            <a:pPr marL="0" indent="0">
              <a:buFont typeface="+mj-lt"/>
              <a:buAutoNum type="arabicPeriod"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 Значение относительной атомной массы</a:t>
            </a:r>
          </a:p>
          <a:p>
            <a:pPr algn="ctr">
              <a:buNone/>
            </a:pP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7"/>
          <p:cNvGrpSpPr/>
          <p:nvPr/>
        </p:nvGrpSpPr>
        <p:grpSpPr>
          <a:xfrm>
            <a:off x="285720" y="214290"/>
            <a:ext cx="3643338" cy="3500462"/>
            <a:chOff x="285720" y="214290"/>
            <a:chExt cx="3643338" cy="350046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85720" y="214290"/>
              <a:ext cx="3643338" cy="350046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28575">
              <a:solidFill>
                <a:schemeClr val="accent6">
                  <a:lumMod val="75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21439" y="1928802"/>
              <a:ext cx="3571900" cy="164307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2">
                  <a:lumMod val="75000"/>
                </a:schemeClr>
              </a:solidFill>
              <a:prstDash val="lgDash"/>
            </a:ln>
            <a:effectLst>
              <a:outerShdw dist="101600" dir="3000000" algn="ctr" rotWithShape="0">
                <a:schemeClr val="accent2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Дайте характеристику химическому элементу по плану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Группа 10"/>
          <p:cNvGrpSpPr/>
          <p:nvPr/>
        </p:nvGrpSpPr>
        <p:grpSpPr>
          <a:xfrm>
            <a:off x="4585910" y="642918"/>
            <a:ext cx="1003300" cy="1088529"/>
            <a:chOff x="4456943" y="770202"/>
            <a:chExt cx="1003300" cy="1088529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gray">
            <a:xfrm>
              <a:off x="4483359" y="1089290"/>
              <a:ext cx="906018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Al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Группа 14"/>
          <p:cNvGrpSpPr/>
          <p:nvPr/>
        </p:nvGrpSpPr>
        <p:grpSpPr>
          <a:xfrm>
            <a:off x="6290591" y="642918"/>
            <a:ext cx="1093569" cy="1088529"/>
            <a:chOff x="4389584" y="770202"/>
            <a:chExt cx="1093569" cy="1088529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gray">
            <a:xfrm>
              <a:off x="4389584" y="1089290"/>
              <a:ext cx="1093569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Cu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Группа 20"/>
          <p:cNvGrpSpPr/>
          <p:nvPr/>
        </p:nvGrpSpPr>
        <p:grpSpPr>
          <a:xfrm>
            <a:off x="7020200" y="2000240"/>
            <a:ext cx="1063112" cy="1088529"/>
            <a:chOff x="4404813" y="770202"/>
            <a:chExt cx="1063112" cy="1088529"/>
          </a:xfrm>
        </p:grpSpPr>
        <p:sp>
          <p:nvSpPr>
            <p:cNvPr id="22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gray">
            <a:xfrm>
              <a:off x="4404813" y="1089290"/>
              <a:ext cx="1063112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Ca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Группа 26"/>
          <p:cNvGrpSpPr/>
          <p:nvPr/>
        </p:nvGrpSpPr>
        <p:grpSpPr>
          <a:xfrm>
            <a:off x="5286380" y="2000240"/>
            <a:ext cx="1003300" cy="1088529"/>
            <a:chOff x="4456943" y="770202"/>
            <a:chExt cx="1003300" cy="1088529"/>
          </a:xfrm>
        </p:grpSpPr>
        <p:sp>
          <p:nvSpPr>
            <p:cNvPr id="28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gray">
            <a:xfrm>
              <a:off x="4582233" y="1089290"/>
              <a:ext cx="708271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Rectangle 7"/>
          <p:cNvSpPr>
            <a:spLocks noChangeArrowheads="1"/>
          </p:cNvSpPr>
          <p:nvPr/>
        </p:nvSpPr>
        <p:spPr bwMode="gray">
          <a:xfrm rot="20492224">
            <a:off x="1710548" y="587637"/>
            <a:ext cx="923925" cy="1003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6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143372" y="214290"/>
            <a:ext cx="4786346" cy="635798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7"/>
          <p:cNvGrpSpPr/>
          <p:nvPr/>
        </p:nvGrpSpPr>
        <p:grpSpPr>
          <a:xfrm>
            <a:off x="285720" y="214290"/>
            <a:ext cx="3643338" cy="3500462"/>
            <a:chOff x="285720" y="214290"/>
            <a:chExt cx="3643338" cy="350046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85720" y="214290"/>
              <a:ext cx="3643338" cy="350046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28575">
              <a:solidFill>
                <a:schemeClr val="accent6">
                  <a:lumMod val="75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21439" y="1928802"/>
              <a:ext cx="3571900" cy="164307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2">
                  <a:lumMod val="75000"/>
                </a:schemeClr>
              </a:solidFill>
              <a:prstDash val="lgDash"/>
            </a:ln>
            <a:effectLst>
              <a:outerShdw dist="101600" dir="3000000" algn="ctr" rotWithShape="0">
                <a:schemeClr val="accent2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Запишите символы химических элементов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Группа 10"/>
          <p:cNvGrpSpPr/>
          <p:nvPr/>
        </p:nvGrpSpPr>
        <p:grpSpPr>
          <a:xfrm>
            <a:off x="4585910" y="642918"/>
            <a:ext cx="1003300" cy="1088529"/>
            <a:chOff x="4456943" y="770202"/>
            <a:chExt cx="1003300" cy="1088529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gray">
            <a:xfrm>
              <a:off x="4593164" y="1089290"/>
              <a:ext cx="686406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4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Группа 14"/>
          <p:cNvGrpSpPr/>
          <p:nvPr/>
        </p:nvGrpSpPr>
        <p:grpSpPr>
          <a:xfrm>
            <a:off x="6357950" y="642918"/>
            <a:ext cx="1003300" cy="1088529"/>
            <a:chOff x="4456943" y="770202"/>
            <a:chExt cx="1003300" cy="1088529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gray">
            <a:xfrm>
              <a:off x="4593165" y="1089290"/>
              <a:ext cx="686406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Группа 20"/>
          <p:cNvGrpSpPr/>
          <p:nvPr/>
        </p:nvGrpSpPr>
        <p:grpSpPr>
          <a:xfrm>
            <a:off x="7072330" y="2000240"/>
            <a:ext cx="1003300" cy="1088529"/>
            <a:chOff x="4456943" y="770202"/>
            <a:chExt cx="1003300" cy="1088529"/>
          </a:xfrm>
        </p:grpSpPr>
        <p:sp>
          <p:nvSpPr>
            <p:cNvPr id="22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gray">
            <a:xfrm>
              <a:off x="4593165" y="1089290"/>
              <a:ext cx="686406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4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Группа 26"/>
          <p:cNvGrpSpPr/>
          <p:nvPr/>
        </p:nvGrpSpPr>
        <p:grpSpPr>
          <a:xfrm>
            <a:off x="5286380" y="2000240"/>
            <a:ext cx="1003300" cy="1088529"/>
            <a:chOff x="4456943" y="770202"/>
            <a:chExt cx="1003300" cy="1088529"/>
          </a:xfrm>
        </p:grpSpPr>
        <p:sp>
          <p:nvSpPr>
            <p:cNvPr id="28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gray">
            <a:xfrm>
              <a:off x="4593165" y="1089290"/>
              <a:ext cx="686406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4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Rectangle 7"/>
          <p:cNvSpPr>
            <a:spLocks noChangeArrowheads="1"/>
          </p:cNvSpPr>
          <p:nvPr/>
        </p:nvSpPr>
        <p:spPr bwMode="gray">
          <a:xfrm rot="20492224">
            <a:off x="1710548" y="587637"/>
            <a:ext cx="923925" cy="1003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6000" dirty="0">
                <a:latin typeface="Arial" pitchFamily="34" charset="0"/>
                <a:cs typeface="Arial" pitchFamily="34" charset="0"/>
              </a:rPr>
              <a:t>4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Группа 10"/>
          <p:cNvGrpSpPr/>
          <p:nvPr/>
        </p:nvGrpSpPr>
        <p:grpSpPr>
          <a:xfrm>
            <a:off x="4585910" y="3500438"/>
            <a:ext cx="1003300" cy="1088529"/>
            <a:chOff x="4456943" y="770202"/>
            <a:chExt cx="1003300" cy="1088529"/>
          </a:xfrm>
        </p:grpSpPr>
        <p:sp>
          <p:nvSpPr>
            <p:cNvPr id="25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gray">
            <a:xfrm>
              <a:off x="4593164" y="1089290"/>
              <a:ext cx="686406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4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" name="Группа 14"/>
          <p:cNvGrpSpPr/>
          <p:nvPr/>
        </p:nvGrpSpPr>
        <p:grpSpPr>
          <a:xfrm flipH="1">
            <a:off x="6357950" y="3500438"/>
            <a:ext cx="1003300" cy="1088529"/>
            <a:chOff x="4456943" y="770202"/>
            <a:chExt cx="1003300" cy="1088529"/>
          </a:xfrm>
        </p:grpSpPr>
        <p:sp>
          <p:nvSpPr>
            <p:cNvPr id="30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Text Box 8"/>
            <p:cNvSpPr txBox="1">
              <a:spLocks noChangeArrowheads="1"/>
            </p:cNvSpPr>
            <p:nvPr/>
          </p:nvSpPr>
          <p:spPr bwMode="gray">
            <a:xfrm>
              <a:off x="4593165" y="1089290"/>
              <a:ext cx="686406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" name="Группа 20"/>
          <p:cNvGrpSpPr/>
          <p:nvPr/>
        </p:nvGrpSpPr>
        <p:grpSpPr>
          <a:xfrm>
            <a:off x="7072330" y="4857760"/>
            <a:ext cx="1003300" cy="1088529"/>
            <a:chOff x="4456943" y="770202"/>
            <a:chExt cx="1003300" cy="1088529"/>
          </a:xfrm>
        </p:grpSpPr>
        <p:sp>
          <p:nvSpPr>
            <p:cNvPr id="34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" name="Text Box 8"/>
            <p:cNvSpPr txBox="1">
              <a:spLocks noChangeArrowheads="1"/>
            </p:cNvSpPr>
            <p:nvPr/>
          </p:nvSpPr>
          <p:spPr bwMode="gray">
            <a:xfrm>
              <a:off x="4593165" y="1089290"/>
              <a:ext cx="686406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4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6" name="Группа 26"/>
          <p:cNvGrpSpPr/>
          <p:nvPr/>
        </p:nvGrpSpPr>
        <p:grpSpPr>
          <a:xfrm>
            <a:off x="5286380" y="4857760"/>
            <a:ext cx="1003300" cy="1088529"/>
            <a:chOff x="4456943" y="770202"/>
            <a:chExt cx="1003300" cy="1088529"/>
          </a:xfrm>
        </p:grpSpPr>
        <p:sp>
          <p:nvSpPr>
            <p:cNvPr id="37" name="Rectangle 7"/>
            <p:cNvSpPr>
              <a:spLocks noChangeArrowheads="1"/>
            </p:cNvSpPr>
            <p:nvPr/>
          </p:nvSpPr>
          <p:spPr bwMode="gray">
            <a:xfrm rot="3419336">
              <a:off x="4496630" y="730515"/>
              <a:ext cx="923925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gray">
            <a:xfrm>
              <a:off x="4593165" y="1089290"/>
              <a:ext cx="686406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0800" dir="5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4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392877" y="3811012"/>
            <a:ext cx="3429024" cy="2340000"/>
            <a:chOff x="285720" y="3811012"/>
            <a:chExt cx="3429024" cy="2340000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285720" y="3811012"/>
              <a:ext cx="1643074" cy="234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Сера</a:t>
              </a:r>
              <a:br>
                <a:rPr lang="ru-RU" sz="2400" dirty="0" smtClean="0">
                  <a:latin typeface="Arial" pitchFamily="34" charset="0"/>
                  <a:cs typeface="Arial" pitchFamily="34" charset="0"/>
                </a:rPr>
              </a:b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Азот</a:t>
              </a:r>
              <a:br>
                <a:rPr lang="ru-RU" sz="2400" dirty="0" smtClean="0">
                  <a:latin typeface="Arial" pitchFamily="34" charset="0"/>
                  <a:cs typeface="Arial" pitchFamily="34" charset="0"/>
                </a:rPr>
              </a:b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Водород</a:t>
              </a:r>
              <a:br>
                <a:rPr lang="ru-RU" sz="2400" dirty="0" smtClean="0">
                  <a:latin typeface="Arial" pitchFamily="34" charset="0"/>
                  <a:cs typeface="Arial" pitchFamily="34" charset="0"/>
                </a:rPr>
              </a:b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Медь</a:t>
              </a:r>
              <a:br>
                <a:rPr lang="ru-RU" sz="2400" dirty="0" smtClean="0">
                  <a:latin typeface="Arial" pitchFamily="34" charset="0"/>
                  <a:cs typeface="Arial" pitchFamily="34" charset="0"/>
                </a:rPr>
              </a:b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2071670" y="3811012"/>
              <a:ext cx="1643074" cy="234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Углерод</a:t>
              </a:r>
              <a:br>
                <a:rPr lang="ru-RU" sz="2400" dirty="0" smtClean="0">
                  <a:latin typeface="Arial" pitchFamily="34" charset="0"/>
                  <a:cs typeface="Arial" pitchFamily="34" charset="0"/>
                </a:rPr>
              </a:b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Калий</a:t>
              </a:r>
              <a:br>
                <a:rPr lang="ru-RU" sz="2400" dirty="0" smtClean="0">
                  <a:latin typeface="Arial" pitchFamily="34" charset="0"/>
                  <a:cs typeface="Arial" pitchFamily="34" charset="0"/>
                </a:rPr>
              </a:b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Кальций</a:t>
              </a:r>
              <a:br>
                <a:rPr lang="ru-RU" sz="2400" dirty="0" smtClean="0">
                  <a:latin typeface="Arial" pitchFamily="34" charset="0"/>
                  <a:cs typeface="Arial" pitchFamily="34" charset="0"/>
                </a:rPr>
              </a:b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Фосфор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66"/>
          <p:cNvGraphicFramePr>
            <a:graphicFrameLocks noGrp="1"/>
          </p:cNvGraphicFramePr>
          <p:nvPr>
            <p:ph idx="1"/>
          </p:nvPr>
        </p:nvGraphicFramePr>
        <p:xfrm>
          <a:off x="335653" y="1357301"/>
          <a:ext cx="8472695" cy="5072098"/>
        </p:xfrm>
        <a:graphic>
          <a:graphicData uri="http://schemas.openxmlformats.org/drawingml/2006/table">
            <a:tbl>
              <a:tblPr/>
              <a:tblGrid>
                <a:gridCol w="1885225"/>
                <a:gridCol w="1944000"/>
                <a:gridCol w="1314311"/>
                <a:gridCol w="928694"/>
                <a:gridCol w="2400465"/>
              </a:tblGrid>
              <a:tr h="10616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Порядковый номер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Символ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Произношение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Натрий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Эн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Азот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Аш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Калий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Калий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Хлор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35,5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Хлор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Фосфор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Пэ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Кремний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Эс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4000" y="214290"/>
            <a:ext cx="8496000" cy="11430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Найди ошибку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Вычисли округленные значения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Ar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Group 66"/>
          <p:cNvGraphicFramePr>
            <a:graphicFrameLocks noGrp="1"/>
          </p:cNvGraphicFramePr>
          <p:nvPr>
            <p:ph idx="1"/>
          </p:nvPr>
        </p:nvGraphicFramePr>
        <p:xfrm>
          <a:off x="335653" y="1357301"/>
          <a:ext cx="8496000" cy="5072098"/>
        </p:xfrm>
        <a:graphic>
          <a:graphicData uri="http://schemas.openxmlformats.org/drawingml/2006/table">
            <a:tbl>
              <a:tblPr/>
              <a:tblGrid>
                <a:gridCol w="4248000"/>
                <a:gridCol w="4248000"/>
              </a:tblGrid>
              <a:tr h="10616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натрия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Ar(Na)=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азота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калия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хлора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фосфора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кремния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370</Words>
  <Application>Microsoft Office PowerPoint</Application>
  <PresentationFormat>Экран (4:3)</PresentationFormat>
  <Paragraphs>130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Относительная атомная масса</vt:lpstr>
      <vt:lpstr>Массы атомов</vt:lpstr>
      <vt:lpstr>Массы атомов</vt:lpstr>
      <vt:lpstr>Слайд 4</vt:lpstr>
      <vt:lpstr>Слайд 5</vt:lpstr>
      <vt:lpstr>Слайд 6</vt:lpstr>
      <vt:lpstr>Слайд 7</vt:lpstr>
      <vt:lpstr>Слайд 8</vt:lpstr>
      <vt:lpstr>Вычисли округленные значения Ar</vt:lpstr>
      <vt:lpstr>&gt;, &lt;, =</vt:lpstr>
      <vt:lpstr>Слайд 11</vt:lpstr>
      <vt:lpstr>Слайд 12</vt:lpstr>
      <vt:lpstr>Ссылки: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Относительная атомная масса</dc:title>
  <dc:creator>Политова Светлана Викторовна</dc:creator>
  <cp:lastModifiedBy>Admin</cp:lastModifiedBy>
  <cp:revision>16</cp:revision>
  <dcterms:created xsi:type="dcterms:W3CDTF">2012-10-16T18:13:08Z</dcterms:created>
  <dcterms:modified xsi:type="dcterms:W3CDTF">2015-10-18T18:49:11Z</dcterms:modified>
</cp:coreProperties>
</file>