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8" r:id="rId5"/>
    <p:sldId id="303" r:id="rId6"/>
    <p:sldId id="304" r:id="rId7"/>
    <p:sldId id="269" r:id="rId8"/>
    <p:sldId id="305" r:id="rId9"/>
    <p:sldId id="306" r:id="rId10"/>
    <p:sldId id="307" r:id="rId11"/>
    <p:sldId id="309" r:id="rId12"/>
    <p:sldId id="308" r:id="rId13"/>
    <p:sldId id="310" r:id="rId14"/>
    <p:sldId id="311" r:id="rId15"/>
    <p:sldId id="26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800000"/>
    <a:srgbClr val="DDD9C3"/>
    <a:srgbClr val="FFFFCC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1E6FD-F647-48FD-A17D-C30F5F4F05B2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upload.wikimedia.org/wikipedia/commons/3/39/Hermann_Emil_Fischer.jpg?uselang=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Белки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371600" y="5500702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 Светлана Викторовна,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учитель химии высшей квалификационной категории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428604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ГБОУ СОШ № 1352 с углубленным изучением английского языка г. Москвы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071670" y="500042"/>
            <a:ext cx="500066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Третичная структура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00034" y="1500174"/>
            <a:ext cx="4071966" cy="4357718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форма закрученной спирали в пространстве, 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образованная главным образом за счет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дисульфидных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мостиков </a:t>
            </a:r>
            <a:r>
              <a:rPr lang="ru-RU" sz="2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-S-S-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водородных связей, гидрофобных и ионных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взаимодействий.</a:t>
            </a:r>
            <a:endParaRPr kumimoji="0" lang="ru-RU" sz="24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7" name="Picture 5" descr="hm732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89"/>
          <a:stretch>
            <a:fillRect/>
          </a:stretch>
        </p:blipFill>
        <p:spPr bwMode="auto">
          <a:xfrm>
            <a:off x="5143504" y="1643050"/>
            <a:ext cx="3470899" cy="3584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071670" y="500042"/>
            <a:ext cx="500066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Четвертичная структура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00034" y="1500174"/>
            <a:ext cx="3786214" cy="4572032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– агрегаты нескольких белковых макромолекул (белковые комплексы), образованные за счет взаимодействия разных полипептидных цепей.</a:t>
            </a:r>
          </a:p>
          <a:p>
            <a:endParaRPr kumimoji="0" lang="ru-RU" sz="24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9" name="Picture 3" descr="hm732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12000"/>
          </a:blip>
          <a:srcRect t="6683"/>
          <a:stretch>
            <a:fillRect/>
          </a:stretch>
        </p:blipFill>
        <p:spPr bwMode="auto">
          <a:xfrm>
            <a:off x="4500562" y="1928802"/>
            <a:ext cx="4077752" cy="3805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108" b="8154"/>
          <a:stretch>
            <a:fillRect/>
          </a:stretch>
        </p:blipFill>
        <p:spPr bwMode="auto">
          <a:xfrm>
            <a:off x="195263" y="500063"/>
            <a:ext cx="8753475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539750" y="1571612"/>
            <a:ext cx="80645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2400" b="1" dirty="0"/>
              <a:t>              </a:t>
            </a:r>
            <a:endParaRPr lang="ru-RU" sz="2400" dirty="0">
              <a:solidFill>
                <a:srgbClr val="FF99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Tx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каталитические (ферменты); </a:t>
            </a:r>
          </a:p>
          <a:p>
            <a:pPr marL="342900" indent="-342900">
              <a:buFontTx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регуляторные (гормоны); </a:t>
            </a:r>
          </a:p>
          <a:p>
            <a:pPr marL="342900" indent="-342900">
              <a:buFontTx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структурные (кератин шерсти, фиброин шелка, коллаген); </a:t>
            </a:r>
          </a:p>
          <a:p>
            <a:pPr marL="342900" indent="-342900">
              <a:buFontTx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двигательные (актин, миозин); </a:t>
            </a:r>
          </a:p>
          <a:p>
            <a:pPr marL="342900" indent="-342900">
              <a:buFontTx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транспортные (гемоглобин); </a:t>
            </a:r>
          </a:p>
          <a:p>
            <a:pPr marL="342900" indent="-342900">
              <a:buFontTx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запасные (казеин, яичный альбумин); </a:t>
            </a:r>
          </a:p>
          <a:p>
            <a:pPr marL="342900" indent="-342900">
              <a:buFontTx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защитные (иммуноглобулины) и т.д.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071670" y="500042"/>
            <a:ext cx="500066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Функции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белков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32"/>
          <p:cNvPicPr>
            <a:picLocks noChangeAspect="1" noChangeArrowheads="1"/>
          </p:cNvPicPr>
          <p:nvPr/>
        </p:nvPicPr>
        <p:blipFill>
          <a:blip r:embed="rId2" cstate="print"/>
          <a:srcRect t="3073" b="8452"/>
          <a:stretch>
            <a:fillRect/>
          </a:stretch>
        </p:blipFill>
        <p:spPr bwMode="auto">
          <a:xfrm>
            <a:off x="250825" y="635000"/>
            <a:ext cx="8640763" cy="538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Информационные источники: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1" y="1397000"/>
          <a:ext cx="8643999" cy="4818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1333"/>
                <a:gridCol w="2881333"/>
                <a:gridCol w="2881333"/>
              </a:tblGrid>
              <a:tr h="4818082">
                <a:tc>
                  <a:txBody>
                    <a:bodyPr/>
                    <a:lstStyle/>
                    <a:p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hlinkClick r:id="rId2"/>
                        </a:rPr>
                        <a:t>Фишер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Определение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892943" y="1500174"/>
            <a:ext cx="7358114" cy="2803525"/>
            <a:chOff x="741" y="1495"/>
            <a:chExt cx="2745" cy="1766"/>
          </a:xfrm>
          <a:solidFill>
            <a:schemeClr val="bg2">
              <a:lumMod val="90000"/>
            </a:schemeClr>
          </a:solidFill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grpSpPr>
        <p:sp>
          <p:nvSpPr>
            <p:cNvPr id="7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2744" cy="1766"/>
            </a:xfrm>
            <a:prstGeom prst="roundRect">
              <a:avLst>
                <a:gd name="adj" fmla="val 6183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Text Box 17"/>
            <p:cNvSpPr txBox="1">
              <a:spLocks noChangeArrowheads="1"/>
            </p:cNvSpPr>
            <p:nvPr/>
          </p:nvSpPr>
          <p:spPr bwMode="gray">
            <a:xfrm>
              <a:off x="768" y="1776"/>
              <a:ext cx="2718" cy="1454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Белки — это природные высокомолекулярные соединения (биополимеры), структурную основу которых составляют полипептидные цепи, построенные из остатков </a:t>
              </a:r>
              <a:r>
                <a:rPr lang="ru-RU" sz="2400" dirty="0" smtClean="0">
                  <a:latin typeface="Arial" pitchFamily="34" charset="0"/>
                  <a:cs typeface="Arial" pitchFamily="34" charset="0"/>
                  <a:sym typeface="Symbol"/>
                </a:rPr>
                <a:t></a:t>
              </a:r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-аминокислот.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По числу гидроксильных групп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 rot="5400000">
            <a:off x="750067" y="964389"/>
            <a:ext cx="1071570" cy="1000132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/>
          <p:nvPr/>
        </p:nvCxnSpPr>
        <p:spPr>
          <a:xfrm rot="16200000" flipH="1">
            <a:off x="7322363" y="964389"/>
            <a:ext cx="1071570" cy="1000132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/>
          <p:cNvGrpSpPr/>
          <p:nvPr/>
        </p:nvGrpSpPr>
        <p:grpSpPr>
          <a:xfrm>
            <a:off x="500034" y="2000240"/>
            <a:ext cx="8143932" cy="654032"/>
            <a:chOff x="285720" y="2000240"/>
            <a:chExt cx="8143932" cy="654032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285720" y="2000240"/>
              <a:ext cx="2571768" cy="654032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9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 fontScale="975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3200" dirty="0" err="1" smtClean="0">
                  <a:latin typeface="Arial" pitchFamily="34" charset="0"/>
                  <a:ea typeface="+mj-ea"/>
                  <a:cs typeface="Arial" pitchFamily="34" charset="0"/>
                </a:rPr>
                <a:t>п</a:t>
              </a:r>
              <a:r>
                <a:rPr kumimoji="0" lang="ru-RU" sz="32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ротеины</a:t>
              </a: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</a:t>
              </a: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5857884" y="2000240"/>
              <a:ext cx="2571768" cy="654032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9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 fontScale="975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3200" dirty="0" smtClean="0">
                  <a:latin typeface="Arial" pitchFamily="34" charset="0"/>
                  <a:ea typeface="+mj-ea"/>
                  <a:cs typeface="Arial" pitchFamily="34" charset="0"/>
                </a:rPr>
                <a:t>п</a:t>
              </a:r>
              <a:r>
                <a:rPr kumimoji="0" lang="ru-RU" sz="32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ротеиды</a:t>
              </a:r>
              <a:r>
                <a:rPr kumimoji="0" lang="ru-RU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</a:t>
              </a:r>
              <a:endPara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</p:grp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250001" y="3000372"/>
          <a:ext cx="8643998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999"/>
                <a:gridCol w="4321999"/>
              </a:tblGrid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п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ростые</a:t>
                      </a:r>
                      <a:r>
                        <a:rPr kumimoji="0" lang="ru-RU" sz="24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белки</a:t>
                      </a: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</a:t>
                      </a:r>
                      <a:r>
                        <a:rPr kumimoji="0" lang="ru-RU" sz="24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ложные белки</a:t>
                      </a: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93041">
                <a:tc>
                  <a:txBody>
                    <a:bodyPr/>
                    <a:lstStyle/>
                    <a:p>
                      <a:pPr marL="72000" marR="127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Макромолекулы</a:t>
                      </a:r>
                      <a:b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состоят</a:t>
                      </a:r>
                      <a:r>
                        <a:rPr lang="ru-RU" sz="2400" b="1" spc="6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только</a:t>
                      </a:r>
                      <a: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из</a:t>
                      </a:r>
                      <a:b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остатков </a:t>
                      </a:r>
                      <a:r>
                        <a:rPr lang="ru-RU" sz="2400" spc="70" dirty="0" smtClean="0">
                          <a:latin typeface="Arial" pitchFamily="34" charset="0"/>
                          <a:ea typeface="Times New Roman"/>
                          <a:cs typeface="Arial" pitchFamily="34" charset="0"/>
                          <a:sym typeface="Symbol"/>
                        </a:rPr>
                        <a:t></a:t>
                      </a:r>
                      <a:r>
                        <a:rPr lang="ru-RU" sz="2400" spc="7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r>
                        <a:rPr lang="ru-RU" sz="2400" spc="7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амино</a:t>
                      </a:r>
                      <a: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b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кислот.</a:t>
                      </a:r>
                    </a:p>
                  </a:txBody>
                  <a:tcPr marL="0" marR="0" marT="0" marB="0"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68805" algn="l"/>
                          <a:tab pos="1939290" algn="l"/>
                        </a:tabLst>
                      </a:pPr>
                      <a: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Макромолекулы содержат </a:t>
                      </a:r>
                      <a:r>
                        <a:rPr lang="ru-RU" sz="2400" spc="7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кроме</a:t>
                      </a:r>
                      <a:r>
                        <a:rPr lang="ru-RU" sz="2400" spc="7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2400" spc="7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остатков </a:t>
                      </a:r>
                      <a:r>
                        <a:rPr lang="ru-RU" sz="2400" spc="70" dirty="0" smtClean="0">
                          <a:latin typeface="Arial" pitchFamily="34" charset="0"/>
                          <a:ea typeface="Times New Roman"/>
                          <a:cs typeface="Arial" pitchFamily="34" charset="0"/>
                          <a:sym typeface="Symbol"/>
                        </a:rPr>
                        <a:t></a:t>
                      </a:r>
                      <a:r>
                        <a:rPr lang="ru-RU" sz="2400" spc="7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-аминокислот </a:t>
                      </a:r>
                      <a: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другие </a:t>
                      </a:r>
                      <a:r>
                        <a:rPr lang="ru-RU" sz="2400" spc="7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группы </a:t>
                      </a:r>
                      <a: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атомов (</a:t>
                      </a:r>
                      <a:r>
                        <a:rPr lang="ru-RU" sz="2400" spc="7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остатки</a:t>
                      </a:r>
                      <a:r>
                        <a:rPr lang="ru-RU" sz="2400" spc="7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2400" spc="7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полисахаридов, </a:t>
                      </a:r>
                      <a:r>
                        <a:rPr lang="ru-RU" sz="2400" spc="7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о-фосфорной</a:t>
                      </a:r>
                      <a:r>
                        <a:rPr lang="ru-RU" sz="2400" spc="7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кислоты, катионы</a:t>
                      </a:r>
                      <a:r>
                        <a:rPr lang="ru-RU" sz="2400" spc="7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металлов и т.д.)</a:t>
                      </a:r>
                      <a: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2400" spc="7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Белки</a:t>
            </a: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 rot="5400000">
            <a:off x="750067" y="1116789"/>
            <a:ext cx="1223970" cy="847732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>
          <a:xfrm>
            <a:off x="428596" y="2285992"/>
            <a:ext cx="8429684" cy="278608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70000"/>
              </a:lnSpc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Все белки являются полипептидами, но не всякий поли­пептид является белком. Каждый белок имеет свое спе­цифическое (индивидуальное и постоянное) строение.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Первичная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структура белка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643306" y="2285992"/>
            <a:ext cx="5214974" cy="278608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это число и последовательность аминокислотных остатков в полипептидной цепи. (Полипептидную теорию строения белков предло­жил немецкий химик Э. Фишер в начале XX в.).</a:t>
            </a:r>
          </a:p>
          <a:p>
            <a:pPr>
              <a:lnSpc>
                <a:spcPct val="170000"/>
              </a:lnSpc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6322" name="Picture 2" descr="http://upload.wikimedia.org/wikipedia/commons/3/39/Hermann_Emil_Fischer.jpg?uselang=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571612"/>
            <a:ext cx="3167066" cy="4479137"/>
          </a:xfrm>
          <a:prstGeom prst="rect">
            <a:avLst/>
          </a:prstGeom>
          <a:noFill/>
          <a:effectLst>
            <a:outerShdw blurRad="431800" dist="101600" dir="5400000" rotWithShape="0">
              <a:srgbClr val="800000">
                <a:alpha val="49804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Первичная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структура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28596" y="1785926"/>
            <a:ext cx="8429684" cy="3286148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В организме человека свыше 10000 различных белков, и все они построены из одних и тех же 20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а-аминокислот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которые соединены между собой пептидными связями. Число остатков аминокислот в молекулах белков варьирует от 50 до 10</a:t>
            </a:r>
            <a:r>
              <a:rPr lang="ru-RU" sz="24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Потенциально возможное число белков с различной первичной структурой практически не ограничено.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Фрагмент полипептидной цепи:</a:t>
            </a:r>
          </a:p>
          <a:p>
            <a:pPr>
              <a:lnSpc>
                <a:spcPct val="170000"/>
              </a:lnSpc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7348" name="Picture 4" descr="http://do.gendocs.ru/pars_docs/tw_refs/248/247376/247376_html_6478d2aa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5E5E5"/>
              </a:clrFrom>
              <a:clrTo>
                <a:srgbClr val="E5E5E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4367410"/>
            <a:ext cx="4214842" cy="24905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2071670" y="500042"/>
            <a:ext cx="500066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Инсулин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71472" y="1428736"/>
            <a:ext cx="8143932" cy="3286148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ru-RU" sz="2400" spc="80" dirty="0" smtClean="0">
                <a:latin typeface="Arial" pitchFamily="34" charset="0"/>
                <a:ea typeface="Times New Roman"/>
                <a:cs typeface="Arial" pitchFamily="34" charset="0"/>
              </a:rPr>
              <a:t>Один из первых белков, первичная структура которого была установлена в 1954 г.,—</a:t>
            </a:r>
            <a:r>
              <a:rPr lang="ru-RU" sz="2400" b="1" spc="60" dirty="0" smtClean="0">
                <a:latin typeface="Arial" pitchFamily="34" charset="0"/>
                <a:ea typeface="Times New Roman"/>
                <a:cs typeface="Arial" pitchFamily="34" charset="0"/>
              </a:rPr>
              <a:t> гормон инсулин</a:t>
            </a:r>
            <a:r>
              <a:rPr lang="ru-RU" sz="2400" spc="80" dirty="0" smtClean="0">
                <a:latin typeface="Arial" pitchFamily="34" charset="0"/>
                <a:ea typeface="Times New Roman"/>
                <a:cs typeface="Arial" pitchFamily="34" charset="0"/>
              </a:rPr>
              <a:t> (регулирует содержание сахара в крови), его молекула состоит из двух полипептидных цепей, которые связаны друг с другом (в одной цепи 21 аминокислотный остаток, в другой 30), М,(инсулина) = 5700.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2071670" y="500042"/>
            <a:ext cx="500066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Инсулин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1500174"/>
          <a:ext cx="8429684" cy="4000528"/>
        </p:xfrm>
        <a:graphic>
          <a:graphicData uri="http://schemas.openxmlformats.org/drawingml/2006/table">
            <a:tbl>
              <a:tblPr/>
              <a:tblGrid>
                <a:gridCol w="8429684"/>
              </a:tblGrid>
              <a:tr h="4000528">
                <a:tc>
                  <a:txBody>
                    <a:bodyPr/>
                    <a:lstStyle/>
                    <a:p>
                      <a:pPr marL="12700" marR="127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225165" algn="l"/>
                        </a:tabLst>
                      </a:pPr>
                      <a:r>
                        <a:rPr lang="ru-RU" sz="2400" spc="8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Другой </a:t>
                      </a:r>
                      <a:r>
                        <a:rPr lang="ru-RU" sz="2400" spc="8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белок —</a:t>
                      </a:r>
                      <a:r>
                        <a:rPr lang="ru-RU" sz="2400" b="1" spc="6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фермент </a:t>
                      </a:r>
                      <a:r>
                        <a:rPr lang="ru-RU" sz="2400" b="1" spc="6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рибонуклеаза</a:t>
                      </a:r>
                      <a:r>
                        <a:rPr lang="ru-RU" sz="2400" b="1" spc="6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2400" b="0" spc="6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состоит из</a:t>
                      </a:r>
                      <a:r>
                        <a:rPr lang="ru-RU" sz="2400" b="0" spc="8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124 </a:t>
                      </a:r>
                      <a:r>
                        <a:rPr lang="ru-RU" sz="2400" spc="8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аминокислотных остатков и имеет	15000</a:t>
                      </a:r>
                    </a:p>
                    <a:p>
                      <a:pPr marL="12700" indent="-12065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8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(рис. 20).</a:t>
                      </a:r>
                    </a:p>
                    <a:p>
                      <a:pPr marL="127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8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Белок крови —</a:t>
                      </a:r>
                      <a:r>
                        <a:rPr lang="ru-RU" sz="2400" b="1" spc="6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гемоглобин</a:t>
                      </a:r>
                      <a:r>
                        <a:rPr lang="ru-RU" sz="2400" spc="8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имеет </a:t>
                      </a:r>
                      <a:r>
                        <a:rPr lang="ru-RU" sz="2400" spc="8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</a:t>
                      </a:r>
                      <a:r>
                        <a:rPr lang="en-US" sz="2400" spc="8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</a:t>
                      </a:r>
                      <a:r>
                        <a:rPr lang="ru-RU" sz="2400" spc="8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  <a:sym typeface="Symbol"/>
                        </a:rPr>
                        <a:t></a:t>
                      </a:r>
                      <a:r>
                        <a:rPr lang="ru-RU" sz="2400" spc="8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68000</a:t>
                      </a:r>
                      <a:r>
                        <a:rPr lang="ru-RU" sz="2400" spc="8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</a:p>
                    <a:p>
                      <a:pPr marL="127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6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Белки некоторых вирусов</a:t>
                      </a:r>
                      <a:r>
                        <a:rPr lang="ru-RU" sz="2400" b="1" spc="8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2400" b="0" spc="8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имеют </a:t>
                      </a:r>
                      <a:r>
                        <a:rPr lang="ru-RU" sz="2400" b="0" spc="8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</a:t>
                      </a:r>
                      <a:r>
                        <a:rPr lang="en-US" sz="2400" b="0" spc="8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</a:t>
                      </a:r>
                      <a:r>
                        <a:rPr lang="ru-RU" sz="2400" b="0" spc="8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2400" b="1" spc="8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 50 млн.</a:t>
                      </a:r>
                      <a:endParaRPr lang="ru-RU" sz="2400" spc="6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2700" marR="127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8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Относительная молекулярная масса белков изменяется в широких пределах: от 5 тыс. до десятков миллионов.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2071670" y="500042"/>
            <a:ext cx="500066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Вторичная структура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71472" y="1428736"/>
            <a:ext cx="8143932" cy="5143536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>
              <a:lnSpc>
                <a:spcPct val="170000"/>
              </a:lnSpc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Вторичная структура белка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(для большинства белков) — это </a:t>
            </a:r>
            <a:r>
              <a:rPr lang="ru-RU" sz="2400" dirty="0" smtClean="0"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-спираль, которая образуется в результате скручивания полипептидной цепи за счет водородных связей между группами: </a:t>
            </a:r>
          </a:p>
          <a:p>
            <a:pPr>
              <a:lnSpc>
                <a:spcPct val="170000"/>
              </a:lnSpc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Теоретически все -С- и -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 группы могут участвовать</a:t>
            </a:r>
          </a:p>
          <a:p>
            <a:pPr>
              <a:lnSpc>
                <a:spcPct val="170000"/>
              </a:lnSpc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и образовании водородных связей, поэтому вторичная структура очень стабильна.</a:t>
            </a:r>
          </a:p>
          <a:p>
            <a:pPr>
              <a:lnSpc>
                <a:spcPct val="170000"/>
              </a:lnSpc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В одном витке спирали обычно содержится 3,6 аминокислотного остатка.</a:t>
            </a:r>
          </a:p>
          <a:p>
            <a:pPr>
              <a:lnSpc>
                <a:spcPct val="170000"/>
              </a:lnSpc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Вторичная структура была установлена американским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химиком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Л.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Полингом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в 1951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г.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Существуют белки, имеющие 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другие типы вторичной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структуры.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437</Words>
  <Application>Microsoft Office PowerPoint</Application>
  <PresentationFormat>Экран (4:3)</PresentationFormat>
  <Paragraphs>53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Белки </vt:lpstr>
      <vt:lpstr>Определение</vt:lpstr>
      <vt:lpstr>По числу гидроксильных групп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Информационные источники: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Предельные одноатомные спирты </dc:title>
  <dc:subject>Классификация, номенклатура, изомерия.</dc:subject>
  <dc:creator>Политова Светлана Викторовна</dc:creator>
  <cp:keywords>Спирты, одноатомные спирты, изомерия, классификация</cp:keywords>
  <dc:description>ГБОУ СОШ № 1352 г. Москвы</dc:description>
  <cp:lastModifiedBy>Admin</cp:lastModifiedBy>
  <cp:revision>42</cp:revision>
  <dcterms:created xsi:type="dcterms:W3CDTF">2013-12-22T12:43:22Z</dcterms:created>
  <dcterms:modified xsi:type="dcterms:W3CDTF">2014-04-24T19:34:33Z</dcterms:modified>
</cp:coreProperties>
</file>