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9" r:id="rId4"/>
    <p:sldId id="270" r:id="rId5"/>
    <p:sldId id="298" r:id="rId6"/>
    <p:sldId id="271" r:id="rId7"/>
    <p:sldId id="292" r:id="rId8"/>
    <p:sldId id="293" r:id="rId9"/>
    <p:sldId id="294" r:id="rId10"/>
    <p:sldId id="277" r:id="rId11"/>
    <p:sldId id="295" r:id="rId12"/>
    <p:sldId id="296" r:id="rId13"/>
    <p:sldId id="297" r:id="rId14"/>
    <p:sldId id="299" r:id="rId15"/>
    <p:sldId id="28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1DF7C-B690-4548-BAE1-2A9D7B20A7DF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38F9D-D62C-44BC-9B5A-C101AA633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51189-EF56-482C-8CB4-3198493D6EAA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planetaznaniy.astrel.ru/pk/viewbook.php?bookid=109025&amp;type=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Фосфор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17"/>
          <p:cNvSpPr txBox="1">
            <a:spLocks noChangeArrowheads="1"/>
          </p:cNvSpPr>
          <p:nvPr/>
        </p:nvSpPr>
        <p:spPr bwMode="gray">
          <a:xfrm>
            <a:off x="1679575" y="214313"/>
            <a:ext cx="5786438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ГБОУ СОШ № 1352 с углубленным изучением английского языка</a:t>
            </a: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gray">
          <a:xfrm>
            <a:off x="233363" y="5715000"/>
            <a:ext cx="8677275" cy="903288"/>
          </a:xfrm>
          <a:prstGeom prst="snip1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Политова Светлана Викторовна,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учитель химии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высшей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квалификационной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категории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14348" y="371475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Урок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Практическая часть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4"/>
                <a:gridCol w="4214844"/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Группа 1</a:t>
                      </a: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Задание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Вопросы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Схема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строения атома фосфора и азота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 В чем сходство и различие?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Сравните радиусы атомов, окислительную и восстановительную способность атомов.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Практическая часть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4"/>
                <a:gridCol w="4214844"/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Группа 2</a:t>
                      </a: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Задание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Вопросы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Приведите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примеры реакций, в которых фосфор проявляет свойства окислителя и восстановителя.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 Укажите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окислитель и восстановитель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Практическая часть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4"/>
                <a:gridCol w="4214844"/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Группа 3</a:t>
                      </a: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Задание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Вопросы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Рассмотрите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свойства оксида фосфора (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).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 Как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можно классифицировать оксиды?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Напишите уравнения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реакций в молекулярной форме, определите тип реакций.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 Изменяется ли степень окисления в данных реакциях?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Практическая часть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4"/>
                <a:gridCol w="4214844"/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Группа 4</a:t>
                      </a: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Задание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Вопросы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Напишите уравнения реакций, характеризующих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общие свойства фосфорной кислоты.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 Какие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свойства проявляет фосфорная кислота?</a:t>
                      </a:r>
                      <a:endParaRPr lang="ru-RU" sz="2400" b="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Для реакции нейтрализации составьте уравнение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в полной и краткой форме.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 Какая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реакция называется реакцией нейтрализации?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4"/>
          <p:cNvSpPr>
            <a:spLocks noChangeArrowheads="1"/>
          </p:cNvSpPr>
          <p:nvPr/>
        </p:nvSpPr>
        <p:spPr bwMode="auto">
          <a:xfrm>
            <a:off x="285720" y="1574859"/>
            <a:ext cx="8572560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342900" indent="-342900" algn="ctr"/>
            <a:endParaRPr lang="en-US" b="1" dirty="0"/>
          </a:p>
          <a:p>
            <a:pPr marL="342900" indent="-342900" algn="ctr"/>
            <a:r>
              <a:rPr lang="en-US" sz="3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PO</a:t>
            </a:r>
            <a:r>
              <a:rPr lang="en-US" sz="3200" baseline="-25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200" baseline="40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3-</a:t>
            </a:r>
            <a:r>
              <a:rPr lang="en-US" sz="3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+ Ag</a:t>
            </a:r>
            <a:r>
              <a:rPr lang="en-US" sz="3200" baseline="40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3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= Ag</a:t>
            </a:r>
            <a:r>
              <a:rPr lang="en-US" sz="3200" baseline="-25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PO</a:t>
            </a:r>
            <a:r>
              <a:rPr lang="en-US" sz="3200" baseline="-25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↓</a:t>
            </a:r>
            <a:endParaRPr lang="ru-RU" sz="32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желтый фосфат серебра)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342900" indent="-342900" algn="ctr"/>
            <a:endParaRPr lang="ru-RU" dirty="0">
              <a:cs typeface="Arial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Качественная реакция на фосфат-ион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4286256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/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Осадок растворяется в сильных кислотах </a:t>
            </a:r>
            <a:endParaRPr lang="en-US" sz="2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 этому признаку 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Ag</a:t>
            </a:r>
            <a:r>
              <a:rPr lang="en-US" sz="2400" b="1" baseline="-25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PO</a:t>
            </a:r>
            <a:r>
              <a:rPr lang="en-US" sz="2400" b="1" baseline="-25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можно отличить от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желтых осадков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AgI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en-US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AgBr</a:t>
            </a:r>
            <a:r>
              <a:rPr lang="ru-RU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FF0F1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Литература: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М.Г.Базаева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Р.М.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Голубева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Мы выбираем химию (8 класс). Учебно-методическое пособие. М.: 2008. - 64 с.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  <a:hlinkClick r:id="rId2"/>
              </a:rPr>
              <a:t>Рабочая программа по химии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 учебно-методическому комплексу авторов П.А.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Оржековского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М.М.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Шалашовой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Л.М. Мещеряковой.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Характеристика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фосфора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2795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2667101"/>
                <a:gridCol w="3655165"/>
              </a:tblGrid>
              <a:tr h="741036">
                <a:tc gridSpan="3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Положение в ПСХЭ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972326">
                <a:tc>
                  <a:txBody>
                    <a:bodyPr/>
                    <a:lstStyle/>
                    <a:p>
                      <a:pPr algn="ctr"/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Период, группа, </a:t>
                      </a:r>
                      <a:r>
                        <a:rPr lang="ru-RU" sz="24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подруппа</a:t>
                      </a:r>
                      <a:endParaRPr lang="ru-RU" sz="24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Строение атома, электронная конфигурация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24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Степени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окисления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2"/>
                <a:gridCol w="5214976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Наиболее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характерные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Степени окисления</a:t>
                      </a:r>
                      <a:endParaRPr lang="ru-RU" sz="2400" b="0" cap="none" baseline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Примеры веществ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-3</a:t>
                      </a:r>
                      <a:endParaRPr lang="ru-RU" sz="3200" b="0" cap="none" baseline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PH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, Mg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3200" b="0" cap="none" baseline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, P</a:t>
                      </a:r>
                      <a:endParaRPr lang="ru-RU" sz="3200" b="1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+3</a:t>
                      </a:r>
                      <a:endParaRPr lang="ru-RU" sz="3200" b="0" cap="none" baseline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, PCl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+5</a:t>
                      </a:r>
                      <a:endParaRPr lang="ru-RU" sz="3200" b="0" cap="none" baseline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n-US" sz="32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P</a:t>
                      </a: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5, </a:t>
                      </a: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4, </a:t>
                      </a: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1" baseline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Распространение в природе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6322266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Минералы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Содержащие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фосфор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30" name="Группа 29"/>
          <p:cNvGrpSpPr/>
          <p:nvPr/>
        </p:nvGrpSpPr>
        <p:grpSpPr>
          <a:xfrm>
            <a:off x="696489" y="2253646"/>
            <a:ext cx="7768882" cy="2482663"/>
            <a:chOff x="696489" y="2253646"/>
            <a:chExt cx="7768882" cy="2482663"/>
          </a:xfrm>
        </p:grpSpPr>
        <p:grpSp>
          <p:nvGrpSpPr>
            <p:cNvPr id="29" name="Группа 28"/>
            <p:cNvGrpSpPr/>
            <p:nvPr/>
          </p:nvGrpSpPr>
          <p:grpSpPr>
            <a:xfrm>
              <a:off x="696489" y="3821909"/>
              <a:ext cx="7751023" cy="914400"/>
              <a:chOff x="428596" y="3821909"/>
              <a:chExt cx="7751023" cy="914400"/>
            </a:xfrm>
          </p:grpSpPr>
          <p:sp>
            <p:nvSpPr>
              <p:cNvPr id="4" name="Прямоугольник 3"/>
              <p:cNvSpPr/>
              <p:nvPr/>
            </p:nvSpPr>
            <p:spPr>
              <a:xfrm>
                <a:off x="428596" y="3821909"/>
                <a:ext cx="3357586" cy="9144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Апатит</a:t>
                </a:r>
                <a:endParaRPr lang="ru-RU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" name="Прямоугольник 5"/>
              <p:cNvSpPr/>
              <p:nvPr/>
            </p:nvSpPr>
            <p:spPr>
              <a:xfrm>
                <a:off x="4822033" y="3821909"/>
                <a:ext cx="3357586" cy="9144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Фосфорит </a:t>
                </a:r>
                <a:endParaRPr lang="ru-RU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8" name="Группа 27"/>
            <p:cNvGrpSpPr/>
            <p:nvPr/>
          </p:nvGrpSpPr>
          <p:grpSpPr>
            <a:xfrm>
              <a:off x="696489" y="2253646"/>
              <a:ext cx="7768882" cy="2025463"/>
              <a:chOff x="446456" y="2253646"/>
              <a:chExt cx="7768882" cy="2025463"/>
            </a:xfrm>
          </p:grpSpPr>
          <p:sp>
            <p:nvSpPr>
              <p:cNvPr id="8" name="Прямоугольник 7"/>
              <p:cNvSpPr/>
              <p:nvPr/>
            </p:nvSpPr>
            <p:spPr>
              <a:xfrm>
                <a:off x="2285984" y="2253646"/>
                <a:ext cx="3994166" cy="739754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38100">
                <a:solidFill>
                  <a:schemeClr val="bg2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50000"/>
                  </a:lnSpc>
                </a:pPr>
                <a:r>
                  <a:rPr lang="ru-RU" sz="3200" b="1" dirty="0" smtClean="0">
                    <a:solidFill>
                      <a:prstClr val="black"/>
                    </a:solidFill>
                    <a:latin typeface="Arial" pitchFamily="34" charset="0"/>
                    <a:ea typeface="Times New Roman"/>
                    <a:cs typeface="Arial" pitchFamily="34" charset="0"/>
                  </a:rPr>
                  <a:t>Минералы </a:t>
                </a:r>
                <a:endParaRPr lang="ru-RU" sz="3200" b="1" dirty="0">
                  <a:solidFill>
                    <a:prstClr val="black"/>
                  </a:solidFill>
                  <a:latin typeface="Arial" pitchFamily="34" charset="0"/>
                  <a:ea typeface="Times New Roman"/>
                  <a:cs typeface="Arial" pitchFamily="34" charset="0"/>
                </a:endParaRPr>
              </a:p>
            </p:txBody>
          </p:sp>
          <p:cxnSp>
            <p:nvCxnSpPr>
              <p:cNvPr id="10" name="Соединительная линия уступом 9"/>
              <p:cNvCxnSpPr>
                <a:stCxn id="8" idx="3"/>
              </p:cNvCxnSpPr>
              <p:nvPr/>
            </p:nvCxnSpPr>
            <p:spPr>
              <a:xfrm>
                <a:off x="6280150" y="2623523"/>
                <a:ext cx="1935188" cy="1591295"/>
              </a:xfrm>
              <a:prstGeom prst="bentConnector3">
                <a:avLst>
                  <a:gd name="adj1" fmla="val 110189"/>
                </a:avLst>
              </a:prstGeom>
              <a:ln w="57150">
                <a:solidFill>
                  <a:srgbClr val="C00000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Соединительная линия уступом 9"/>
              <p:cNvCxnSpPr>
                <a:endCxn id="4" idx="1"/>
              </p:cNvCxnSpPr>
              <p:nvPr/>
            </p:nvCxnSpPr>
            <p:spPr>
              <a:xfrm rot="10800000" flipV="1">
                <a:off x="446456" y="2643181"/>
                <a:ext cx="1811960" cy="1635928"/>
              </a:xfrm>
              <a:prstGeom prst="bentConnector3">
                <a:avLst>
                  <a:gd name="adj1" fmla="val 112616"/>
                </a:avLst>
              </a:prstGeom>
              <a:ln w="57150">
                <a:solidFill>
                  <a:srgbClr val="C00000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Апатит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738174" y="1357298"/>
            <a:ext cx="7667652" cy="3810000"/>
            <a:chOff x="1142976" y="2000240"/>
            <a:chExt cx="7667652" cy="3810000"/>
          </a:xfrm>
        </p:grpSpPr>
        <p:pic>
          <p:nvPicPr>
            <p:cNvPr id="1026" name="Picture 2" descr="фотография Апатит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42976" y="2000240"/>
              <a:ext cx="3810000" cy="3810000"/>
            </a:xfrm>
            <a:prstGeom prst="rect">
              <a:avLst/>
            </a:prstGeom>
            <a:noFill/>
            <a:ln w="38100">
              <a:solidFill>
                <a:schemeClr val="bg2">
                  <a:lumMod val="50000"/>
                </a:schemeClr>
              </a:solidFill>
            </a:ln>
          </p:spPr>
        </p:pic>
        <p:pic>
          <p:nvPicPr>
            <p:cNvPr id="1028" name="Picture 4" descr="фотография Апатит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00628" y="2000240"/>
              <a:ext cx="3810000" cy="3810000"/>
            </a:xfrm>
            <a:prstGeom prst="rect">
              <a:avLst/>
            </a:prstGeom>
            <a:noFill/>
            <a:ln w="38100">
              <a:solidFill>
                <a:schemeClr val="bg2">
                  <a:lumMod val="50000"/>
                </a:schemeClr>
              </a:solidFill>
            </a:ln>
          </p:spPr>
        </p:pic>
      </p:grpSp>
      <p:sp>
        <p:nvSpPr>
          <p:cNvPr id="8" name="Прямоугольник 7"/>
          <p:cNvSpPr/>
          <p:nvPr/>
        </p:nvSpPr>
        <p:spPr>
          <a:xfrm>
            <a:off x="321471" y="5572140"/>
            <a:ext cx="850105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Са</a:t>
            </a:r>
            <a:r>
              <a:rPr lang="ru-RU" sz="3200" b="1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[РО</a:t>
            </a:r>
            <a:r>
              <a:rPr lang="ru-RU" sz="3200" b="1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]</a:t>
            </a:r>
            <a:r>
              <a:rPr lang="ru-RU" sz="3200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Х</a:t>
            </a:r>
            <a:r>
              <a:rPr lang="ru-RU" sz="32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где Х - обычно F (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фторапатит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), иногда С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(хлорапатит).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для самоконтроля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4"/>
                <a:gridCol w="4214844"/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А1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 row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Формула </a:t>
                      </a:r>
                      <a:r>
                        <a:rPr lang="ru-RU" sz="2400" b="0" cap="none" baseline="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гидрофосфата</a:t>
                      </a:r>
                      <a:r>
                        <a:rPr lang="ru-RU" sz="24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натрия</a:t>
                      </a: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14350" indent="-514350" algn="l">
                        <a:lnSpc>
                          <a:spcPct val="150000"/>
                        </a:lnSpc>
                        <a:buAutoNum type="arabicParenR"/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NaH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1" baseline="-25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2) Na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1" baseline="-25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2400" b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3) Na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HPO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1" baseline="-25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2400" b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4) NaPO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для самоконтроля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4"/>
                <a:gridCol w="4214844"/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 row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Фосфор имеет степень окисления +3 в ряду веществ</a:t>
                      </a: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14350" indent="-514350" algn="l">
                        <a:lnSpc>
                          <a:spcPct val="150000"/>
                        </a:lnSpc>
                        <a:buAutoNum type="arabicParenR"/>
                      </a:pP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PH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</a:t>
                      </a: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Na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P, </a:t>
                      </a:r>
                      <a:r>
                        <a:rPr lang="en-US" sz="3200" b="1" baseline="0" dirty="0" err="1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AlP</a:t>
                      </a:r>
                      <a:endParaRPr lang="ru-RU" sz="3200" b="1" baseline="-25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2)</a:t>
                      </a: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Na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HPO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P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PCl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200" b="1" baseline="-25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2400" b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3) HPO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PCl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P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2400" b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4) P, H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Ca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для самоконтроля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4"/>
                <a:gridCol w="4214844"/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 row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 раствором фосфорной кислоты </a:t>
                      </a:r>
                      <a:r>
                        <a:rPr lang="ru-RU" sz="2400" b="0" cap="non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 взаимодействует</a:t>
                      </a:r>
                      <a:endParaRPr lang="ru-RU" sz="2400" b="0" cap="none" baseline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14350" indent="-514350" algn="l">
                        <a:lnSpc>
                          <a:spcPct val="150000"/>
                        </a:lnSpc>
                        <a:buAutoNum type="arabicParenR"/>
                      </a:pP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AgNO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2) NH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2400" b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3) CO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2400" b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4) Ca(OH)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для самоконтроля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4"/>
                <a:gridCol w="4214844"/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 row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Раствор ортофосфорной кислоты </a:t>
                      </a:r>
                      <a:r>
                        <a:rPr lang="ru-RU" sz="2400" b="0" cap="non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реагирует с</a:t>
                      </a:r>
                      <a:endParaRPr lang="ru-RU" sz="2400" b="0" cap="none" baseline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14350" indent="-514350" algn="l">
                        <a:lnSpc>
                          <a:spcPct val="150000"/>
                        </a:lnSpc>
                        <a:buAutoNum type="arabicParenR"/>
                      </a:pP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KNO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2) H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ru-RU" sz="3200" b="1" baseline="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2400" b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3) SiO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2400" b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4) </a:t>
                      </a:r>
                      <a:r>
                        <a:rPr lang="en-US" sz="3200" b="1" dirty="0" err="1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BaO</a:t>
                      </a:r>
                      <a:endParaRPr lang="ru-RU" sz="3200" b="1" baseline="-25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395</Words>
  <Application>Microsoft Office PowerPoint</Application>
  <PresentationFormat>Экран (4:3)</PresentationFormat>
  <Paragraphs>95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Фосфор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Литература: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Фосфор </dc:title>
  <dc:creator>Политова Светлана Викторовна</dc:creator>
  <cp:lastModifiedBy>Admin</cp:lastModifiedBy>
  <cp:revision>35</cp:revision>
  <dcterms:created xsi:type="dcterms:W3CDTF">2014-03-18T17:47:22Z</dcterms:created>
  <dcterms:modified xsi:type="dcterms:W3CDTF">2014-04-24T18:18:20Z</dcterms:modified>
  <cp:category>ГБОУ СОШ № 1352 г. Москвы</cp:category>
</cp:coreProperties>
</file>