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7" r:id="rId5"/>
    <p:sldId id="265" r:id="rId6"/>
    <p:sldId id="313" r:id="rId7"/>
    <p:sldId id="268" r:id="rId8"/>
    <p:sldId id="269" r:id="rId9"/>
    <p:sldId id="303" r:id="rId10"/>
    <p:sldId id="304" r:id="rId11"/>
    <p:sldId id="272" r:id="rId12"/>
    <p:sldId id="278" r:id="rId13"/>
    <p:sldId id="312" r:id="rId14"/>
    <p:sldId id="273" r:id="rId15"/>
    <p:sldId id="305" r:id="rId16"/>
    <p:sldId id="306" r:id="rId17"/>
    <p:sldId id="307" r:id="rId18"/>
    <p:sldId id="308" r:id="rId19"/>
    <p:sldId id="298" r:id="rId20"/>
    <p:sldId id="309" r:id="rId21"/>
    <p:sldId id="310" r:id="rId22"/>
    <p:sldId id="31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33CC"/>
    <a:srgbClr val="DDD9C3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0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1E6FD-F647-48FD-A17D-C30F5F4F05B2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Аминокислоты 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371600" y="5500702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Политова Светлана Викторовна,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учитель химии высшей квалификационной категории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428604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ГБОУ Школа № 1352 г. Москвы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357422" y="1357298"/>
          <a:ext cx="6156411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00"/>
                <a:gridCol w="783099"/>
                <a:gridCol w="940957"/>
                <a:gridCol w="520479"/>
                <a:gridCol w="940957"/>
                <a:gridCol w="623484"/>
                <a:gridCol w="1411435"/>
              </a:tblGrid>
              <a:tr h="43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0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4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1</a:t>
                      </a:r>
                      <a:endParaRPr lang="en-US" sz="2400" b="0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</a:t>
                      </a: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r>
                        <a:rPr lang="ru-RU" sz="3200" b="1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С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Н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СО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OH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NH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642910" y="3000372"/>
            <a:ext cx="417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>
            <a:no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  <a:sym typeface="Symbol"/>
              </a:rPr>
              <a:t>2-а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минобутановая кислота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214678" y="500042"/>
            <a:ext cx="500066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Межклассовая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(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нитросоединения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)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44" y="3929066"/>
          <a:ext cx="7056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00"/>
                <a:gridCol w="576000"/>
                <a:gridCol w="936000"/>
                <a:gridCol w="576000"/>
                <a:gridCol w="936000"/>
                <a:gridCol w="576000"/>
                <a:gridCol w="936000"/>
                <a:gridCol w="576000"/>
                <a:gridCol w="1008000"/>
              </a:tblGrid>
              <a:tr h="432000">
                <a:tc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С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3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</a:t>
                      </a: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r>
                        <a:rPr lang="ru-RU" sz="3200" b="1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С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2</a:t>
                      </a:r>
                      <a:endParaRPr lang="en-US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NO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3929058" y="5572140"/>
            <a:ext cx="2857520" cy="928694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  <a:sym typeface="Symbol"/>
              </a:rPr>
              <a:t>1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-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нитробутан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Левая круглая скобка 6"/>
          <p:cNvSpPr/>
          <p:nvPr/>
        </p:nvSpPr>
        <p:spPr>
          <a:xfrm flipH="1">
            <a:off x="8643966" y="1285860"/>
            <a:ext cx="285752" cy="5214974"/>
          </a:xfrm>
          <a:prstGeom prst="leftBracket">
            <a:avLst>
              <a:gd name="adj" fmla="val 0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42844" y="500042"/>
            <a:ext cx="2857520" cy="785818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2n+1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NO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endParaRPr kumimoji="0" lang="ru-RU" sz="3200" b="1" i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Физические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свойства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428596" y="1500174"/>
            <a:ext cx="6264000" cy="4868874"/>
            <a:chOff x="428596" y="1500174"/>
            <a:chExt cx="6264000" cy="4868874"/>
          </a:xfrm>
        </p:grpSpPr>
        <p:sp>
          <p:nvSpPr>
            <p:cNvPr id="13" name="Заголовок 1"/>
            <p:cNvSpPr txBox="1">
              <a:spLocks/>
            </p:cNvSpPr>
            <p:nvPr/>
          </p:nvSpPr>
          <p:spPr>
            <a:xfrm>
              <a:off x="428596" y="1500174"/>
              <a:ext cx="6264000" cy="654032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90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  <a:effectLst>
              <a:outerShdw dist="76200" dir="2400000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Твердые</a:t>
              </a:r>
            </a:p>
          </p:txBody>
        </p:sp>
        <p:sp>
          <p:nvSpPr>
            <p:cNvPr id="14" name="Заголовок 1"/>
            <p:cNvSpPr txBox="1">
              <a:spLocks/>
            </p:cNvSpPr>
            <p:nvPr/>
          </p:nvSpPr>
          <p:spPr>
            <a:xfrm>
              <a:off x="428596" y="4029078"/>
              <a:ext cx="6264000" cy="654032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90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  <a:effectLst>
              <a:outerShdw dist="76200" dir="2400000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Сладкие</a:t>
              </a:r>
            </a:p>
          </p:txBody>
        </p:sp>
        <p:sp>
          <p:nvSpPr>
            <p:cNvPr id="15" name="Заголовок 1"/>
            <p:cNvSpPr txBox="1">
              <a:spLocks/>
            </p:cNvSpPr>
            <p:nvPr/>
          </p:nvSpPr>
          <p:spPr>
            <a:xfrm>
              <a:off x="428596" y="4872046"/>
              <a:ext cx="6264000" cy="654032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90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  <a:effectLst>
              <a:outerShdw dist="76200" dir="2400000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Хорошо</a:t>
              </a:r>
              <a:r>
                <a:rPr kumimoji="0" lang="ru-RU" sz="3200" b="0" i="0" u="none" strike="noStrike" kern="1200" cap="none" spc="0" normalizeH="0" noProof="0" dirty="0" smtClean="0">
                  <a:ln>
                    <a:noFill/>
                  </a:ln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растворимы в воде</a:t>
              </a:r>
              <a:endParaRPr kumimoji="0" lang="ru-R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sp>
          <p:nvSpPr>
            <p:cNvPr id="16" name="Заголовок 1"/>
            <p:cNvSpPr txBox="1">
              <a:spLocks/>
            </p:cNvSpPr>
            <p:nvPr/>
          </p:nvSpPr>
          <p:spPr>
            <a:xfrm>
              <a:off x="428596" y="3186110"/>
              <a:ext cx="6264000" cy="654032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90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  <a:effectLst>
              <a:outerShdw dist="76200" dir="2400000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sng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Запах</a:t>
              </a:r>
            </a:p>
          </p:txBody>
        </p:sp>
        <p:sp>
          <p:nvSpPr>
            <p:cNvPr id="17" name="Заголовок 1"/>
            <p:cNvSpPr txBox="1">
              <a:spLocks/>
            </p:cNvSpPr>
            <p:nvPr/>
          </p:nvSpPr>
          <p:spPr>
            <a:xfrm>
              <a:off x="428596" y="2343142"/>
              <a:ext cx="6264000" cy="654032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90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  <a:effectLst>
              <a:outerShdw dist="76200" dir="2400000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rmAutofit fontScale="975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sng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Цвет</a:t>
              </a:r>
            </a:p>
          </p:txBody>
        </p:sp>
        <p:sp>
          <p:nvSpPr>
            <p:cNvPr id="19" name="Заголовок 1"/>
            <p:cNvSpPr txBox="1">
              <a:spLocks/>
            </p:cNvSpPr>
            <p:nvPr/>
          </p:nvSpPr>
          <p:spPr>
            <a:xfrm>
              <a:off x="428596" y="5715016"/>
              <a:ext cx="6264000" cy="654032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90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  <a:effectLst>
              <a:outerShdw dist="76200" dir="2400000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При</a:t>
              </a:r>
              <a:r>
                <a:rPr kumimoji="0" lang="ru-RU" sz="3200" b="0" i="0" u="none" strike="noStrike" kern="1200" cap="none" spc="0" normalizeH="0" noProof="0" dirty="0" smtClean="0">
                  <a:ln>
                    <a:noFill/>
                  </a:ln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 250-300°С разлагаются</a:t>
              </a:r>
              <a:endParaRPr kumimoji="0" lang="ru-R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Свойства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9" name="Соединительная линия уступом 8"/>
          <p:cNvCxnSpPr>
            <a:stCxn id="5" idx="3"/>
            <a:endCxn id="14" idx="3"/>
          </p:cNvCxnSpPr>
          <p:nvPr/>
        </p:nvCxnSpPr>
        <p:spPr>
          <a:xfrm flipH="1">
            <a:off x="7261852" y="601654"/>
            <a:ext cx="96230" cy="2904329"/>
          </a:xfrm>
          <a:prstGeom prst="bentConnector3">
            <a:avLst>
              <a:gd name="adj1" fmla="val -237556"/>
            </a:avLst>
          </a:prstGeom>
          <a:ln w="38100">
            <a:solidFill>
              <a:srgbClr val="C0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Заголовок 1"/>
          <p:cNvSpPr txBox="1">
            <a:spLocks/>
          </p:cNvSpPr>
          <p:nvPr/>
        </p:nvSpPr>
        <p:spPr>
          <a:xfrm>
            <a:off x="1285852" y="3178967"/>
            <a:ext cx="597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Свойства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кислоты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1285852" y="4000504"/>
            <a:ext cx="597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Свойства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основания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9" name="Соединительная линия уступом 8"/>
          <p:cNvCxnSpPr>
            <a:stCxn id="5" idx="1"/>
            <a:endCxn id="17" idx="1"/>
          </p:cNvCxnSpPr>
          <p:nvPr/>
        </p:nvCxnSpPr>
        <p:spPr>
          <a:xfrm rot="10800000" flipV="1">
            <a:off x="1285852" y="601654"/>
            <a:ext cx="500066" cy="3725866"/>
          </a:xfrm>
          <a:prstGeom prst="bentConnector3">
            <a:avLst>
              <a:gd name="adj1" fmla="val 145714"/>
            </a:avLst>
          </a:prstGeom>
          <a:ln w="38100">
            <a:solidFill>
              <a:srgbClr val="C0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Амино</a:t>
            </a:r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кислоты</a:t>
            </a:r>
            <a:r>
              <a:rPr lang="ru-RU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2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217529" y="1321110"/>
          <a:ext cx="3352412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103"/>
                <a:gridCol w="622103"/>
                <a:gridCol w="622103"/>
                <a:gridCol w="562583"/>
                <a:gridCol w="923520"/>
              </a:tblGrid>
              <a:tr h="900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54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С</a:t>
                      </a:r>
                      <a:endParaRPr lang="ru-RU" sz="3200" b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200" b="1" dirty="0" smtClean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rgbClr val="C00000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 rot="1579274">
            <a:off x="6941900" y="1726935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/>
              </a:rPr>
              <a:t></a:t>
            </a:r>
            <a:endParaRPr lang="ru-RU" sz="4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15832207">
            <a:off x="6689909" y="2046447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/>
              </a:rPr>
              <a:t></a:t>
            </a:r>
            <a:endParaRPr lang="ru-RU" sz="4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493177" y="1635434"/>
          <a:ext cx="2514309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103"/>
                <a:gridCol w="622103"/>
                <a:gridCol w="622103"/>
                <a:gridCol w="648000"/>
              </a:tblGrid>
              <a:tr h="432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b="0" dirty="0" smtClean="0">
                          <a:solidFill>
                            <a:srgbClr val="0033CC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N</a:t>
                      </a:r>
                      <a:endParaRPr lang="ru-RU" sz="3200" b="0" dirty="0">
                        <a:solidFill>
                          <a:srgbClr val="0033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rgbClr val="0033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Овал 14"/>
          <p:cNvSpPr/>
          <p:nvPr/>
        </p:nvSpPr>
        <p:spPr>
          <a:xfrm>
            <a:off x="5214942" y="1071546"/>
            <a:ext cx="3357586" cy="257176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1071538" y="928670"/>
            <a:ext cx="3357586" cy="2571768"/>
          </a:xfrm>
          <a:prstGeom prst="ellipse">
            <a:avLst/>
          </a:prstGeom>
          <a:noFill/>
          <a:ln w="3810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9" name="Группа 18"/>
          <p:cNvGrpSpPr/>
          <p:nvPr/>
        </p:nvGrpSpPr>
        <p:grpSpPr>
          <a:xfrm>
            <a:off x="414968" y="4429132"/>
            <a:ext cx="8314065" cy="654032"/>
            <a:chOff x="857224" y="4429132"/>
            <a:chExt cx="8314065" cy="654032"/>
          </a:xfrm>
        </p:grpSpPr>
        <p:sp>
          <p:nvSpPr>
            <p:cNvPr id="12" name="Заголовок 1"/>
            <p:cNvSpPr txBox="1">
              <a:spLocks/>
            </p:cNvSpPr>
            <p:nvPr/>
          </p:nvSpPr>
          <p:spPr>
            <a:xfrm>
              <a:off x="857224" y="4429132"/>
              <a:ext cx="3492000" cy="654032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95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  <a:effectLst>
              <a:outerShdw dist="76200" dir="2400000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rmAutofit fontScale="975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Основные</a:t>
              </a:r>
              <a:r>
                <a:rPr kumimoji="0" lang="ru-RU" sz="2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свойства</a:t>
              </a:r>
              <a:endPara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sp>
          <p:nvSpPr>
            <p:cNvPr id="17" name="Заголовок 1"/>
            <p:cNvSpPr txBox="1">
              <a:spLocks/>
            </p:cNvSpPr>
            <p:nvPr/>
          </p:nvSpPr>
          <p:spPr>
            <a:xfrm>
              <a:off x="5679289" y="4429132"/>
              <a:ext cx="3492000" cy="654032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95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  <a:effectLst>
              <a:outerShdw dist="76200" dir="2400000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Кислотные</a:t>
              </a:r>
              <a:r>
                <a:rPr kumimoji="0" lang="ru-RU" sz="2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свойства</a:t>
              </a:r>
              <a:endPara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</p:grpSp>
      <p:sp>
        <p:nvSpPr>
          <p:cNvPr id="20" name="Прямоугольник 19"/>
          <p:cNvSpPr/>
          <p:nvPr/>
        </p:nvSpPr>
        <p:spPr>
          <a:xfrm>
            <a:off x="2686040" y="3464719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  <a:sym typeface="Symbol"/>
              </a:rPr>
              <a:t></a:t>
            </a:r>
            <a:endParaRPr lang="ru-RU" sz="80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543560" y="3464719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</a:t>
            </a:r>
            <a:endParaRPr lang="ru-RU" sz="8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Свойства кислоты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7" y="1928802"/>
          <a:ext cx="8429686" cy="3689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9686"/>
              </a:tblGrid>
              <a:tr h="655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  <a:r>
                        <a:rPr lang="en-US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Взаимодействие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с металлом</a:t>
                      </a:r>
                      <a:endParaRPr lang="ru-RU" sz="2400" b="0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558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2NH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CH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COO</a:t>
                      </a:r>
                      <a:r>
                        <a:rPr lang="en-US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+2Na = 2NH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CH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COO</a:t>
                      </a:r>
                      <a:r>
                        <a:rPr lang="en-US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+H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aseline="-250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558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240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en-US" sz="240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baseline="0" dirty="0" smtClean="0">
                          <a:latin typeface="Arial" pitchFamily="34" charset="0"/>
                          <a:cs typeface="Arial" pitchFamily="34" charset="0"/>
                        </a:rPr>
                        <a:t>С оксидом металла</a:t>
                      </a:r>
                      <a:endParaRPr lang="ru-RU" sz="2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55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2NH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CH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COO</a:t>
                      </a:r>
                      <a:r>
                        <a:rPr lang="en-US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+MgO = (NH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CH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COO)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Mg</a:t>
                      </a: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+H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3200" baseline="0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Свойства кислоты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7" y="1928802"/>
          <a:ext cx="8429686" cy="4420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9686"/>
              </a:tblGrid>
              <a:tr h="655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en-US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en-US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основанием</a:t>
                      </a:r>
                      <a:endParaRPr lang="ru-RU" sz="2400" b="0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558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NH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CH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COO</a:t>
                      </a:r>
                      <a:r>
                        <a:rPr lang="en-US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+NaOH = NH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CH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COO</a:t>
                      </a:r>
                      <a:r>
                        <a:rPr lang="en-US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+H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3200" baseline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558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240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en-US" sz="240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baseline="0" dirty="0" smtClean="0">
                          <a:latin typeface="Arial" pitchFamily="34" charset="0"/>
                          <a:cs typeface="Arial" pitchFamily="34" charset="0"/>
                        </a:rPr>
                        <a:t>С солью</a:t>
                      </a:r>
                      <a:endParaRPr lang="ru-RU" sz="2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55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2NH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CH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COOH+Na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= 2NH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CH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COO</a:t>
                      </a:r>
                      <a:r>
                        <a:rPr lang="en-US" sz="320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+H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O+CO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aseline="0" dirty="0" smtClean="0">
                          <a:solidFill>
                            <a:sysClr val="windowText" lastClr="000000"/>
                          </a:solidFill>
                          <a:latin typeface="Times New Roman"/>
                          <a:cs typeface="Times New Roman"/>
                        </a:rPr>
                        <a:t>↑</a:t>
                      </a:r>
                      <a:endParaRPr lang="ru-RU" sz="3200" baseline="0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Свойства кислоты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7" y="1928802"/>
          <a:ext cx="8429686" cy="2941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9686"/>
              </a:tblGrid>
              <a:tr h="655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en-US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Реакция этерификации (со спиртом)</a:t>
                      </a:r>
                      <a:endParaRPr lang="ru-RU" sz="2400" b="0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558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NH</a:t>
                      </a:r>
                      <a:r>
                        <a:rPr lang="en-US" sz="3200" b="1" baseline="-250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CH</a:t>
                      </a:r>
                      <a:r>
                        <a:rPr lang="en-US" sz="3200" b="1" baseline="-250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CO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OH</a:t>
                      </a:r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+ H</a:t>
                      </a:r>
                      <a:r>
                        <a:rPr lang="en-US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-С</a:t>
                      </a:r>
                      <a:r>
                        <a:rPr lang="ru-RU" sz="3200" b="1" baseline="-250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1" baseline="-250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en-US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</a:t>
                      </a:r>
                      <a:r>
                        <a:rPr lang="en-US" sz="32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3200" b="1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NH</a:t>
                      </a:r>
                      <a:r>
                        <a:rPr lang="en-US" sz="3200" b="1" baseline="-250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CH</a:t>
                      </a:r>
                      <a:r>
                        <a:rPr lang="en-US" sz="3200" b="1" baseline="-250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COO</a:t>
                      </a:r>
                      <a:r>
                        <a:rPr lang="en-US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en-US" sz="3200" b="1" baseline="-250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1" baseline="-250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r>
                        <a:rPr lang="en-US" sz="3200" b="1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+ </a:t>
                      </a:r>
                      <a:r>
                        <a:rPr lang="en-US" sz="32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1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3200" b="1" baseline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571736" y="2643182"/>
            <a:ext cx="1357322" cy="785818"/>
          </a:xfrm>
          <a:prstGeom prst="rect">
            <a:avLst/>
          </a:prstGeom>
          <a:noFill/>
          <a:ln w="38100">
            <a:solidFill>
              <a:srgbClr val="C0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Свойства основания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7" y="1928802"/>
          <a:ext cx="8429686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9686"/>
              </a:tblGrid>
              <a:tr h="6558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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COOH + </a:t>
                      </a:r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1" baseline="300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Cl</a:t>
                      </a:r>
                      <a:r>
                        <a:rPr lang="en-US" sz="3200" b="1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[HOOC-CH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-NH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]</a:t>
                      </a:r>
                      <a:r>
                        <a:rPr lang="en-US" sz="3200" b="1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Cl</a:t>
                      </a:r>
                      <a:r>
                        <a:rPr lang="en-US" sz="3200" b="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-</a:t>
                      </a:r>
                      <a:endParaRPr lang="ru-RU" sz="3200" b="0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" name="Полилиния 35"/>
          <p:cNvSpPr/>
          <p:nvPr/>
        </p:nvSpPr>
        <p:spPr>
          <a:xfrm flipH="1">
            <a:off x="500034" y="1285860"/>
            <a:ext cx="3498009" cy="928694"/>
          </a:xfrm>
          <a:custGeom>
            <a:avLst/>
            <a:gdLst>
              <a:gd name="connsiteX0" fmla="*/ 11139 w 3498009"/>
              <a:gd name="connsiteY0" fmla="*/ 806305 h 817445"/>
              <a:gd name="connsiteX1" fmla="*/ 87339 w 3498009"/>
              <a:gd name="connsiteY1" fmla="*/ 730105 h 817445"/>
              <a:gd name="connsiteX2" fmla="*/ 152653 w 3498009"/>
              <a:gd name="connsiteY2" fmla="*/ 664790 h 817445"/>
              <a:gd name="connsiteX3" fmla="*/ 185310 w 3498009"/>
              <a:gd name="connsiteY3" fmla="*/ 643019 h 817445"/>
              <a:gd name="connsiteX4" fmla="*/ 239739 w 3498009"/>
              <a:gd name="connsiteY4" fmla="*/ 599476 h 817445"/>
              <a:gd name="connsiteX5" fmla="*/ 359482 w 3498009"/>
              <a:gd name="connsiteY5" fmla="*/ 545048 h 817445"/>
              <a:gd name="connsiteX6" fmla="*/ 392139 w 3498009"/>
              <a:gd name="connsiteY6" fmla="*/ 523276 h 817445"/>
              <a:gd name="connsiteX7" fmla="*/ 544539 w 3498009"/>
              <a:gd name="connsiteY7" fmla="*/ 468848 h 817445"/>
              <a:gd name="connsiteX8" fmla="*/ 653396 w 3498009"/>
              <a:gd name="connsiteY8" fmla="*/ 425305 h 817445"/>
              <a:gd name="connsiteX9" fmla="*/ 686053 w 3498009"/>
              <a:gd name="connsiteY9" fmla="*/ 403533 h 817445"/>
              <a:gd name="connsiteX10" fmla="*/ 751367 w 3498009"/>
              <a:gd name="connsiteY10" fmla="*/ 370876 h 817445"/>
              <a:gd name="connsiteX11" fmla="*/ 827567 w 3498009"/>
              <a:gd name="connsiteY11" fmla="*/ 338219 h 817445"/>
              <a:gd name="connsiteX12" fmla="*/ 871110 w 3498009"/>
              <a:gd name="connsiteY12" fmla="*/ 305562 h 817445"/>
              <a:gd name="connsiteX13" fmla="*/ 1012624 w 3498009"/>
              <a:gd name="connsiteY13" fmla="*/ 240248 h 817445"/>
              <a:gd name="connsiteX14" fmla="*/ 1034396 w 3498009"/>
              <a:gd name="connsiteY14" fmla="*/ 218476 h 817445"/>
              <a:gd name="connsiteX15" fmla="*/ 1143253 w 3498009"/>
              <a:gd name="connsiteY15" fmla="*/ 174933 h 817445"/>
              <a:gd name="connsiteX16" fmla="*/ 1186796 w 3498009"/>
              <a:gd name="connsiteY16" fmla="*/ 153162 h 817445"/>
              <a:gd name="connsiteX17" fmla="*/ 1273882 w 3498009"/>
              <a:gd name="connsiteY17" fmla="*/ 120505 h 817445"/>
              <a:gd name="connsiteX18" fmla="*/ 1306539 w 3498009"/>
              <a:gd name="connsiteY18" fmla="*/ 98733 h 817445"/>
              <a:gd name="connsiteX19" fmla="*/ 1513367 w 3498009"/>
              <a:gd name="connsiteY19" fmla="*/ 66076 h 817445"/>
              <a:gd name="connsiteX20" fmla="*/ 2166510 w 3498009"/>
              <a:gd name="connsiteY20" fmla="*/ 55190 h 817445"/>
              <a:gd name="connsiteX21" fmla="*/ 2482196 w 3498009"/>
              <a:gd name="connsiteY21" fmla="*/ 76962 h 817445"/>
              <a:gd name="connsiteX22" fmla="*/ 2874082 w 3498009"/>
              <a:gd name="connsiteY22" fmla="*/ 98733 h 817445"/>
              <a:gd name="connsiteX23" fmla="*/ 2993824 w 3498009"/>
              <a:gd name="connsiteY23" fmla="*/ 131390 h 817445"/>
              <a:gd name="connsiteX24" fmla="*/ 3070024 w 3498009"/>
              <a:gd name="connsiteY24" fmla="*/ 164048 h 817445"/>
              <a:gd name="connsiteX25" fmla="*/ 3124453 w 3498009"/>
              <a:gd name="connsiteY25" fmla="*/ 196705 h 817445"/>
              <a:gd name="connsiteX26" fmla="*/ 3157110 w 3498009"/>
              <a:gd name="connsiteY26" fmla="*/ 218476 h 817445"/>
              <a:gd name="connsiteX27" fmla="*/ 3189767 w 3498009"/>
              <a:gd name="connsiteY27" fmla="*/ 229362 h 817445"/>
              <a:gd name="connsiteX28" fmla="*/ 3211539 w 3498009"/>
              <a:gd name="connsiteY28" fmla="*/ 251133 h 817445"/>
              <a:gd name="connsiteX29" fmla="*/ 3244196 w 3498009"/>
              <a:gd name="connsiteY29" fmla="*/ 272905 h 817445"/>
              <a:gd name="connsiteX30" fmla="*/ 3265967 w 3498009"/>
              <a:gd name="connsiteY30" fmla="*/ 316448 h 817445"/>
              <a:gd name="connsiteX31" fmla="*/ 3287739 w 3498009"/>
              <a:gd name="connsiteY31" fmla="*/ 349105 h 817445"/>
              <a:gd name="connsiteX32" fmla="*/ 3298624 w 3498009"/>
              <a:gd name="connsiteY32" fmla="*/ 392648 h 817445"/>
              <a:gd name="connsiteX33" fmla="*/ 3331282 w 3498009"/>
              <a:gd name="connsiteY33" fmla="*/ 512390 h 817445"/>
              <a:gd name="connsiteX34" fmla="*/ 3353053 w 3498009"/>
              <a:gd name="connsiteY34" fmla="*/ 610362 h 817445"/>
              <a:gd name="connsiteX35" fmla="*/ 3385710 w 3498009"/>
              <a:gd name="connsiteY35" fmla="*/ 653905 h 817445"/>
              <a:gd name="connsiteX36" fmla="*/ 3396596 w 3498009"/>
              <a:gd name="connsiteY36" fmla="*/ 686562 h 817445"/>
              <a:gd name="connsiteX37" fmla="*/ 3461910 w 3498009"/>
              <a:gd name="connsiteY37" fmla="*/ 740990 h 817445"/>
              <a:gd name="connsiteX38" fmla="*/ 3494567 w 3498009"/>
              <a:gd name="connsiteY38" fmla="*/ 762762 h 817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498009" h="817445">
                <a:moveTo>
                  <a:pt x="11139" y="806305"/>
                </a:moveTo>
                <a:cubicBezTo>
                  <a:pt x="35769" y="732409"/>
                  <a:pt x="0" y="817445"/>
                  <a:pt x="87339" y="730105"/>
                </a:cubicBezTo>
                <a:cubicBezTo>
                  <a:pt x="109110" y="708333"/>
                  <a:pt x="127034" y="681869"/>
                  <a:pt x="152653" y="664790"/>
                </a:cubicBezTo>
                <a:cubicBezTo>
                  <a:pt x="163539" y="657533"/>
                  <a:pt x="174844" y="650869"/>
                  <a:pt x="185310" y="643019"/>
                </a:cubicBezTo>
                <a:cubicBezTo>
                  <a:pt x="203898" y="629078"/>
                  <a:pt x="219951" y="611653"/>
                  <a:pt x="239739" y="599476"/>
                </a:cubicBezTo>
                <a:cubicBezTo>
                  <a:pt x="297269" y="564073"/>
                  <a:pt x="310113" y="561503"/>
                  <a:pt x="359482" y="545048"/>
                </a:cubicBezTo>
                <a:cubicBezTo>
                  <a:pt x="370368" y="537791"/>
                  <a:pt x="380437" y="529127"/>
                  <a:pt x="392139" y="523276"/>
                </a:cubicBezTo>
                <a:cubicBezTo>
                  <a:pt x="426693" y="505999"/>
                  <a:pt x="519348" y="477245"/>
                  <a:pt x="544539" y="468848"/>
                </a:cubicBezTo>
                <a:cubicBezTo>
                  <a:pt x="607655" y="405730"/>
                  <a:pt x="541428" y="458895"/>
                  <a:pt x="653396" y="425305"/>
                </a:cubicBezTo>
                <a:cubicBezTo>
                  <a:pt x="665927" y="421546"/>
                  <a:pt x="674616" y="409887"/>
                  <a:pt x="686053" y="403533"/>
                </a:cubicBezTo>
                <a:cubicBezTo>
                  <a:pt x="707331" y="391712"/>
                  <a:pt x="729124" y="380762"/>
                  <a:pt x="751367" y="370876"/>
                </a:cubicBezTo>
                <a:cubicBezTo>
                  <a:pt x="802647" y="348085"/>
                  <a:pt x="769196" y="374701"/>
                  <a:pt x="827567" y="338219"/>
                </a:cubicBezTo>
                <a:cubicBezTo>
                  <a:pt x="842952" y="328603"/>
                  <a:pt x="855439" y="314704"/>
                  <a:pt x="871110" y="305562"/>
                </a:cubicBezTo>
                <a:cubicBezTo>
                  <a:pt x="928146" y="272291"/>
                  <a:pt x="956677" y="262627"/>
                  <a:pt x="1012624" y="240248"/>
                </a:cubicBezTo>
                <a:cubicBezTo>
                  <a:pt x="1019881" y="232991"/>
                  <a:pt x="1025856" y="224169"/>
                  <a:pt x="1034396" y="218476"/>
                </a:cubicBezTo>
                <a:cubicBezTo>
                  <a:pt x="1091456" y="180436"/>
                  <a:pt x="1072457" y="210330"/>
                  <a:pt x="1143253" y="174933"/>
                </a:cubicBezTo>
                <a:lnTo>
                  <a:pt x="1186796" y="153162"/>
                </a:lnTo>
                <a:cubicBezTo>
                  <a:pt x="1232943" y="107013"/>
                  <a:pt x="1179584" y="151937"/>
                  <a:pt x="1273882" y="120505"/>
                </a:cubicBezTo>
                <a:cubicBezTo>
                  <a:pt x="1286294" y="116368"/>
                  <a:pt x="1294034" y="102581"/>
                  <a:pt x="1306539" y="98733"/>
                </a:cubicBezTo>
                <a:cubicBezTo>
                  <a:pt x="1370326" y="79106"/>
                  <a:pt x="1447248" y="73423"/>
                  <a:pt x="1513367" y="66076"/>
                </a:cubicBezTo>
                <a:cubicBezTo>
                  <a:pt x="1777677" y="0"/>
                  <a:pt x="1607511" y="34486"/>
                  <a:pt x="2166510" y="55190"/>
                </a:cubicBezTo>
                <a:cubicBezTo>
                  <a:pt x="2271916" y="59094"/>
                  <a:pt x="2376849" y="71695"/>
                  <a:pt x="2482196" y="76962"/>
                </a:cubicBezTo>
                <a:cubicBezTo>
                  <a:pt x="2758008" y="90753"/>
                  <a:pt x="2627389" y="83316"/>
                  <a:pt x="2874082" y="98733"/>
                </a:cubicBezTo>
                <a:cubicBezTo>
                  <a:pt x="2920643" y="108046"/>
                  <a:pt x="2948627" y="111302"/>
                  <a:pt x="2993824" y="131390"/>
                </a:cubicBezTo>
                <a:cubicBezTo>
                  <a:pt x="3090483" y="174350"/>
                  <a:pt x="2954838" y="135250"/>
                  <a:pt x="3070024" y="164048"/>
                </a:cubicBezTo>
                <a:cubicBezTo>
                  <a:pt x="3088167" y="174934"/>
                  <a:pt x="3106511" y="185491"/>
                  <a:pt x="3124453" y="196705"/>
                </a:cubicBezTo>
                <a:cubicBezTo>
                  <a:pt x="3135547" y="203639"/>
                  <a:pt x="3145408" y="212625"/>
                  <a:pt x="3157110" y="218476"/>
                </a:cubicBezTo>
                <a:cubicBezTo>
                  <a:pt x="3167373" y="223608"/>
                  <a:pt x="3178881" y="225733"/>
                  <a:pt x="3189767" y="229362"/>
                </a:cubicBezTo>
                <a:cubicBezTo>
                  <a:pt x="3197024" y="236619"/>
                  <a:pt x="3203525" y="244722"/>
                  <a:pt x="3211539" y="251133"/>
                </a:cubicBezTo>
                <a:cubicBezTo>
                  <a:pt x="3221755" y="259306"/>
                  <a:pt x="3235821" y="262854"/>
                  <a:pt x="3244196" y="272905"/>
                </a:cubicBezTo>
                <a:cubicBezTo>
                  <a:pt x="3254584" y="285371"/>
                  <a:pt x="3257916" y="302359"/>
                  <a:pt x="3265967" y="316448"/>
                </a:cubicBezTo>
                <a:cubicBezTo>
                  <a:pt x="3272458" y="327807"/>
                  <a:pt x="3280482" y="338219"/>
                  <a:pt x="3287739" y="349105"/>
                </a:cubicBezTo>
                <a:cubicBezTo>
                  <a:pt x="3291367" y="363619"/>
                  <a:pt x="3294514" y="378263"/>
                  <a:pt x="3298624" y="392648"/>
                </a:cubicBezTo>
                <a:cubicBezTo>
                  <a:pt x="3319476" y="465633"/>
                  <a:pt x="3305413" y="383033"/>
                  <a:pt x="3331282" y="512390"/>
                </a:cubicBezTo>
                <a:cubicBezTo>
                  <a:pt x="3332428" y="518121"/>
                  <a:pt x="3347927" y="600110"/>
                  <a:pt x="3353053" y="610362"/>
                </a:cubicBezTo>
                <a:cubicBezTo>
                  <a:pt x="3361167" y="626589"/>
                  <a:pt x="3374824" y="639391"/>
                  <a:pt x="3385710" y="653905"/>
                </a:cubicBezTo>
                <a:cubicBezTo>
                  <a:pt x="3389339" y="664791"/>
                  <a:pt x="3390231" y="677015"/>
                  <a:pt x="3396596" y="686562"/>
                </a:cubicBezTo>
                <a:cubicBezTo>
                  <a:pt x="3408634" y="704619"/>
                  <a:pt x="3441828" y="730949"/>
                  <a:pt x="3461910" y="740990"/>
                </a:cubicBezTo>
                <a:cubicBezTo>
                  <a:pt x="3498009" y="759040"/>
                  <a:pt x="3494567" y="738499"/>
                  <a:pt x="3494567" y="762762"/>
                </a:cubicBezTo>
              </a:path>
            </a:pathLst>
          </a:custGeom>
          <a:ln w="381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35819" y="274638"/>
            <a:ext cx="7072362" cy="654032"/>
          </a:xfrm>
          <a:prstGeom prst="roundRect">
            <a:avLst/>
          </a:prstGeom>
          <a:noFill/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Взаимодействие молекул друг с другом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1357298"/>
          <a:ext cx="8349970" cy="4679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00"/>
                <a:gridCol w="936000"/>
                <a:gridCol w="504000"/>
                <a:gridCol w="779323"/>
                <a:gridCol w="779324"/>
                <a:gridCol w="504000"/>
                <a:gridCol w="936000"/>
                <a:gridCol w="828000"/>
                <a:gridCol w="936000"/>
                <a:gridCol w="432000"/>
                <a:gridCol w="779323"/>
              </a:tblGrid>
              <a:tr h="655839">
                <a:tc gridSpan="1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Поликонденсация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– образование пептидов</a:t>
                      </a:r>
                      <a:endParaRPr lang="ru-RU" sz="2400" b="0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5839">
                <a:tc gridSpan="1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COO</a:t>
                      </a:r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+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COOH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99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sz="3200" b="1" baseline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3200" b="1" baseline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1" baseline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sz="3200" b="1" baseline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99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sz="3200" b="1" baseline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32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</a:t>
                      </a:r>
                      <a:endParaRPr lang="ru-RU" sz="3200" b="1" baseline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32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</a:t>
                      </a:r>
                      <a:endParaRPr lang="ru-RU" sz="3200" b="1" baseline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sz="3200" b="1" baseline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99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NH</a:t>
                      </a:r>
                      <a:r>
                        <a:rPr lang="en-US" sz="3200" b="1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CH</a:t>
                      </a:r>
                      <a:r>
                        <a:rPr lang="en-US" sz="3200" b="1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</a:t>
                      </a:r>
                      <a:endParaRPr lang="ru-RU" sz="3200" b="1" dirty="0" smtClean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ru-RU" sz="3200" b="1" baseline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ru-RU" sz="3200" b="1" baseline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</a:t>
                      </a:r>
                      <a:endParaRPr lang="ru-RU" sz="3200" b="1" dirty="0" smtClean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ru-RU" sz="3200" b="1" baseline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CH</a:t>
                      </a:r>
                      <a:r>
                        <a:rPr lang="en-US" sz="3200" b="1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CO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OH</a:t>
                      </a:r>
                      <a:endParaRPr lang="ru-RU" sz="32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Заголовок 1"/>
          <p:cNvSpPr txBox="1">
            <a:spLocks/>
          </p:cNvSpPr>
          <p:nvPr/>
        </p:nvSpPr>
        <p:spPr>
          <a:xfrm rot="646548" flipH="1">
            <a:off x="4167605" y="5667681"/>
            <a:ext cx="4140000" cy="649686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algn="ctr">
              <a:spcBef>
                <a:spcPct val="0"/>
              </a:spcBef>
              <a:defRPr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Пептидная связь/амидная связь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Аминокислоты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7" name="Соединительная линия уступом 6"/>
          <p:cNvCxnSpPr/>
          <p:nvPr/>
        </p:nvCxnSpPr>
        <p:spPr>
          <a:xfrm rot="16200000" flipH="1">
            <a:off x="1463596" y="1250992"/>
            <a:ext cx="1357322" cy="712678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000100" y="2285992"/>
          <a:ext cx="4802961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  <a:gridCol w="505766"/>
                <a:gridCol w="936000"/>
                <a:gridCol w="695183"/>
                <a:gridCol w="828000"/>
                <a:gridCol w="866012"/>
              </a:tblGrid>
              <a:tr h="432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CO</a:t>
                      </a:r>
                      <a:endParaRPr lang="en-US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OH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28596" y="4286256"/>
          <a:ext cx="8316000" cy="171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2000"/>
                <a:gridCol w="2772000"/>
                <a:gridCol w="2772000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Систематическая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Рациональная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Тривиальное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Аминоэтановая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Аминоуксусная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Глицин (</a:t>
                      </a:r>
                      <a:r>
                        <a:rPr lang="ru-RU" sz="2400" dirty="0" err="1" smtClean="0">
                          <a:latin typeface="Arial" pitchFamily="34" charset="0"/>
                          <a:cs typeface="Arial" pitchFamily="34" charset="0"/>
                        </a:rPr>
                        <a:t>гли</a:t>
                      </a: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695440" y="1214422"/>
            <a:ext cx="5867400" cy="900000"/>
            <a:chOff x="912" y="1008"/>
            <a:chExt cx="3984" cy="912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gray">
            <a:xfrm>
              <a:off x="912" y="1008"/>
              <a:ext cx="3984" cy="912"/>
            </a:xfrm>
            <a:prstGeom prst="roundRect">
              <a:avLst>
                <a:gd name="adj" fmla="val 10889"/>
              </a:avLst>
            </a:prstGeom>
            <a:solidFill>
              <a:schemeClr val="bg2">
                <a:lumMod val="90000"/>
              </a:schemeClr>
            </a:solidFill>
            <a:ln w="38100">
              <a:noFill/>
              <a:round/>
              <a:headEnd/>
              <a:tailEnd/>
            </a:ln>
            <a:effectLst>
              <a:outerShdw dist="135003" dir="2928844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 sz="24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999" y="1092"/>
              <a:ext cx="768" cy="746"/>
              <a:chOff x="999" y="1092"/>
              <a:chExt cx="768" cy="746"/>
            </a:xfrm>
          </p:grpSpPr>
          <p:sp>
            <p:nvSpPr>
              <p:cNvPr id="9" name="AutoShape 6"/>
              <p:cNvSpPr>
                <a:spLocks noChangeArrowheads="1"/>
              </p:cNvSpPr>
              <p:nvPr/>
            </p:nvSpPr>
            <p:spPr bwMode="gray">
              <a:xfrm>
                <a:off x="999" y="1092"/>
                <a:ext cx="768" cy="746"/>
              </a:xfrm>
              <a:prstGeom prst="roundRect">
                <a:avLst>
                  <a:gd name="adj" fmla="val 11921"/>
                </a:avLst>
              </a:prstGeom>
              <a:solidFill>
                <a:schemeClr val="accent6">
                  <a:lumMod val="50000"/>
                </a:schemeClr>
              </a:soli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Freeform 7"/>
              <p:cNvSpPr>
                <a:spLocks/>
              </p:cNvSpPr>
              <p:nvPr/>
            </p:nvSpPr>
            <p:spPr bwMode="gray">
              <a:xfrm>
                <a:off x="1047" y="1140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6">
                      <a:lumMod val="75000"/>
                      <a:shade val="30000"/>
                      <a:satMod val="115000"/>
                    </a:schemeClr>
                  </a:gs>
                  <a:gs pos="50000">
                    <a:schemeClr val="accent6">
                      <a:lumMod val="75000"/>
                      <a:shade val="67500"/>
                      <a:satMod val="115000"/>
                    </a:schemeClr>
                  </a:gs>
                  <a:gs pos="100000">
                    <a:schemeClr val="accent6">
                      <a:lumMod val="7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Text Box 8"/>
              <p:cNvSpPr txBox="1">
                <a:spLocks noChangeArrowheads="1"/>
              </p:cNvSpPr>
              <p:nvPr/>
            </p:nvSpPr>
            <p:spPr bwMode="gray">
              <a:xfrm>
                <a:off x="1254" y="1295"/>
                <a:ext cx="242" cy="46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ru-RU" sz="24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1</a:t>
                </a:r>
                <a:endParaRPr lang="en-US" sz="24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" name="Text Box 9"/>
            <p:cNvSpPr txBox="1">
              <a:spLocks noChangeArrowheads="1"/>
            </p:cNvSpPr>
            <p:nvPr/>
          </p:nvSpPr>
          <p:spPr bwMode="gray">
            <a:xfrm>
              <a:off x="1872" y="1149"/>
              <a:ext cx="2928" cy="4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ru-RU" sz="24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Состав</a:t>
              </a:r>
              <a:endPara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10"/>
          <p:cNvGrpSpPr>
            <a:grpSpLocks/>
          </p:cNvGrpSpPr>
          <p:nvPr/>
        </p:nvGrpSpPr>
        <p:grpSpPr bwMode="auto">
          <a:xfrm>
            <a:off x="1695440" y="2619369"/>
            <a:ext cx="5867400" cy="900000"/>
            <a:chOff x="912" y="2016"/>
            <a:chExt cx="3984" cy="912"/>
          </a:xfrm>
        </p:grpSpPr>
        <p:sp>
          <p:nvSpPr>
            <p:cNvPr id="13" name="AutoShape 11"/>
            <p:cNvSpPr>
              <a:spLocks noChangeArrowheads="1"/>
            </p:cNvSpPr>
            <p:nvPr/>
          </p:nvSpPr>
          <p:spPr bwMode="gray">
            <a:xfrm>
              <a:off x="912" y="2016"/>
              <a:ext cx="3984" cy="912"/>
            </a:xfrm>
            <a:prstGeom prst="roundRect">
              <a:avLst>
                <a:gd name="adj" fmla="val 10889"/>
              </a:avLst>
            </a:prstGeom>
            <a:solidFill>
              <a:schemeClr val="bg2">
                <a:lumMod val="90000"/>
              </a:schemeClr>
            </a:solidFill>
            <a:ln w="38100">
              <a:noFill/>
              <a:round/>
              <a:headEnd/>
              <a:tailEnd/>
            </a:ln>
            <a:effectLst>
              <a:outerShdw dist="135003" dir="2928844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 sz="24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4" name="Group 12"/>
            <p:cNvGrpSpPr>
              <a:grpSpLocks/>
            </p:cNvGrpSpPr>
            <p:nvPr/>
          </p:nvGrpSpPr>
          <p:grpSpPr bwMode="auto">
            <a:xfrm>
              <a:off x="999" y="2100"/>
              <a:ext cx="768" cy="746"/>
              <a:chOff x="999" y="2100"/>
              <a:chExt cx="768" cy="746"/>
            </a:xfrm>
          </p:grpSpPr>
          <p:sp>
            <p:nvSpPr>
              <p:cNvPr id="16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768" cy="746"/>
              </a:xfrm>
              <a:prstGeom prst="roundRect">
                <a:avLst>
                  <a:gd name="adj" fmla="val 11921"/>
                </a:avLst>
              </a:prstGeom>
              <a:solidFill>
                <a:schemeClr val="accent6">
                  <a:lumMod val="50000"/>
                </a:schemeClr>
              </a:soli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Freeform 14"/>
              <p:cNvSpPr>
                <a:spLocks/>
              </p:cNvSpPr>
              <p:nvPr/>
            </p:nvSpPr>
            <p:spPr bwMode="gray">
              <a:xfrm>
                <a:off x="1047" y="2148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6">
                      <a:lumMod val="75000"/>
                      <a:shade val="30000"/>
                      <a:satMod val="115000"/>
                    </a:schemeClr>
                  </a:gs>
                  <a:gs pos="50000">
                    <a:schemeClr val="accent6">
                      <a:lumMod val="75000"/>
                      <a:shade val="67500"/>
                      <a:satMod val="115000"/>
                    </a:schemeClr>
                  </a:gs>
                  <a:gs pos="100000">
                    <a:schemeClr val="accent6">
                      <a:lumMod val="7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Text Box 15"/>
              <p:cNvSpPr txBox="1">
                <a:spLocks noChangeArrowheads="1"/>
              </p:cNvSpPr>
              <p:nvPr/>
            </p:nvSpPr>
            <p:spPr bwMode="gray">
              <a:xfrm>
                <a:off x="1254" y="2304"/>
                <a:ext cx="242" cy="46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ru-RU" sz="2400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2</a:t>
                </a:r>
                <a:endParaRPr lang="en-US" sz="24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5" name="Text Box 16"/>
            <p:cNvSpPr txBox="1">
              <a:spLocks noChangeArrowheads="1"/>
            </p:cNvSpPr>
            <p:nvPr/>
          </p:nvSpPr>
          <p:spPr bwMode="gray">
            <a:xfrm>
              <a:off x="1872" y="2141"/>
              <a:ext cx="2928" cy="4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ru-RU" sz="24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Номенклатура </a:t>
              </a:r>
              <a:endPara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Group 17"/>
          <p:cNvGrpSpPr>
            <a:grpSpLocks/>
          </p:cNvGrpSpPr>
          <p:nvPr/>
        </p:nvGrpSpPr>
        <p:grpSpPr bwMode="auto">
          <a:xfrm>
            <a:off x="1695440" y="4024316"/>
            <a:ext cx="5867400" cy="900000"/>
            <a:chOff x="912" y="3036"/>
            <a:chExt cx="3984" cy="912"/>
          </a:xfrm>
        </p:grpSpPr>
        <p:sp>
          <p:nvSpPr>
            <p:cNvPr id="20" name="AutoShape 18"/>
            <p:cNvSpPr>
              <a:spLocks noChangeArrowheads="1"/>
            </p:cNvSpPr>
            <p:nvPr/>
          </p:nvSpPr>
          <p:spPr bwMode="gray">
            <a:xfrm>
              <a:off x="912" y="3036"/>
              <a:ext cx="3984" cy="912"/>
            </a:xfrm>
            <a:prstGeom prst="roundRect">
              <a:avLst>
                <a:gd name="adj" fmla="val 10889"/>
              </a:avLst>
            </a:prstGeom>
            <a:solidFill>
              <a:schemeClr val="bg2">
                <a:lumMod val="90000"/>
              </a:schemeClr>
            </a:solidFill>
            <a:ln w="38100">
              <a:noFill/>
              <a:round/>
              <a:headEnd/>
              <a:tailEnd/>
            </a:ln>
            <a:effectLst>
              <a:outerShdw dist="135003" dir="2928844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 sz="24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1" name="Group 19"/>
            <p:cNvGrpSpPr>
              <a:grpSpLocks/>
            </p:cNvGrpSpPr>
            <p:nvPr/>
          </p:nvGrpSpPr>
          <p:grpSpPr bwMode="auto">
            <a:xfrm>
              <a:off x="999" y="3120"/>
              <a:ext cx="768" cy="746"/>
              <a:chOff x="999" y="3120"/>
              <a:chExt cx="768" cy="746"/>
            </a:xfrm>
          </p:grpSpPr>
          <p:sp>
            <p:nvSpPr>
              <p:cNvPr id="23" name="AutoShape 20"/>
              <p:cNvSpPr>
                <a:spLocks noChangeArrowheads="1"/>
              </p:cNvSpPr>
              <p:nvPr/>
            </p:nvSpPr>
            <p:spPr bwMode="gray">
              <a:xfrm>
                <a:off x="999" y="3120"/>
                <a:ext cx="768" cy="746"/>
              </a:xfrm>
              <a:prstGeom prst="roundRect">
                <a:avLst>
                  <a:gd name="adj" fmla="val 11921"/>
                </a:avLst>
              </a:prstGeom>
              <a:solidFill>
                <a:schemeClr val="accent6">
                  <a:lumMod val="50000"/>
                </a:schemeClr>
              </a:soli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" name="Freeform 21"/>
              <p:cNvSpPr>
                <a:spLocks/>
              </p:cNvSpPr>
              <p:nvPr/>
            </p:nvSpPr>
            <p:spPr bwMode="gray">
              <a:xfrm>
                <a:off x="1047" y="3168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6">
                      <a:lumMod val="75000"/>
                      <a:shade val="30000"/>
                      <a:satMod val="115000"/>
                    </a:schemeClr>
                  </a:gs>
                  <a:gs pos="50000">
                    <a:schemeClr val="accent6">
                      <a:lumMod val="75000"/>
                      <a:shade val="67500"/>
                      <a:satMod val="115000"/>
                    </a:schemeClr>
                  </a:gs>
                  <a:gs pos="100000">
                    <a:schemeClr val="accent6">
                      <a:lumMod val="7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Text Box 22"/>
              <p:cNvSpPr txBox="1">
                <a:spLocks noChangeArrowheads="1"/>
              </p:cNvSpPr>
              <p:nvPr/>
            </p:nvSpPr>
            <p:spPr bwMode="gray">
              <a:xfrm>
                <a:off x="1254" y="3324"/>
                <a:ext cx="242" cy="46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ru-RU" sz="2400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3</a:t>
                </a:r>
                <a:endParaRPr lang="en-US" sz="24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2" name="Text Box 23"/>
            <p:cNvSpPr txBox="1">
              <a:spLocks noChangeArrowheads="1"/>
            </p:cNvSpPr>
            <p:nvPr/>
          </p:nvSpPr>
          <p:spPr bwMode="gray">
            <a:xfrm>
              <a:off x="1872" y="3161"/>
              <a:ext cx="2928" cy="4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ru-RU" sz="24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Изомерия</a:t>
              </a:r>
              <a:endPara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6" name="Group 3"/>
          <p:cNvGrpSpPr>
            <a:grpSpLocks/>
          </p:cNvGrpSpPr>
          <p:nvPr/>
        </p:nvGrpSpPr>
        <p:grpSpPr bwMode="auto">
          <a:xfrm>
            <a:off x="1695440" y="5429264"/>
            <a:ext cx="5867400" cy="900000"/>
            <a:chOff x="912" y="1008"/>
            <a:chExt cx="3984" cy="912"/>
          </a:xfrm>
        </p:grpSpPr>
        <p:sp>
          <p:nvSpPr>
            <p:cNvPr id="27" name="AutoShape 4"/>
            <p:cNvSpPr>
              <a:spLocks noChangeArrowheads="1"/>
            </p:cNvSpPr>
            <p:nvPr/>
          </p:nvSpPr>
          <p:spPr bwMode="gray">
            <a:xfrm>
              <a:off x="912" y="1008"/>
              <a:ext cx="3984" cy="912"/>
            </a:xfrm>
            <a:prstGeom prst="roundRect">
              <a:avLst>
                <a:gd name="adj" fmla="val 10889"/>
              </a:avLst>
            </a:prstGeom>
            <a:solidFill>
              <a:schemeClr val="bg2">
                <a:lumMod val="90000"/>
              </a:schemeClr>
            </a:solidFill>
            <a:ln w="38100">
              <a:noFill/>
              <a:round/>
              <a:headEnd/>
              <a:tailEnd/>
            </a:ln>
            <a:effectLst>
              <a:outerShdw dist="135003" dir="2928844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 sz="24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8" name="Group 5"/>
            <p:cNvGrpSpPr>
              <a:grpSpLocks/>
            </p:cNvGrpSpPr>
            <p:nvPr/>
          </p:nvGrpSpPr>
          <p:grpSpPr bwMode="auto">
            <a:xfrm>
              <a:off x="999" y="1092"/>
              <a:ext cx="768" cy="746"/>
              <a:chOff x="999" y="1092"/>
              <a:chExt cx="768" cy="746"/>
            </a:xfrm>
          </p:grpSpPr>
          <p:sp>
            <p:nvSpPr>
              <p:cNvPr id="30" name="AutoShape 6"/>
              <p:cNvSpPr>
                <a:spLocks noChangeArrowheads="1"/>
              </p:cNvSpPr>
              <p:nvPr/>
            </p:nvSpPr>
            <p:spPr bwMode="gray">
              <a:xfrm>
                <a:off x="999" y="1092"/>
                <a:ext cx="768" cy="746"/>
              </a:xfrm>
              <a:prstGeom prst="roundRect">
                <a:avLst>
                  <a:gd name="adj" fmla="val 11921"/>
                </a:avLst>
              </a:prstGeom>
              <a:solidFill>
                <a:schemeClr val="accent6">
                  <a:lumMod val="50000"/>
                </a:schemeClr>
              </a:soli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Freeform 7"/>
              <p:cNvSpPr>
                <a:spLocks/>
              </p:cNvSpPr>
              <p:nvPr/>
            </p:nvSpPr>
            <p:spPr bwMode="gray">
              <a:xfrm>
                <a:off x="1047" y="1140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6">
                      <a:lumMod val="75000"/>
                      <a:shade val="30000"/>
                      <a:satMod val="115000"/>
                    </a:schemeClr>
                  </a:gs>
                  <a:gs pos="50000">
                    <a:schemeClr val="accent6">
                      <a:lumMod val="75000"/>
                      <a:shade val="67500"/>
                      <a:satMod val="115000"/>
                    </a:schemeClr>
                  </a:gs>
                  <a:gs pos="100000">
                    <a:schemeClr val="accent6">
                      <a:lumMod val="7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" name="Text Box 8"/>
              <p:cNvSpPr txBox="1">
                <a:spLocks noChangeArrowheads="1"/>
              </p:cNvSpPr>
              <p:nvPr/>
            </p:nvSpPr>
            <p:spPr bwMode="gray">
              <a:xfrm>
                <a:off x="1254" y="1295"/>
                <a:ext cx="242" cy="46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ru-RU" sz="2400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4</a:t>
                </a:r>
                <a:endParaRPr lang="en-US" sz="24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9" name="Text Box 9"/>
            <p:cNvSpPr txBox="1">
              <a:spLocks noChangeArrowheads="1"/>
            </p:cNvSpPr>
            <p:nvPr/>
          </p:nvSpPr>
          <p:spPr bwMode="gray">
            <a:xfrm>
              <a:off x="1872" y="1149"/>
              <a:ext cx="2928" cy="4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ru-RU" sz="24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Свойства </a:t>
              </a:r>
              <a:endPara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3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План изучения темы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Аминокислоты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7" name="Соединительная линия уступом 6"/>
          <p:cNvCxnSpPr/>
          <p:nvPr/>
        </p:nvCxnSpPr>
        <p:spPr>
          <a:xfrm rot="16200000" flipH="1">
            <a:off x="1463596" y="1250992"/>
            <a:ext cx="1357322" cy="712678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000100" y="2285992"/>
          <a:ext cx="4802961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  <a:gridCol w="505766"/>
                <a:gridCol w="936000"/>
                <a:gridCol w="695183"/>
                <a:gridCol w="828000"/>
                <a:gridCol w="866012"/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CH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CO</a:t>
                      </a:r>
                      <a:endParaRPr lang="en-US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OH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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06000" y="4286256"/>
          <a:ext cx="8532000" cy="171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000"/>
                <a:gridCol w="2916000"/>
                <a:gridCol w="2772000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Систематическая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Рациональная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Тривиальное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2-</a:t>
                      </a:r>
                      <a:r>
                        <a:rPr lang="ru-RU" sz="2400" dirty="0" err="1" smtClean="0">
                          <a:latin typeface="Arial" pitchFamily="34" charset="0"/>
                          <a:cs typeface="Arial" pitchFamily="34" charset="0"/>
                        </a:rPr>
                        <a:t>Аминопропановая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-</a:t>
                      </a:r>
                      <a:r>
                        <a:rPr lang="ru-RU" sz="2400" dirty="0" err="1" smtClean="0">
                          <a:latin typeface="Arial" pitchFamily="34" charset="0"/>
                          <a:cs typeface="Arial" pitchFamily="34" charset="0"/>
                        </a:rPr>
                        <a:t>аминопропионовая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-</a:t>
                      </a:r>
                      <a:r>
                        <a:rPr lang="ru-RU" sz="2400" dirty="0" err="1" smtClean="0">
                          <a:latin typeface="Arial" pitchFamily="34" charset="0"/>
                          <a:cs typeface="Arial" pitchFamily="34" charset="0"/>
                        </a:rPr>
                        <a:t>аланин</a:t>
                      </a: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 (ала)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Аминокислоты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7" name="Соединительная линия уступом 6"/>
          <p:cNvCxnSpPr/>
          <p:nvPr/>
        </p:nvCxnSpPr>
        <p:spPr>
          <a:xfrm rot="16200000" flipH="1">
            <a:off x="1463596" y="1250992"/>
            <a:ext cx="1357322" cy="712678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000100" y="2285992"/>
          <a:ext cx="548491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00"/>
                <a:gridCol w="429948"/>
                <a:gridCol w="936000"/>
                <a:gridCol w="590970"/>
                <a:gridCol w="936000"/>
                <a:gridCol w="828000"/>
                <a:gridCol w="828000"/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CH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CH</a:t>
                      </a:r>
                      <a:endParaRPr lang="en-US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CO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OH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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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NH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2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06000" y="4286256"/>
          <a:ext cx="8532000" cy="2045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000"/>
                <a:gridCol w="2916000"/>
                <a:gridCol w="2772000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Систематическая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Рациональная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Тривиальное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2-</a:t>
                      </a:r>
                      <a:r>
                        <a:rPr lang="ru-RU" sz="2400" dirty="0" err="1" smtClean="0">
                          <a:latin typeface="Arial" pitchFamily="34" charset="0"/>
                          <a:cs typeface="Arial" pitchFamily="34" charset="0"/>
                        </a:rPr>
                        <a:t>Амино</a:t>
                      </a: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3-</a:t>
                      </a:r>
                      <a:r>
                        <a:rPr lang="ru-RU" sz="2400" dirty="0" err="1" smtClean="0">
                          <a:latin typeface="Arial" pitchFamily="34" charset="0"/>
                          <a:cs typeface="Arial" pitchFamily="34" charset="0"/>
                        </a:rPr>
                        <a:t>метил-бутановая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-</a:t>
                      </a:r>
                      <a:r>
                        <a:rPr lang="ru-RU" sz="2400" dirty="0" err="1" smtClean="0">
                          <a:latin typeface="Arial" pitchFamily="34" charset="0"/>
                          <a:cs typeface="Arial" pitchFamily="34" charset="0"/>
                        </a:rPr>
                        <a:t>аминоизовалерьяновая</a:t>
                      </a:r>
                      <a:r>
                        <a:rPr lang="ru-RU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Валин (вал)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Аминокислоты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7" name="Соединительная линия уступом 6"/>
          <p:cNvCxnSpPr/>
          <p:nvPr/>
        </p:nvCxnSpPr>
        <p:spPr>
          <a:xfrm rot="16200000" flipH="1">
            <a:off x="1463596" y="1250992"/>
            <a:ext cx="1357322" cy="712678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000100" y="2285992"/>
          <a:ext cx="548491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00"/>
                <a:gridCol w="429948"/>
                <a:gridCol w="936000"/>
                <a:gridCol w="590970"/>
                <a:gridCol w="936000"/>
                <a:gridCol w="828000"/>
                <a:gridCol w="828000"/>
              </a:tblGrid>
              <a:tr h="432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06000" y="4286256"/>
          <a:ext cx="8532000" cy="2045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000"/>
                <a:gridCol w="2916000"/>
                <a:gridCol w="2772000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Систематическая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Рациональная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Тривиальное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2-</a:t>
                      </a: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Амино-4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ru-RU" sz="2400" dirty="0" err="1" smtClean="0">
                          <a:latin typeface="Arial" pitchFamily="34" charset="0"/>
                          <a:cs typeface="Arial" pitchFamily="34" charset="0"/>
                        </a:rPr>
                        <a:t>метил-пентановая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-аминоизокапроновая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лейцин (лей)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Определение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42910" y="4143380"/>
          <a:ext cx="3352412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103"/>
                <a:gridCol w="622103"/>
                <a:gridCol w="622103"/>
                <a:gridCol w="562583"/>
                <a:gridCol w="923520"/>
              </a:tblGrid>
              <a:tr h="900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5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 rot="1579274">
            <a:off x="2512745" y="4584455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/>
              </a:rPr>
              <a:t></a:t>
            </a:r>
            <a:endParaRPr lang="ru-RU" sz="4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15832207">
            <a:off x="2142122" y="4856774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/>
              </a:rPr>
              <a:t></a:t>
            </a:r>
            <a:endParaRPr lang="ru-RU" sz="4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5500694" y="5000636"/>
          <a:ext cx="2514309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103"/>
                <a:gridCol w="622103"/>
                <a:gridCol w="622103"/>
                <a:gridCol w="648000"/>
              </a:tblGrid>
              <a:tr h="432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b="1" dirty="0" smtClean="0">
                          <a:solidFill>
                            <a:srgbClr val="0033CC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N</a:t>
                      </a:r>
                      <a:endParaRPr lang="ru-RU" sz="3200" b="1" dirty="0">
                        <a:solidFill>
                          <a:srgbClr val="0033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Овал 14"/>
          <p:cNvSpPr/>
          <p:nvPr/>
        </p:nvSpPr>
        <p:spPr>
          <a:xfrm>
            <a:off x="1000100" y="4000504"/>
            <a:ext cx="3357586" cy="257176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5357818" y="4071942"/>
            <a:ext cx="3357586" cy="2571768"/>
          </a:xfrm>
          <a:prstGeom prst="ellipse">
            <a:avLst/>
          </a:prstGeom>
          <a:noFill/>
          <a:ln w="3810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611560" y="1412776"/>
            <a:ext cx="82089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Аминокислоты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- органические</a:t>
            </a:r>
            <a:r>
              <a:rPr lang="ru-RU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би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функциональные соединения, в состав которых входят две функциональные группы: карбоксильная и амино-группа.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Общая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формула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293897" y="1124744"/>
          <a:ext cx="4556206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00"/>
                <a:gridCol w="622103"/>
                <a:gridCol w="972000"/>
                <a:gridCol w="622103"/>
                <a:gridCol w="1404000"/>
              </a:tblGrid>
              <a:tr h="432000">
                <a:tc>
                  <a:txBody>
                    <a:bodyPr/>
                    <a:lstStyle/>
                    <a:p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rgbClr val="0033CC"/>
                          </a:solidFill>
                          <a:latin typeface="Arial" pitchFamily="34" charset="0"/>
                          <a:cs typeface="Arial" pitchFamily="34" charset="0"/>
                        </a:rPr>
                        <a:t>NH</a:t>
                      </a:r>
                      <a:r>
                        <a:rPr lang="en-US" sz="3200" b="1" baseline="-25000" dirty="0" smtClean="0">
                          <a:solidFill>
                            <a:srgbClr val="0033CC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-25000" dirty="0" smtClean="0">
                        <a:solidFill>
                          <a:srgbClr val="0033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CH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COOH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2052000" y="3356992"/>
            <a:ext cx="5040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>
            <a:no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Вместо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R (H, -CH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и др.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)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075321" y="4149080"/>
          <a:ext cx="4993359" cy="161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00"/>
                <a:gridCol w="629175"/>
                <a:gridCol w="983049"/>
                <a:gridCol w="629175"/>
                <a:gridCol w="1419960"/>
              </a:tblGrid>
              <a:tr h="432000">
                <a:tc>
                  <a:txBody>
                    <a:bodyPr/>
                    <a:lstStyle/>
                    <a:p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rgbClr val="0033CC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en-US" sz="3200" b="1" baseline="-25000" dirty="0" smtClean="0">
                          <a:solidFill>
                            <a:srgbClr val="0033CC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en-US" sz="3200" b="1" dirty="0" smtClean="0">
                          <a:solidFill>
                            <a:srgbClr val="0033CC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1" baseline="-25000" dirty="0" smtClean="0">
                          <a:solidFill>
                            <a:srgbClr val="0033CC"/>
                          </a:solidFill>
                          <a:latin typeface="Arial" pitchFamily="34" charset="0"/>
                          <a:cs typeface="Arial" pitchFamily="34" charset="0"/>
                        </a:rPr>
                        <a:t>2n</a:t>
                      </a:r>
                      <a:endParaRPr lang="ru-RU" sz="3200" b="1" baseline="-25000" dirty="0" smtClean="0">
                        <a:solidFill>
                          <a:srgbClr val="0033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NH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COOH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432000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где 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n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0</a:t>
                      </a:r>
                      <a:endParaRPr lang="ru-RU" sz="3200" b="0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rgbClr val="C00000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Номенклатура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Соединительная линия уступом 6"/>
          <p:cNvCxnSpPr/>
          <p:nvPr/>
        </p:nvCxnSpPr>
        <p:spPr>
          <a:xfrm rot="5400000">
            <a:off x="750067" y="964389"/>
            <a:ext cx="1071570" cy="1000132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/>
          <p:nvPr/>
        </p:nvCxnSpPr>
        <p:spPr>
          <a:xfrm rot="16200000" flipH="1">
            <a:off x="7322363" y="964389"/>
            <a:ext cx="1071570" cy="1000132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Заголовок 1"/>
          <p:cNvSpPr txBox="1">
            <a:spLocks/>
          </p:cNvSpPr>
          <p:nvPr/>
        </p:nvSpPr>
        <p:spPr>
          <a:xfrm>
            <a:off x="500034" y="2000240"/>
            <a:ext cx="3000396" cy="654032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Систематическая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6072198" y="2000240"/>
            <a:ext cx="3000396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Рациональная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142844" y="2786058"/>
            <a:ext cx="4500594" cy="1000132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Положение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аминогруппы указывается цифрой.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5" name="Заголовок 1"/>
          <p:cNvSpPr txBox="1">
            <a:spLocks/>
          </p:cNvSpPr>
          <p:nvPr/>
        </p:nvSpPr>
        <p:spPr>
          <a:xfrm>
            <a:off x="6215074" y="3571876"/>
            <a:ext cx="2571768" cy="654032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двухатомные</a:t>
            </a:r>
          </a:p>
        </p:txBody>
      </p:sp>
      <p:cxnSp>
        <p:nvCxnSpPr>
          <p:cNvPr id="27" name="Соединительная линия уступом 26"/>
          <p:cNvCxnSpPr>
            <a:stCxn id="20" idx="2"/>
            <a:endCxn id="25" idx="0"/>
          </p:cNvCxnSpPr>
          <p:nvPr/>
        </p:nvCxnSpPr>
        <p:spPr>
          <a:xfrm rot="5400000">
            <a:off x="7077875" y="3077355"/>
            <a:ext cx="917604" cy="71438"/>
          </a:xfrm>
          <a:prstGeom prst="bentConnector3">
            <a:avLst>
              <a:gd name="adj1" fmla="val 45255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Заголовок 1"/>
          <p:cNvSpPr txBox="1">
            <a:spLocks/>
          </p:cNvSpPr>
          <p:nvPr/>
        </p:nvSpPr>
        <p:spPr>
          <a:xfrm>
            <a:off x="3071802" y="4429132"/>
            <a:ext cx="5786446" cy="1500198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Углеродные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атомы обозначаются греческими буквами, начиная с атома С, соединенного с 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–СООН 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группой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Пример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187728" y="1981200"/>
          <a:ext cx="4556206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00"/>
                <a:gridCol w="622103"/>
                <a:gridCol w="972000"/>
                <a:gridCol w="622103"/>
                <a:gridCol w="1404000"/>
              </a:tblGrid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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2</a:t>
                      </a: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  <a:sym typeface="Symbol"/>
                        </a:rPr>
                        <a:t></a:t>
                      </a:r>
                      <a:endParaRPr kumimoji="0" lang="en-US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3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CH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COOH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2610000" y="4857760"/>
            <a:ext cx="3924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2-аминопропановая кислота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2571736" y="5715016"/>
            <a:ext cx="3924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  <a:sym typeface="Symbol"/>
              </a:rPr>
              <a:t>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-аминопропионовая кислота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Изомерия</a:t>
            </a:r>
          </a:p>
        </p:txBody>
      </p:sp>
      <p:cxnSp>
        <p:nvCxnSpPr>
          <p:cNvPr id="7" name="Соединительная линия уступом 6"/>
          <p:cNvCxnSpPr>
            <a:stCxn id="5" idx="2"/>
            <a:endCxn id="13" idx="0"/>
          </p:cNvCxnSpPr>
          <p:nvPr/>
        </p:nvCxnSpPr>
        <p:spPr>
          <a:xfrm rot="5400000">
            <a:off x="2428860" y="142852"/>
            <a:ext cx="1357322" cy="2928958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>
            <a:endCxn id="14" idx="3"/>
          </p:cNvCxnSpPr>
          <p:nvPr/>
        </p:nvCxnSpPr>
        <p:spPr>
          <a:xfrm rot="5400000">
            <a:off x="2801137" y="1056459"/>
            <a:ext cx="4684734" cy="4429156"/>
          </a:xfrm>
          <a:prstGeom prst="bentConnector2">
            <a:avLst/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оединительная линия уступом 11"/>
          <p:cNvCxnSpPr>
            <a:endCxn id="15" idx="3"/>
          </p:cNvCxnSpPr>
          <p:nvPr/>
        </p:nvCxnSpPr>
        <p:spPr>
          <a:xfrm rot="10800000" flipV="1">
            <a:off x="2928926" y="928670"/>
            <a:ext cx="4419632" cy="3184536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Заголовок 1"/>
          <p:cNvSpPr txBox="1">
            <a:spLocks/>
          </p:cNvSpPr>
          <p:nvPr/>
        </p:nvSpPr>
        <p:spPr>
          <a:xfrm>
            <a:off x="357158" y="2285992"/>
            <a:ext cx="2571768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Углеродного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скелета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357158" y="5286388"/>
            <a:ext cx="2571768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Классов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357158" y="3786190"/>
            <a:ext cx="2571768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Положение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аминогруппы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85720" y="1500174"/>
          <a:ext cx="6078309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00"/>
                <a:gridCol w="622103"/>
                <a:gridCol w="936000"/>
                <a:gridCol w="622103"/>
                <a:gridCol w="936000"/>
                <a:gridCol w="622103"/>
                <a:gridCol w="1404000"/>
              </a:tblGrid>
              <a:tr h="432000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С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3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Н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СО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OH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NH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3357554" y="2214554"/>
            <a:ext cx="417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>
            <a:no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3-аминобутановая кислота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2071670" y="500042"/>
            <a:ext cx="500066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Углеродного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скелета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3429000"/>
          <a:ext cx="4520206" cy="2926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00"/>
                <a:gridCol w="622103"/>
                <a:gridCol w="936000"/>
                <a:gridCol w="622103"/>
                <a:gridCol w="1404000"/>
              </a:tblGrid>
              <a:tr h="609608">
                <a:tc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</a:t>
                      </a: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r>
                        <a:rPr lang="ru-RU" sz="3200" b="1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С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3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СО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OH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</a:t>
                      </a:r>
                      <a:r>
                        <a:rPr lang="en-US" sz="3200" b="1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3428992" y="5286388"/>
            <a:ext cx="5436000" cy="928694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-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амино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-2-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метилпропановая кислота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Левая круглая скобка 6"/>
          <p:cNvSpPr/>
          <p:nvPr/>
        </p:nvSpPr>
        <p:spPr>
          <a:xfrm>
            <a:off x="142844" y="1214422"/>
            <a:ext cx="285752" cy="5214974"/>
          </a:xfrm>
          <a:prstGeom prst="leftBracket">
            <a:avLst>
              <a:gd name="adj" fmla="val 0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357422" y="1357298"/>
          <a:ext cx="6156411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00"/>
                <a:gridCol w="783099"/>
                <a:gridCol w="940957"/>
                <a:gridCol w="520479"/>
                <a:gridCol w="940957"/>
                <a:gridCol w="623484"/>
                <a:gridCol w="1411435"/>
              </a:tblGrid>
              <a:tr h="432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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</a:t>
                      </a: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r>
                        <a:rPr lang="ru-RU" sz="3200" b="1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С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Н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СО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OH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NH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642910" y="3000372"/>
            <a:ext cx="417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>
            <a:no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  <a:sym typeface="Symbol"/>
              </a:rPr>
              <a:t>-а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миномасляная кислота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2071670" y="500042"/>
            <a:ext cx="500066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Положение аминогруппы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44" y="3929066"/>
          <a:ext cx="648000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00"/>
                <a:gridCol w="756000"/>
                <a:gridCol w="936000"/>
                <a:gridCol w="756000"/>
                <a:gridCol w="936000"/>
                <a:gridCol w="756000"/>
                <a:gridCol w="1404000"/>
              </a:tblGrid>
              <a:tr h="432000">
                <a:tc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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</a:t>
                      </a: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С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3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</a:t>
                      </a: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r>
                        <a:rPr lang="ru-RU" sz="3200" b="1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СО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OH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</a:t>
                      </a:r>
                      <a:r>
                        <a:rPr lang="en-US" sz="3200" b="1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3929058" y="5572140"/>
            <a:ext cx="3929090" cy="928694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-аминомасляная кислота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Левая круглая скобка 6"/>
          <p:cNvSpPr/>
          <p:nvPr/>
        </p:nvSpPr>
        <p:spPr>
          <a:xfrm flipH="1">
            <a:off x="8643966" y="1285860"/>
            <a:ext cx="285752" cy="5214974"/>
          </a:xfrm>
          <a:prstGeom prst="leftBracket">
            <a:avLst>
              <a:gd name="adj" fmla="val 0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469</Words>
  <Application>Microsoft Office PowerPoint</Application>
  <PresentationFormat>Экран (4:3)</PresentationFormat>
  <Paragraphs>250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Аминокислоты  </vt:lpstr>
      <vt:lpstr>План изучения темы</vt:lpstr>
      <vt:lpstr>Определение</vt:lpstr>
      <vt:lpstr>Вместо R (H, -CH3, и др. )</vt:lpstr>
      <vt:lpstr>Номенклатура </vt:lpstr>
      <vt:lpstr>2-аминопропановая кислота</vt:lpstr>
      <vt:lpstr>Слайд 7</vt:lpstr>
      <vt:lpstr>3-аминобутановая кислота</vt:lpstr>
      <vt:lpstr>-аминомасляная кислота</vt:lpstr>
      <vt:lpstr>2-аминобутановая кислота</vt:lpstr>
      <vt:lpstr>Слайд 11</vt:lpstr>
      <vt:lpstr>Слайд 12</vt:lpstr>
      <vt:lpstr>Аминокислоты </vt:lpstr>
      <vt:lpstr>Свойства кислоты</vt:lpstr>
      <vt:lpstr>Свойства кислоты</vt:lpstr>
      <vt:lpstr>Свойства кислоты</vt:lpstr>
      <vt:lpstr>Свойства основания</vt:lpstr>
      <vt:lpstr>Взаимодействие молекул друг с другом</vt:lpstr>
      <vt:lpstr>Слайд 19</vt:lpstr>
      <vt:lpstr>Слайд 20</vt:lpstr>
      <vt:lpstr>Слайд 21</vt:lpstr>
      <vt:lpstr>Слайд 22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Аминокислоты</dc:title>
  <dc:subject>Классификация, номенклатура, изомерия, свойства.</dc:subject>
  <dc:creator>Политова Светлана Викторовна</dc:creator>
  <cp:keywords>Спирты, одноатомные спирты, изомерия, классификация</cp:keywords>
  <dc:description>ГБОУ СОШ № 1352 г. Москвы</dc:description>
  <cp:lastModifiedBy>Microsoft Office</cp:lastModifiedBy>
  <cp:revision>59</cp:revision>
  <dcterms:created xsi:type="dcterms:W3CDTF">2013-12-22T12:43:22Z</dcterms:created>
  <dcterms:modified xsi:type="dcterms:W3CDTF">2020-04-21T06:23:41Z</dcterms:modified>
</cp:coreProperties>
</file>