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8" r:id="rId3"/>
    <p:sldId id="269" r:id="rId4"/>
    <p:sldId id="270" r:id="rId5"/>
    <p:sldId id="271" r:id="rId6"/>
    <p:sldId id="277" r:id="rId7"/>
    <p:sldId id="272" r:id="rId8"/>
    <p:sldId id="273" r:id="rId9"/>
    <p:sldId id="274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75" r:id="rId21"/>
    <p:sldId id="276" r:id="rId22"/>
    <p:sldId id="289" r:id="rId23"/>
    <p:sldId id="290" r:id="rId24"/>
    <p:sldId id="291" r:id="rId25"/>
    <p:sldId id="268" r:id="rId26"/>
    <p:sldId id="288" r:id="rId27"/>
    <p:sldId id="29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1DF7C-B690-4548-BAE1-2A9D7B20A7DF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E38F9D-D62C-44BC-9B5A-C101AA63324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1189-EF56-482C-8CB4-3198493D6EAA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51189-EF56-482C-8CB4-3198493D6EAA}" type="datetimeFigureOut">
              <a:rPr lang="ru-RU" smtClean="0"/>
              <a:pPr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68619-4209-4C6B-9477-D1CF1BFA750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spolitova.ucoz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Основания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17"/>
          <p:cNvSpPr txBox="1">
            <a:spLocks noChangeArrowheads="1"/>
          </p:cNvSpPr>
          <p:nvPr/>
        </p:nvSpPr>
        <p:spPr bwMode="gray">
          <a:xfrm>
            <a:off x="1679575" y="214313"/>
            <a:ext cx="5786438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latin typeface="Arial" pitchFamily="34" charset="0"/>
                <a:cs typeface="Arial" pitchFamily="34" charset="0"/>
              </a:rPr>
              <a:t>ГБОУ СОШ № 1352 с углубленным изучением английского языка</a:t>
            </a: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gray">
          <a:xfrm>
            <a:off x="233363" y="5715000"/>
            <a:ext cx="8677275" cy="702588"/>
          </a:xfrm>
          <a:prstGeom prst="snip1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Arial" pitchFamily="34" charset="0"/>
                <a:cs typeface="Arial" pitchFamily="34" charset="0"/>
              </a:rPr>
              <a:t>Политова Светлана Викторовна,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Arial" pitchFamily="34" charset="0"/>
                <a:cs typeface="Arial" pitchFamily="34" charset="0"/>
              </a:rPr>
              <a:t>учитель химии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высшей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квалификационной </a:t>
            </a:r>
            <a:r>
              <a:rPr lang="ru-RU" dirty="0">
                <a:latin typeface="Arial" pitchFamily="34" charset="0"/>
                <a:cs typeface="Arial" pitchFamily="34" charset="0"/>
              </a:rPr>
              <a:t>категории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14348" y="371475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Урок </a:t>
            </a:r>
            <a:r>
              <a:rPr lang="en-US" sz="320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43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+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кислоты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180460" y="1456944"/>
          <a:ext cx="8783080" cy="3944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754"/>
                <a:gridCol w="1188000"/>
                <a:gridCol w="431449"/>
                <a:gridCol w="777134"/>
                <a:gridCol w="1078623"/>
                <a:gridCol w="431449"/>
                <a:gridCol w="992333"/>
                <a:gridCol w="1078623"/>
                <a:gridCol w="431449"/>
                <a:gridCol w="777132"/>
                <a:gridCol w="777134"/>
              </a:tblGrid>
              <a:tr h="436769">
                <a:tc gridSpan="11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Основание + кислота =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соль + вода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cap="none" baseline="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</a:t>
                      </a:r>
                      <a:endParaRPr lang="ru-RU" sz="3200" b="1" cap="none" baseline="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(OH)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+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=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+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20000"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Эта реакция называется реакцией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cap="none" baseline="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?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(относится к реакциям обмена).</a:t>
                      </a:r>
                      <a:endParaRPr lang="ru-RU" sz="32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+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кислоты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180460" y="1456944"/>
          <a:ext cx="8783080" cy="3944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754"/>
                <a:gridCol w="1188000"/>
                <a:gridCol w="431449"/>
                <a:gridCol w="777134"/>
                <a:gridCol w="1078623"/>
                <a:gridCol w="431449"/>
                <a:gridCol w="992333"/>
                <a:gridCol w="1078623"/>
                <a:gridCol w="431449"/>
                <a:gridCol w="777132"/>
                <a:gridCol w="777134"/>
              </a:tblGrid>
              <a:tr h="436769">
                <a:tc gridSpan="11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Основание + кислота =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соль + вода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cap="none" baseline="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Cu</a:t>
                      </a:r>
                      <a:endParaRPr lang="ru-RU" sz="3200" b="1" cap="none" baseline="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(OH)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+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err="1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Cl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=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+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20000"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Эта реакция называется реакцией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cap="none" baseline="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?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(относится к реакциям обмена).</a:t>
                      </a:r>
                      <a:endParaRPr lang="ru-RU" sz="32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+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кислотный оксид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178381" y="1213104"/>
          <a:ext cx="8787238" cy="4369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00"/>
                <a:gridCol w="1188000"/>
                <a:gridCol w="431449"/>
                <a:gridCol w="777134"/>
                <a:gridCol w="828000"/>
                <a:gridCol w="431449"/>
                <a:gridCol w="1116000"/>
                <a:gridCol w="1078623"/>
                <a:gridCol w="431449"/>
                <a:gridCol w="828000"/>
                <a:gridCol w="777134"/>
              </a:tblGrid>
              <a:tr h="436769">
                <a:tc gridSpan="11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Основание + кислотный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оксид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соль + вода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cap="none" baseline="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6Na</a:t>
                      </a:r>
                      <a:endParaRPr lang="ru-RU" sz="3200" b="1" cap="none" baseline="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OH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+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=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2Na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PO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+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3H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20000"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Тип реакции ?</a:t>
                      </a:r>
                      <a:endParaRPr lang="ru-RU" sz="32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+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кислотный оксид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178381" y="1213104"/>
          <a:ext cx="8787238" cy="4369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00"/>
                <a:gridCol w="1188000"/>
                <a:gridCol w="431449"/>
                <a:gridCol w="777134"/>
                <a:gridCol w="828000"/>
                <a:gridCol w="431449"/>
                <a:gridCol w="1116000"/>
                <a:gridCol w="1078623"/>
                <a:gridCol w="431449"/>
                <a:gridCol w="828000"/>
                <a:gridCol w="777134"/>
              </a:tblGrid>
              <a:tr h="436769">
                <a:tc gridSpan="11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Основание + кислотный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оксид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соль + вода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cap="none" baseline="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</a:t>
                      </a: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</a:t>
                      </a:r>
                      <a:endParaRPr lang="ru-RU" sz="3200" b="1" cap="none" baseline="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</a:t>
                      </a: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OH</a:t>
                      </a:r>
                      <a:r>
                        <a:rPr lang="ru-RU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</a:t>
                      </a:r>
                      <a:r>
                        <a:rPr lang="ru-RU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+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</a:t>
                      </a:r>
                      <a:r>
                        <a:rPr lang="ru-RU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=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+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20000"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Тип реакции ?</a:t>
                      </a:r>
                      <a:endParaRPr lang="ru-RU" sz="32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+соль</a:t>
            </a: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288827" y="1244352"/>
          <a:ext cx="8566347" cy="4431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/>
                <a:gridCol w="936000"/>
                <a:gridCol w="431449"/>
                <a:gridCol w="900000"/>
                <a:gridCol w="828000"/>
                <a:gridCol w="431449"/>
                <a:gridCol w="720000"/>
                <a:gridCol w="1440000"/>
                <a:gridCol w="431449"/>
                <a:gridCol w="828000"/>
                <a:gridCol w="900000"/>
              </a:tblGrid>
              <a:tr h="436769">
                <a:tc gridSpan="11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Основание + соль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новая соль + новое основание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cap="none" baseline="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</a:t>
                      </a: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</a:t>
                      </a:r>
                      <a:endParaRPr lang="ru-RU" sz="3200" b="1" cap="none" baseline="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SO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+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2Na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OH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=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Cu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(OH)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r>
                        <a:rPr lang="en-US" sz="3200" b="1" cap="non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  <a:sym typeface="Symbol"/>
                        </a:rPr>
                        <a:t></a:t>
                      </a:r>
                      <a:endParaRPr lang="ru-RU" sz="3200" b="1" cap="none" baseline="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+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Na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SO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20000"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cap="non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Запомни! </a:t>
                      </a:r>
                      <a:r>
                        <a:rPr lang="ru-RU" sz="3200" b="0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результате реакции образуется </a:t>
                      </a:r>
                      <a:r>
                        <a:rPr lang="ru-RU" sz="3200" b="1" cap="none" baseline="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нерастворимое основание </a:t>
                      </a:r>
                      <a:r>
                        <a:rPr lang="ru-RU" sz="3200" b="0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или </a:t>
                      </a:r>
                      <a:r>
                        <a:rPr lang="ru-RU" sz="3200" b="1" cap="none" baseline="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нерастворимая соль</a:t>
                      </a:r>
                      <a:r>
                        <a:rPr lang="ru-RU" sz="3200" b="0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  <a:endParaRPr lang="ru-RU" sz="32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+соль</a:t>
            </a: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180827" y="1213104"/>
          <a:ext cx="8782347" cy="4431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00"/>
                <a:gridCol w="936000"/>
                <a:gridCol w="431449"/>
                <a:gridCol w="900000"/>
                <a:gridCol w="1224000"/>
                <a:gridCol w="431449"/>
                <a:gridCol w="720000"/>
                <a:gridCol w="1152000"/>
                <a:gridCol w="431449"/>
                <a:gridCol w="828000"/>
                <a:gridCol w="900000"/>
              </a:tblGrid>
              <a:tr h="436769">
                <a:tc gridSpan="11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Основание + соль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новая соль + новое основание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cap="none" baseline="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Na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3200" b="1" cap="none" baseline="-2500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SO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+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err="1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Ba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(OH)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=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+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20000"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cap="non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Запомни! </a:t>
                      </a:r>
                      <a:r>
                        <a:rPr lang="ru-RU" sz="3200" b="0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результате реакции образуется </a:t>
                      </a:r>
                      <a:r>
                        <a:rPr lang="ru-RU" sz="3200" b="1" cap="none" baseline="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нерастворимое основание </a:t>
                      </a:r>
                      <a:r>
                        <a:rPr lang="ru-RU" sz="3200" b="0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или </a:t>
                      </a:r>
                      <a:r>
                        <a:rPr lang="ru-RU" sz="3200" b="1" cap="none" baseline="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нерастворимая соль</a:t>
                      </a:r>
                      <a:r>
                        <a:rPr lang="ru-RU" sz="3200" b="0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  <a:endParaRPr lang="ru-RU" sz="32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Разложение нерастворимых оснований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670816" y="1244352"/>
          <a:ext cx="8015072" cy="5413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5296"/>
                <a:gridCol w="1188000"/>
                <a:gridCol w="975296"/>
                <a:gridCol w="975296"/>
                <a:gridCol w="975296"/>
                <a:gridCol w="975296"/>
                <a:gridCol w="975296"/>
                <a:gridCol w="975296"/>
              </a:tblGrid>
              <a:tr h="436769">
                <a:tc gridSpan="8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Основание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32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32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t)</a:t>
                      </a:r>
                      <a:r>
                        <a:rPr lang="ru-RU" sz="32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основный оксид +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вода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cap="none" baseline="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Cu</a:t>
                      </a:r>
                      <a:endParaRPr lang="ru-RU" sz="3200" b="1" cap="none" baseline="-2500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(OH)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</a:t>
                      </a:r>
                      <a:r>
                        <a:rPr lang="en-US" sz="3200" b="1" cap="none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°</a:t>
                      </a:r>
                      <a:endParaRPr lang="en-US" sz="3200" b="1" cap="none" baseline="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=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Cu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+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</a:t>
                      </a:r>
                      <a:endParaRPr lang="ru-RU" sz="3200" b="1" cap="none" baseline="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4400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Нерастворимое основание</a:t>
                      </a:r>
                      <a:endParaRPr lang="ru-RU" sz="24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Основный оксид</a:t>
                      </a:r>
                      <a:endParaRPr lang="ru-RU" sz="24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вода</a:t>
                      </a:r>
                      <a:endParaRPr lang="ru-RU" sz="24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 cap="none" baseline="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20000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cap="non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Запомни! </a:t>
                      </a:r>
                      <a:r>
                        <a:rPr lang="ru-RU" sz="3200" b="0" cap="non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Эта реакция характерна для </a:t>
                      </a:r>
                      <a:r>
                        <a:rPr lang="ru-RU" sz="3200" b="1" cap="none" baseline="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нерастворимых</a:t>
                      </a:r>
                      <a:r>
                        <a:rPr lang="ru-RU" sz="3200" b="0" cap="non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оснований.</a:t>
                      </a:r>
                      <a:endParaRPr lang="ru-RU" sz="3200" b="0" cap="none" baseline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Разложение нерастворимых оснований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670816" y="1244352"/>
          <a:ext cx="8015072" cy="5413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5296"/>
                <a:gridCol w="1188000"/>
                <a:gridCol w="975296"/>
                <a:gridCol w="975296"/>
                <a:gridCol w="975296"/>
                <a:gridCol w="975296"/>
                <a:gridCol w="975296"/>
                <a:gridCol w="975296"/>
              </a:tblGrid>
              <a:tr h="436769">
                <a:tc gridSpan="8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Основание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32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32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t)</a:t>
                      </a:r>
                      <a:r>
                        <a:rPr lang="ru-RU" sz="32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основный оксид +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вода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?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Fe</a:t>
                      </a:r>
                      <a:endParaRPr lang="ru-RU" sz="3200" b="1" cap="none" baseline="-2500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(OH)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</a:t>
                      </a:r>
                      <a:r>
                        <a:rPr lang="en-US" sz="3200" b="1" cap="none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°</a:t>
                      </a:r>
                      <a:endParaRPr lang="en-US" sz="3200" b="1" cap="none" baseline="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=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?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?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+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</a:t>
                      </a:r>
                      <a:endParaRPr lang="ru-RU" sz="3200" b="1" cap="none" baseline="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4400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Нерастворимое основание</a:t>
                      </a:r>
                      <a:endParaRPr lang="ru-RU" sz="24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Основный оксид</a:t>
                      </a:r>
                      <a:endParaRPr lang="ru-RU" sz="24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вода</a:t>
                      </a:r>
                      <a:endParaRPr lang="ru-RU" sz="24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 cap="none" baseline="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20000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cap="non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Запомни! </a:t>
                      </a:r>
                      <a:r>
                        <a:rPr lang="ru-RU" sz="3200" b="0" cap="non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Эта реакция характерна для </a:t>
                      </a:r>
                      <a:r>
                        <a:rPr lang="ru-RU" sz="3200" b="1" cap="none" baseline="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нерастворимых</a:t>
                      </a:r>
                      <a:r>
                        <a:rPr lang="ru-RU" sz="3200" b="0" cap="non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оснований.</a:t>
                      </a:r>
                      <a:endParaRPr lang="ru-RU" sz="3200" b="0" cap="none" baseline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Разложение растворимых оснований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670816" y="1244352"/>
          <a:ext cx="8015072" cy="5413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5296"/>
                <a:gridCol w="1188000"/>
                <a:gridCol w="975296"/>
                <a:gridCol w="975296"/>
                <a:gridCol w="975296"/>
                <a:gridCol w="975296"/>
                <a:gridCol w="975296"/>
                <a:gridCol w="975296"/>
              </a:tblGrid>
              <a:tr h="436769">
                <a:tc gridSpan="8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Основание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32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32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t)</a:t>
                      </a:r>
                      <a:r>
                        <a:rPr lang="ru-RU" sz="32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основный оксид +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вода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?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Li</a:t>
                      </a:r>
                      <a:endParaRPr lang="ru-RU" sz="3200" b="1" cap="none" baseline="-2500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OH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</a:t>
                      </a:r>
                      <a:r>
                        <a:rPr lang="en-US" sz="3200" b="1" cap="none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°</a:t>
                      </a:r>
                      <a:endParaRPr lang="en-US" sz="3200" b="1" cap="none" baseline="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=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?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?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+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</a:t>
                      </a:r>
                      <a:endParaRPr lang="ru-RU" sz="3200" b="1" cap="none" baseline="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4400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Нерастворимое основание</a:t>
                      </a:r>
                      <a:endParaRPr lang="ru-RU" sz="24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Основный оксид</a:t>
                      </a:r>
                      <a:endParaRPr lang="ru-RU" sz="24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вода</a:t>
                      </a:r>
                      <a:endParaRPr lang="ru-RU" sz="24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 cap="none" baseline="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20000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cap="non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Запомни! </a:t>
                      </a:r>
                      <a:r>
                        <a:rPr lang="ru-RU" sz="3200" b="0" cap="non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Эта реакция характерна для</a:t>
                      </a:r>
                      <a:r>
                        <a:rPr lang="en-US" sz="3200" b="0" cap="non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3200" b="1" cap="none" baseline="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гидроксида лития </a:t>
                      </a:r>
                      <a:r>
                        <a:rPr lang="ru-RU" sz="3200" b="0" cap="non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 </a:t>
                      </a:r>
                      <a:r>
                        <a:rPr lang="ru-RU" sz="3200" b="1" cap="none" baseline="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кальция</a:t>
                      </a:r>
                      <a:r>
                        <a:rPr lang="ru-RU" sz="3200" b="0" cap="non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  <a:endParaRPr lang="ru-RU" sz="3200" b="0" cap="none" baseline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Разложение растворимых оснований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670816" y="1244352"/>
          <a:ext cx="8015072" cy="5413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5296"/>
                <a:gridCol w="1188000"/>
                <a:gridCol w="975296"/>
                <a:gridCol w="975296"/>
                <a:gridCol w="975296"/>
                <a:gridCol w="975296"/>
                <a:gridCol w="975296"/>
                <a:gridCol w="975296"/>
              </a:tblGrid>
              <a:tr h="436769">
                <a:tc gridSpan="8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Основание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32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32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t)</a:t>
                      </a:r>
                      <a:r>
                        <a:rPr lang="ru-RU" sz="32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основный оксид +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вода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?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Ca</a:t>
                      </a:r>
                      <a:endParaRPr lang="ru-RU" sz="3200" b="1" cap="none" baseline="-2500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(OH)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</a:t>
                      </a:r>
                      <a:r>
                        <a:rPr lang="en-US" sz="3200" b="1" cap="none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°</a:t>
                      </a:r>
                      <a:endParaRPr lang="en-US" sz="3200" b="1" cap="none" baseline="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=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?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?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+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</a:t>
                      </a:r>
                      <a:endParaRPr lang="ru-RU" sz="3200" b="1" cap="none" baseline="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4400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Нерастворимое основание</a:t>
                      </a:r>
                      <a:endParaRPr lang="ru-RU" sz="24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Основный оксид</a:t>
                      </a:r>
                      <a:endParaRPr lang="ru-RU" sz="24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вода</a:t>
                      </a:r>
                      <a:endParaRPr lang="ru-RU" sz="24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0" cap="none" baseline="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20000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cap="non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Запомни! </a:t>
                      </a:r>
                      <a:r>
                        <a:rPr lang="ru-RU" sz="3200" b="0" cap="non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Эта реакция характерна для</a:t>
                      </a:r>
                      <a:r>
                        <a:rPr lang="en-US" sz="3200" b="0" cap="non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3200" b="1" cap="none" baseline="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гидроксида лития </a:t>
                      </a:r>
                      <a:r>
                        <a:rPr lang="ru-RU" sz="3200" b="0" cap="non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 </a:t>
                      </a:r>
                      <a:r>
                        <a:rPr lang="ru-RU" sz="3200" b="1" cap="none" baseline="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кальция</a:t>
                      </a:r>
                      <a:r>
                        <a:rPr lang="ru-RU" sz="3200" b="0" cap="non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  <a:endParaRPr lang="ru-RU" sz="3200" b="0" cap="none" baseline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Определение</a:t>
            </a: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4258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2667101"/>
                <a:gridCol w="3655165"/>
              </a:tblGrid>
              <a:tr h="2197734">
                <a:tc gridSpan="3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Основания - сложные вещества, в состав которых входят атомы металлов и гидроксильные группы.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972326">
                <a:tc>
                  <a:txBody>
                    <a:bodyPr/>
                    <a:lstStyle/>
                    <a:p>
                      <a:pPr algn="ctr"/>
                      <a:r>
                        <a:rPr lang="ru-RU" sz="3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Общая формула</a:t>
                      </a:r>
                      <a:endParaRPr lang="ru-RU" sz="3200" baseline="-25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4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Ме(ОН)</a:t>
                      </a:r>
                      <a:r>
                        <a:rPr lang="en-US" sz="4400" b="1" baseline="-25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ru-RU" sz="4400" b="1" baseline="-250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Где 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 - 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число, равное валентности металла.</a:t>
                      </a: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2" name="Прямая со стрелкой 11"/>
          <p:cNvCxnSpPr/>
          <p:nvPr/>
        </p:nvCxnSpPr>
        <p:spPr>
          <a:xfrm rot="5400000" flipH="1" flipV="1">
            <a:off x="3964777" y="5322107"/>
            <a:ext cx="1071570" cy="571504"/>
          </a:xfrm>
          <a:prstGeom prst="straightConnector1">
            <a:avLst/>
          </a:prstGeom>
          <a:ln w="38100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524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4844"/>
                <a:gridCol w="4214844"/>
              </a:tblGrid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Составьте формулы следующих веществ: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4000">
                <a:tc>
                  <a:txBody>
                    <a:bodyPr/>
                    <a:lstStyle/>
                    <a:p>
                      <a:r>
                        <a:rPr lang="ru-RU" sz="3200" baseline="0" dirty="0" smtClean="0">
                          <a:latin typeface="Arial" pitchFamily="34" charset="0"/>
                          <a:cs typeface="Arial" pitchFamily="34" charset="0"/>
                        </a:rPr>
                        <a:t>Гидроксид бария</a:t>
                      </a:r>
                      <a:endParaRPr lang="ru-RU" sz="32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baseline="0" dirty="0" err="1" smtClean="0">
                          <a:latin typeface="Arial" pitchFamily="34" charset="0"/>
                          <a:cs typeface="Arial" pitchFamily="34" charset="0"/>
                        </a:rPr>
                        <a:t>Ba</a:t>
                      </a:r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(OH)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4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r>
                        <a:rPr lang="ru-RU" sz="3200" baseline="0" dirty="0" smtClean="0">
                          <a:latin typeface="Arial" pitchFamily="34" charset="0"/>
                          <a:cs typeface="Arial" pitchFamily="34" charset="0"/>
                        </a:rPr>
                        <a:t>Гидроксид никеля (</a:t>
                      </a:r>
                      <a:r>
                        <a:rPr lang="en-US" sz="3200" baseline="0" dirty="0" smtClean="0"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r>
                        <a:rPr lang="ru-RU" sz="3200" baseline="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32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Ni(OH)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4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r>
                        <a:rPr lang="ru-RU" sz="3200" baseline="0" dirty="0" smtClean="0">
                          <a:latin typeface="Arial" pitchFamily="34" charset="0"/>
                          <a:cs typeface="Arial" pitchFamily="34" charset="0"/>
                        </a:rPr>
                        <a:t>Гидроксид меди (</a:t>
                      </a:r>
                      <a:r>
                        <a:rPr lang="en-US" sz="3200" baseline="0" dirty="0" smtClean="0"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r>
                        <a:rPr lang="ru-RU" sz="3200" baseline="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32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Cu(OH)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4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r>
                        <a:rPr lang="ru-RU" sz="3200" baseline="0" dirty="0" smtClean="0">
                          <a:latin typeface="Arial" pitchFamily="34" charset="0"/>
                          <a:cs typeface="Arial" pitchFamily="34" charset="0"/>
                        </a:rPr>
                        <a:t>Гидроксид калия</a:t>
                      </a:r>
                      <a:endParaRPr lang="ru-RU" sz="32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KOH</a:t>
                      </a:r>
                      <a:endParaRPr lang="ru-RU" sz="44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r>
                        <a:rPr lang="ru-RU" sz="3200" baseline="0" dirty="0" smtClean="0">
                          <a:latin typeface="Arial" pitchFamily="34" charset="0"/>
                          <a:cs typeface="Arial" pitchFamily="34" charset="0"/>
                        </a:rPr>
                        <a:t>Гидроксид хрома (</a:t>
                      </a:r>
                      <a:r>
                        <a:rPr lang="en-US" sz="3200" baseline="0" dirty="0" smtClean="0"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r>
                        <a:rPr lang="ru-RU" sz="3200" baseline="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32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Cr(OH)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4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84000">
                <a:tc>
                  <a:txBody>
                    <a:bodyPr/>
                    <a:lstStyle/>
                    <a:p>
                      <a:r>
                        <a:rPr lang="ru-RU" sz="3200" baseline="0" dirty="0" smtClean="0">
                          <a:latin typeface="Arial" pitchFamily="34" charset="0"/>
                          <a:cs typeface="Arial" pitchFamily="34" charset="0"/>
                        </a:rPr>
                        <a:t>Гидроксид свинца (</a:t>
                      </a:r>
                      <a:r>
                        <a:rPr lang="en-US" sz="3200" baseline="0" dirty="0" smtClean="0"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r>
                        <a:rPr lang="ru-RU" sz="3200" baseline="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32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baseline="0" dirty="0" smtClean="0">
                          <a:latin typeface="Arial" pitchFamily="34" charset="0"/>
                          <a:cs typeface="Arial" pitchFamily="34" charset="0"/>
                        </a:rPr>
                        <a:t>Pb(OH)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4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84000">
                <a:tc gridSpan="2">
                  <a:txBody>
                    <a:bodyPr/>
                    <a:lstStyle/>
                    <a:p>
                      <a:r>
                        <a:rPr lang="ru-RU" sz="3200" baseline="0" dirty="0" smtClean="0">
                          <a:latin typeface="Arial" pitchFamily="34" charset="0"/>
                          <a:cs typeface="Arial" pitchFamily="34" charset="0"/>
                        </a:rPr>
                        <a:t>Выбери щелочи: </a:t>
                      </a:r>
                      <a:r>
                        <a:rPr lang="en-US" sz="3200" baseline="0" dirty="0" err="1" smtClean="0">
                          <a:latin typeface="Arial" pitchFamily="34" charset="0"/>
                          <a:cs typeface="Arial" pitchFamily="34" charset="0"/>
                        </a:rPr>
                        <a:t>Ba</a:t>
                      </a:r>
                      <a:r>
                        <a:rPr lang="en-US" sz="3200" baseline="0" dirty="0" smtClean="0">
                          <a:latin typeface="Arial" pitchFamily="34" charset="0"/>
                          <a:cs typeface="Arial" pitchFamily="34" charset="0"/>
                        </a:rPr>
                        <a:t>(OH)</a:t>
                      </a:r>
                      <a:r>
                        <a:rPr lang="en-US" sz="32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aseline="0" dirty="0" smtClean="0">
                          <a:latin typeface="Arial" pitchFamily="34" charset="0"/>
                          <a:cs typeface="Arial" pitchFamily="34" charset="0"/>
                        </a:rPr>
                        <a:t>, KOH. </a:t>
                      </a:r>
                      <a:endParaRPr lang="ru-RU" sz="3200" baseline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4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572000" y="2614607"/>
            <a:ext cx="2916000" cy="612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1928802"/>
            <a:ext cx="2916000" cy="612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643306" y="6000768"/>
            <a:ext cx="2916000" cy="612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Выполни самостоятельно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3300412"/>
            <a:ext cx="2916000" cy="612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3986217"/>
            <a:ext cx="2916000" cy="612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572000" y="4672022"/>
            <a:ext cx="2916000" cy="612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572000" y="5357826"/>
            <a:ext cx="2916000" cy="612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11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Выполни самостоятельно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6" y="1142984"/>
          <a:ext cx="8429688" cy="508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8894"/>
                <a:gridCol w="6000794"/>
              </a:tblGrid>
              <a:tr h="540000">
                <a:tc gridSpan="2">
                  <a:txBody>
                    <a:bodyPr/>
                    <a:lstStyle/>
                    <a:p>
                      <a:pPr algn="l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Напишите уравнения реакций взаимодействия гидроксида калия с: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88000"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азотной кислотой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оксидом фосфора (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</a:t>
                      </a: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8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раствором нитрата меди (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Прямоугольник 5">
            <a:hlinkClick r:id="rId2" action="ppaction://hlinksldjump"/>
          </p:cNvPr>
          <p:cNvSpPr/>
          <p:nvPr/>
        </p:nvSpPr>
        <p:spPr>
          <a:xfrm>
            <a:off x="4250529" y="2428868"/>
            <a:ext cx="2916000" cy="612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проверка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>
            <a:hlinkClick r:id="rId3" action="ppaction://hlinksldjump"/>
          </p:cNvPr>
          <p:cNvSpPr/>
          <p:nvPr/>
        </p:nvSpPr>
        <p:spPr>
          <a:xfrm>
            <a:off x="4250529" y="3714752"/>
            <a:ext cx="2916000" cy="612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проверка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50529" y="5000636"/>
            <a:ext cx="2916000" cy="612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проверка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Уравнение реакции взаимодействия гидроксида калия с азотной кислотой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2627" y="1456944"/>
          <a:ext cx="8438747" cy="3944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754"/>
                <a:gridCol w="1044000"/>
                <a:gridCol w="431449"/>
                <a:gridCol w="777134"/>
                <a:gridCol w="1078623"/>
                <a:gridCol w="431449"/>
                <a:gridCol w="792000"/>
                <a:gridCol w="1078623"/>
                <a:gridCol w="431449"/>
                <a:gridCol w="777132"/>
                <a:gridCol w="777134"/>
              </a:tblGrid>
              <a:tr h="436769">
                <a:tc gridSpan="11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Основание + кислота =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соль + вода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000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cap="none" baseline="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</a:t>
                      </a:r>
                      <a:endParaRPr lang="ru-RU" sz="3200" b="1" cap="none" baseline="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OH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+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=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+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20000"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Эта реакция называется реакцией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cap="none" baseline="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нейтрализации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(относится к реакциям обмена).</a:t>
                      </a:r>
                      <a:endParaRPr lang="ru-RU" sz="32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>
            <a:hlinkClick r:id="rId2" action="ppaction://hlinksldjump"/>
          </p:cNvPr>
          <p:cNvSpPr/>
          <p:nvPr/>
        </p:nvSpPr>
        <p:spPr>
          <a:xfrm>
            <a:off x="5929322" y="5715016"/>
            <a:ext cx="2143140" cy="5000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вернуться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Уравнение реакции взаимодействия гидроксида калия с оксидом фосфора (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)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2627" y="1456944"/>
          <a:ext cx="8420369" cy="4369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754"/>
                <a:gridCol w="900000"/>
                <a:gridCol w="431449"/>
                <a:gridCol w="777134"/>
                <a:gridCol w="792000"/>
                <a:gridCol w="431449"/>
                <a:gridCol w="900000"/>
                <a:gridCol w="1332000"/>
                <a:gridCol w="431449"/>
                <a:gridCol w="828000"/>
                <a:gridCol w="777134"/>
              </a:tblGrid>
              <a:tr h="436769">
                <a:tc gridSpan="11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Основание + кислотный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оксид</a:t>
                      </a:r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=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3200" b="1" baseline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соль + вода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000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cap="none" baseline="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cap="non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</a:t>
                      </a: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</a:t>
                      </a:r>
                      <a:endParaRPr lang="ru-RU" sz="3200" b="1" cap="none" baseline="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OH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+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=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PO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+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20000"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(относится к реакциям обмена).</a:t>
                      </a:r>
                      <a:endParaRPr lang="ru-RU" sz="32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>
            <a:hlinkClick r:id="rId2" action="ppaction://hlinksldjump"/>
          </p:cNvPr>
          <p:cNvSpPr/>
          <p:nvPr/>
        </p:nvSpPr>
        <p:spPr>
          <a:xfrm>
            <a:off x="2268000" y="5500702"/>
            <a:ext cx="4608000" cy="612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Пошаговая инструкция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68000" y="571480"/>
            <a:ext cx="4608000" cy="612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Пошаговая инструкция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1643050"/>
            <a:ext cx="4357718" cy="5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1. Запиши схему реакции: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2285992"/>
            <a:ext cx="7786742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KOH+P</a:t>
            </a:r>
            <a:r>
              <a:rPr lang="en-US" sz="4400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4400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4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ru-RU" sz="4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ru-RU" sz="44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оль</a:t>
            </a:r>
            <a:r>
              <a:rPr lang="ru-RU" sz="4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+ вода</a:t>
            </a:r>
            <a:endParaRPr lang="ru-RU" sz="4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2928934"/>
            <a:ext cx="4357718" cy="5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2. Составь формулу соли: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00562" y="3786190"/>
            <a:ext cx="4357718" cy="28575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Помни! </a:t>
            </a:r>
            <a:endParaRPr lang="en-US" sz="2400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4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4400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4400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кислотный оксид, ему соответствует ортофосфорная кислота, формула которой: </a:t>
            </a:r>
            <a:r>
              <a:rPr lang="en-US" sz="4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4400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4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PO</a:t>
            </a:r>
            <a:r>
              <a:rPr lang="en-US" sz="4400" baseline="-250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4400" baseline="-250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357422" y="4143380"/>
            <a:ext cx="2071702" cy="57150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НОК=3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0" y="4429132"/>
            <a:ext cx="3357554" cy="1964545"/>
            <a:chOff x="0" y="4429132"/>
            <a:chExt cx="3357554" cy="1964545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785786" y="4857760"/>
              <a:ext cx="2571768" cy="9286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4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K </a:t>
              </a:r>
              <a:r>
                <a:rPr lang="en-US" sz="44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PO</a:t>
              </a:r>
              <a:r>
                <a:rPr lang="en-US" sz="4400" baseline="-250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ru-RU" sz="4400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 rot="5400000">
              <a:off x="642910" y="5143512"/>
              <a:ext cx="1428760" cy="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Прямоугольник 13"/>
            <p:cNvSpPr/>
            <p:nvPr/>
          </p:nvSpPr>
          <p:spPr>
            <a:xfrm>
              <a:off x="785786" y="4482710"/>
              <a:ext cx="428628" cy="57150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4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I </a:t>
              </a:r>
              <a:endParaRPr lang="ru-RU" sz="4400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0" y="5822173"/>
              <a:ext cx="1428728" cy="57150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3:</a:t>
              </a:r>
              <a:r>
                <a:rPr lang="en-US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I=3</a:t>
              </a:r>
              <a:endPara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357290" y="5822173"/>
              <a:ext cx="1428728" cy="57150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3:</a:t>
              </a:r>
              <a:r>
                <a:rPr lang="en-US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3=1</a:t>
              </a:r>
              <a:endPara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1571604" y="4482710"/>
              <a:ext cx="714380" cy="57150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4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III </a:t>
              </a:r>
              <a:endParaRPr lang="ru-RU" sz="4400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0" y="4429132"/>
            <a:ext cx="3357554" cy="1964545"/>
            <a:chOff x="0" y="4429132"/>
            <a:chExt cx="3357554" cy="1964545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428628" y="4857760"/>
              <a:ext cx="2928926" cy="9286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4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 K</a:t>
              </a:r>
              <a:r>
                <a:rPr lang="en-US" sz="4400" baseline="-25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3   </a:t>
              </a:r>
              <a:r>
                <a:rPr lang="en-US" sz="44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PO</a:t>
              </a:r>
              <a:r>
                <a:rPr lang="en-US" sz="4400" baseline="-250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4 </a:t>
              </a:r>
              <a:endParaRPr lang="ru-RU" sz="4400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3" name="Прямая соединительная линия 22"/>
            <p:cNvCxnSpPr/>
            <p:nvPr/>
          </p:nvCxnSpPr>
          <p:spPr>
            <a:xfrm rot="5400000">
              <a:off x="642910" y="5143512"/>
              <a:ext cx="1428760" cy="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Прямоугольник 23"/>
            <p:cNvSpPr/>
            <p:nvPr/>
          </p:nvSpPr>
          <p:spPr>
            <a:xfrm>
              <a:off x="785786" y="4482710"/>
              <a:ext cx="428628" cy="57150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4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I </a:t>
              </a:r>
              <a:endParaRPr lang="ru-RU" sz="4400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0" y="5822173"/>
              <a:ext cx="1428728" cy="57150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3:</a:t>
              </a:r>
              <a:r>
                <a:rPr lang="en-US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I=3</a:t>
              </a:r>
              <a:endPara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1357290" y="5822173"/>
              <a:ext cx="1428728" cy="57150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3:</a:t>
              </a:r>
              <a:r>
                <a:rPr lang="en-US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3=1</a:t>
              </a:r>
              <a:endPara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1571604" y="4482710"/>
              <a:ext cx="714380" cy="57150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4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III </a:t>
              </a:r>
              <a:endParaRPr lang="ru-RU" sz="4400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Закончи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уравнения реакций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2000" y="1428736"/>
          <a:ext cx="90000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Ca+H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O=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ZnO+HNO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endParaRPr lang="ru-RU" sz="32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KOH+N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endParaRPr lang="ru-RU" sz="32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Cr(OH)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(t)=</a:t>
                      </a:r>
                      <a:endParaRPr lang="ru-RU" sz="32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+Ca(OH)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endParaRPr lang="ru-RU" sz="32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Натрий 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 </a:t>
                      </a: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гидроксид натрия 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 </a:t>
                      </a: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нитрат натрия</a:t>
                      </a:r>
                      <a:endParaRPr lang="ru-RU" sz="32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algn="l"/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Калий 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 </a:t>
                      </a: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гидроксид калия 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 </a:t>
                      </a:r>
                      <a:r>
                        <a:rPr lang="ru-RU" sz="32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карбонат калия</a:t>
                      </a:r>
                      <a:endParaRPr lang="ru-RU" sz="3200" b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Литература: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М.Г.Базаева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Р.М.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Голубева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 Мы выбираем химию (8 класс). Учебно-методическое пособие. М.: 2008. - 64 с.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500063" y="1357313"/>
            <a:ext cx="8229600" cy="507206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Вы можете использовать 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данный ресурс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в своей работе, 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но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Вы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должны указать 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источник: 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Политова Светлана Викторовна, учитель химии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ГБОУ школы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№ 1352 г. Москвы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43063" y="428625"/>
            <a:ext cx="6143625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>
            <a:outerShdw dist="101600" dir="13200000" algn="ctr" rotWithShape="0">
              <a:schemeClr val="accent3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правах автора</a:t>
            </a:r>
          </a:p>
        </p:txBody>
      </p:sp>
      <p:sp>
        <p:nvSpPr>
          <p:cNvPr id="9220" name="Прямоугольник 5"/>
          <p:cNvSpPr>
            <a:spLocks noChangeArrowheads="1"/>
          </p:cNvSpPr>
          <p:nvPr/>
        </p:nvSpPr>
        <p:spPr bwMode="auto">
          <a:xfrm>
            <a:off x="1463675" y="4572000"/>
            <a:ext cx="6216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>
                <a:latin typeface="Arial" pitchFamily="34" charset="0"/>
                <a:cs typeface="Arial" pitchFamily="34" charset="0"/>
                <a:hlinkClick r:id="rId2"/>
              </a:rPr>
              <a:t>http://spolitova.ucoz.ru/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21571" y="5500702"/>
            <a:ext cx="6500858" cy="92869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нарушаем авторские права! Бережем интеллектуальную собственность!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Примеры</a:t>
            </a: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2"/>
                <a:gridCol w="1500198"/>
                <a:gridCol w="1785950"/>
                <a:gridCol w="228601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Название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Металл 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Формула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Количество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гидроксогрупп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0" cap="non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Гидроксид натрия</a:t>
                      </a:r>
                      <a:endParaRPr lang="ru-RU" sz="3200" b="0" cap="none" baseline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endParaRPr lang="ru-RU" sz="3200" b="1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NaOH</a:t>
                      </a:r>
                      <a:endParaRPr lang="ru-RU" sz="3200" b="1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latin typeface="Arial" pitchFamily="34" charset="0"/>
                          <a:cs typeface="Arial" pitchFamily="34" charset="0"/>
                        </a:rPr>
                        <a:t>OH-</a:t>
                      </a:r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32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0" cap="non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Гидроксид кальция</a:t>
                      </a:r>
                      <a:endParaRPr lang="ru-RU" sz="3200" b="0" cap="none" baseline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Ca</a:t>
                      </a:r>
                      <a:endParaRPr lang="ru-RU" sz="3200" b="1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Ca(OH)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-250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latin typeface="Arial" pitchFamily="34" charset="0"/>
                          <a:cs typeface="Arial" pitchFamily="34" charset="0"/>
                        </a:rPr>
                        <a:t>OH-</a:t>
                      </a:r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dirty="0" smtClean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b="0" cap="non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Гидроксид железа </a:t>
                      </a:r>
                      <a:r>
                        <a:rPr lang="ru-RU" sz="3200" b="0" cap="none" baseline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</a:t>
                      </a:r>
                      <a:r>
                        <a:rPr lang="en-US" sz="3200" b="0" cap="none" baseline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III</a:t>
                      </a:r>
                      <a:r>
                        <a:rPr lang="ru-RU" sz="3200" b="0" cap="none" baseline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</a:p>
                    <a:p>
                      <a:pPr algn="ctr"/>
                      <a:r>
                        <a:rPr lang="en-US" sz="32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Fe</a:t>
                      </a:r>
                      <a:endParaRPr lang="ru-RU" sz="3200" b="1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Fe(OH)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baseline="-25000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latin typeface="Arial" pitchFamily="34" charset="0"/>
                          <a:cs typeface="Arial" pitchFamily="34" charset="0"/>
                        </a:rPr>
                        <a:t>OH-</a:t>
                      </a:r>
                      <a:r>
                        <a:rPr lang="en-US" sz="3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b="1" dirty="0" smtClean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32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Классификация 1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6322266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Признак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Растворимость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в воде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30" name="Группа 29"/>
          <p:cNvGrpSpPr/>
          <p:nvPr/>
        </p:nvGrpSpPr>
        <p:grpSpPr>
          <a:xfrm>
            <a:off x="696489" y="2253646"/>
            <a:ext cx="7768882" cy="2482663"/>
            <a:chOff x="696489" y="2253646"/>
            <a:chExt cx="7768882" cy="2482663"/>
          </a:xfrm>
        </p:grpSpPr>
        <p:grpSp>
          <p:nvGrpSpPr>
            <p:cNvPr id="29" name="Группа 28"/>
            <p:cNvGrpSpPr/>
            <p:nvPr/>
          </p:nvGrpSpPr>
          <p:grpSpPr>
            <a:xfrm>
              <a:off x="696489" y="3821909"/>
              <a:ext cx="7751023" cy="914400"/>
              <a:chOff x="428596" y="3821909"/>
              <a:chExt cx="7751023" cy="914400"/>
            </a:xfrm>
          </p:grpSpPr>
          <p:sp>
            <p:nvSpPr>
              <p:cNvPr id="4" name="Прямоугольник 3"/>
              <p:cNvSpPr/>
              <p:nvPr/>
            </p:nvSpPr>
            <p:spPr>
              <a:xfrm>
                <a:off x="428596" y="3821909"/>
                <a:ext cx="3357586" cy="9144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81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Растворимые в воде</a:t>
                </a:r>
                <a:endParaRPr lang="ru-RU" sz="2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" name="Прямоугольник 5"/>
              <p:cNvSpPr/>
              <p:nvPr/>
            </p:nvSpPr>
            <p:spPr>
              <a:xfrm>
                <a:off x="4822033" y="3821909"/>
                <a:ext cx="3357586" cy="91440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81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40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Нерастворимые в воде</a:t>
                </a:r>
                <a:endParaRPr lang="ru-RU" sz="2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8" name="Группа 27"/>
            <p:cNvGrpSpPr/>
            <p:nvPr/>
          </p:nvGrpSpPr>
          <p:grpSpPr>
            <a:xfrm>
              <a:off x="696489" y="2253646"/>
              <a:ext cx="7768882" cy="2025463"/>
              <a:chOff x="446456" y="2253646"/>
              <a:chExt cx="7768882" cy="2025463"/>
            </a:xfrm>
          </p:grpSpPr>
          <p:sp>
            <p:nvSpPr>
              <p:cNvPr id="8" name="Прямоугольник 7"/>
              <p:cNvSpPr/>
              <p:nvPr/>
            </p:nvSpPr>
            <p:spPr>
              <a:xfrm>
                <a:off x="2285984" y="2253646"/>
                <a:ext cx="3994166" cy="830997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 w="38100">
                <a:solidFill>
                  <a:schemeClr val="bg2">
                    <a:lumMod val="50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50000"/>
                  </a:lnSpc>
                </a:pPr>
                <a:r>
                  <a:rPr lang="ru-RU" sz="3200" b="1" dirty="0" smtClean="0">
                    <a:solidFill>
                      <a:prstClr val="black"/>
                    </a:solidFill>
                    <a:latin typeface="Arial" pitchFamily="34" charset="0"/>
                    <a:ea typeface="Times New Roman"/>
                    <a:cs typeface="Arial" pitchFamily="34" charset="0"/>
                  </a:rPr>
                  <a:t>Основания</a:t>
                </a:r>
                <a:endParaRPr lang="ru-RU" sz="3200" b="1" dirty="0">
                  <a:solidFill>
                    <a:prstClr val="black"/>
                  </a:solidFill>
                  <a:latin typeface="Arial" pitchFamily="34" charset="0"/>
                  <a:ea typeface="Times New Roman"/>
                  <a:cs typeface="Arial" pitchFamily="34" charset="0"/>
                </a:endParaRPr>
              </a:p>
            </p:txBody>
          </p:sp>
          <p:cxnSp>
            <p:nvCxnSpPr>
              <p:cNvPr id="10" name="Соединительная линия уступом 9"/>
              <p:cNvCxnSpPr>
                <a:stCxn id="8" idx="3"/>
              </p:cNvCxnSpPr>
              <p:nvPr/>
            </p:nvCxnSpPr>
            <p:spPr>
              <a:xfrm>
                <a:off x="6280150" y="2669145"/>
                <a:ext cx="1935188" cy="1545673"/>
              </a:xfrm>
              <a:prstGeom prst="bentConnector3">
                <a:avLst>
                  <a:gd name="adj1" fmla="val 122002"/>
                </a:avLst>
              </a:prstGeom>
              <a:ln w="57150">
                <a:solidFill>
                  <a:srgbClr val="C00000"/>
                </a:solidFill>
                <a:headEnd type="oval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Соединительная линия уступом 9"/>
              <p:cNvCxnSpPr>
                <a:endCxn id="4" idx="1"/>
              </p:cNvCxnSpPr>
              <p:nvPr/>
            </p:nvCxnSpPr>
            <p:spPr>
              <a:xfrm rot="10800000" flipV="1">
                <a:off x="446456" y="2643181"/>
                <a:ext cx="1811960" cy="1635928"/>
              </a:xfrm>
              <a:prstGeom prst="bentConnector3">
                <a:avLst>
                  <a:gd name="adj1" fmla="val 112616"/>
                </a:avLst>
              </a:prstGeom>
              <a:ln w="57150">
                <a:solidFill>
                  <a:srgbClr val="C00000"/>
                </a:solidFill>
                <a:headEnd type="oval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Растворимые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 воде основания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2107422"/>
                <a:gridCol w="2107422"/>
                <a:gridCol w="2107422"/>
              </a:tblGrid>
              <a:tr h="370840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Щелочи - растворимые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в воде основания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Гидроксид натрия</a:t>
                      </a:r>
                      <a:endParaRPr lang="ru-RU" sz="24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endParaRPr lang="ru-RU" sz="3200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-OH</a:t>
                      </a:r>
                      <a:endParaRPr lang="ru-RU" sz="3200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Гидроксид лития</a:t>
                      </a:r>
                      <a:endParaRPr lang="ru-RU" sz="24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LiOH</a:t>
                      </a:r>
                      <a:endParaRPr lang="ru-RU" sz="3200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2400" b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Гидроксид кальция</a:t>
                      </a:r>
                      <a:endParaRPr lang="ru-RU" sz="2400" b="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noProof="0" dirty="0" smtClean="0">
                <a:latin typeface="Arial" pitchFamily="34" charset="0"/>
                <a:ea typeface="+mj-ea"/>
                <a:cs typeface="Arial" pitchFamily="34" charset="0"/>
              </a:rPr>
              <a:t>Нер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астворимые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 воде основания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7422"/>
                <a:gridCol w="2107422"/>
                <a:gridCol w="2107422"/>
                <a:gridCol w="2107422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cap="non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Гидроксид меди</a:t>
                      </a:r>
                      <a:r>
                        <a:rPr lang="en-US" sz="2400" b="0" cap="non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2400" b="0" cap="non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</a:t>
                      </a:r>
                      <a:r>
                        <a:rPr lang="en-US" sz="2400" b="0" cap="non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</a:t>
                      </a:r>
                      <a:r>
                        <a:rPr lang="ru-RU" sz="2400" b="0" cap="non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</a:t>
                      </a:r>
                      <a:endParaRPr lang="ru-RU" sz="2400" b="0" cap="none" baseline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-OH</a:t>
                      </a:r>
                      <a:endParaRPr lang="ru-RU" sz="3200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0" cap="non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Гидроксид железа </a:t>
                      </a:r>
                      <a:r>
                        <a:rPr lang="ru-RU" sz="2400" b="1" cap="none" baseline="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</a:t>
                      </a:r>
                      <a:r>
                        <a:rPr lang="en-US" sz="2400" b="1" cap="none" baseline="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</a:t>
                      </a:r>
                      <a:r>
                        <a:rPr lang="ru-RU" sz="2400" b="1" cap="none" baseline="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</a:t>
                      </a:r>
                      <a:endParaRPr lang="ru-RU" sz="2400" b="1" cap="none" baseline="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Fe(OH)</a:t>
                      </a:r>
                      <a:r>
                        <a:rPr lang="en-US" sz="3200" b="1" baseline="-2500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3200" b="1" baseline="-25000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Гидроксид марганца (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b="1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3200" b="1" dirty="0"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Химические свойства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429688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9688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Общие</a:t>
                      </a:r>
                      <a:r>
                        <a:rPr lang="ru-RU" sz="2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свойства объясняются наличием </a:t>
                      </a:r>
                      <a:r>
                        <a:rPr lang="ru-RU" sz="3200" b="1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ОН </a:t>
                      </a:r>
                      <a:r>
                        <a:rPr lang="ru-RU" sz="2400" b="1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</a:rPr>
                        <a:t>- группы</a:t>
                      </a:r>
                      <a:endParaRPr lang="ru-RU" sz="2400" b="1" dirty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988215" y="2285993"/>
          <a:ext cx="716757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7947"/>
                <a:gridCol w="6159623"/>
              </a:tblGrid>
              <a:tr h="757243">
                <a:tc>
                  <a:txBody>
                    <a:bodyPr/>
                    <a:lstStyle/>
                    <a:p>
                      <a:r>
                        <a:rPr lang="ru-RU" sz="2400" b="0" i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r>
                        <a:rPr lang="ru-RU" sz="4400" b="1" i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4400" b="1" i="0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 индикаторы</a:t>
                      </a:r>
                      <a:endParaRPr lang="ru-RU" sz="2400" b="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57243">
                <a:tc>
                  <a:txBody>
                    <a:bodyPr/>
                    <a:lstStyle/>
                    <a:p>
                      <a:r>
                        <a:rPr lang="ru-RU" sz="24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ru-RU" sz="4400" b="1" i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4400" b="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 кислоты</a:t>
                      </a:r>
                      <a:endParaRPr lang="ru-RU" sz="2400" b="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57243">
                <a:tc>
                  <a:txBody>
                    <a:bodyPr/>
                    <a:lstStyle/>
                    <a:p>
                      <a:r>
                        <a:rPr lang="ru-RU" sz="24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ru-RU" sz="4400" b="1" i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4400" b="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i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 кислотные оксиды</a:t>
                      </a:r>
                      <a:endParaRPr lang="ru-RU" sz="2400" b="0" i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57243">
                <a:tc>
                  <a:txBody>
                    <a:bodyPr/>
                    <a:lstStyle/>
                    <a:p>
                      <a:r>
                        <a:rPr lang="ru-RU" sz="24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ru-RU" sz="4400" b="1" i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4400" b="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 соли</a:t>
                      </a:r>
                      <a:endParaRPr lang="ru-RU" sz="2400" b="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57243">
                <a:tc>
                  <a:txBody>
                    <a:bodyPr/>
                    <a:lstStyle/>
                    <a:p>
                      <a:r>
                        <a:rPr lang="ru-RU" sz="24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ru-RU" sz="4400" b="1" i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</a:t>
                      </a:r>
                      <a:endParaRPr lang="ru-RU" sz="4400" b="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Нерастворимые основания</a:t>
                      </a:r>
                      <a:r>
                        <a:rPr lang="en-US" sz="24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4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24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t)</a:t>
                      </a:r>
                      <a:endParaRPr lang="ru-RU" sz="2400" b="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+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ind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95306" y="1142985"/>
          <a:ext cx="7953388" cy="4572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6508"/>
                <a:gridCol w="1698960"/>
                <a:gridCol w="1698960"/>
                <a:gridCol w="1698960"/>
              </a:tblGrid>
              <a:tr h="914406">
                <a:tc rowSpan="2"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Индикатор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Среда 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14406">
                <a:tc vMerge="1">
                  <a:txBody>
                    <a:bodyPr/>
                    <a:lstStyle/>
                    <a:p>
                      <a:pPr algn="ctr"/>
                      <a:endParaRPr lang="ru-RU" sz="24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b="0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3200" b="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OH</a:t>
                      </a:r>
                      <a:r>
                        <a:rPr lang="en-US" sz="3200" b="0" baseline="30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3200" b="0" baseline="30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440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Лакмус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синий</a:t>
                      </a:r>
                      <a:endParaRPr lang="ru-RU" sz="2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</a:tr>
              <a:tr h="91440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Метилоранж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91440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Фенолфталеин 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858016" y="2071678"/>
            <a:ext cx="1714512" cy="3643338"/>
          </a:xfrm>
          <a:prstGeom prst="rect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8572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+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кислоты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357156" y="1402080"/>
          <a:ext cx="8101751" cy="3944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/>
                <a:gridCol w="684000"/>
                <a:gridCol w="756000"/>
                <a:gridCol w="360000"/>
                <a:gridCol w="648438"/>
                <a:gridCol w="900000"/>
                <a:gridCol w="360000"/>
                <a:gridCol w="828000"/>
                <a:gridCol w="900000"/>
                <a:gridCol w="360000"/>
                <a:gridCol w="648438"/>
                <a:gridCol w="648437"/>
                <a:gridCol w="648438"/>
              </a:tblGrid>
              <a:tr h="436769">
                <a:tc gridSpan="13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Основание + кислота =</a:t>
                      </a:r>
                      <a:r>
                        <a:rPr lang="ru-RU" sz="3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соль + вода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cap="none" baseline="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Na</a:t>
                      </a:r>
                      <a:endParaRPr lang="ru-RU" sz="3200" b="1" cap="none" baseline="0" dirty="0" smtClean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OH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+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SO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=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Na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SO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+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</a:t>
                      </a:r>
                      <a:r>
                        <a:rPr lang="en-US" sz="3200" b="1" cap="none" baseline="-25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</a:t>
                      </a: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20000">
                <a:tc gridSpan="1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Эта реакция называется реакцией </a:t>
                      </a:r>
                      <a:r>
                        <a:rPr lang="ru-RU" sz="3200" b="1" cap="none" baseline="0" dirty="0" smtClean="0"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нейтрализации</a:t>
                      </a:r>
                      <a:r>
                        <a:rPr lang="ru-RU" sz="3200" b="1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cap="none" baseline="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(относится к реакциям обмена).</a:t>
                      </a:r>
                      <a:endParaRPr lang="ru-RU" sz="3200" b="0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-250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1" cap="none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852</Words>
  <Application>Microsoft Office PowerPoint</Application>
  <PresentationFormat>Экран (4:3)</PresentationFormat>
  <Paragraphs>349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Основания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Уравнение реакции взаимодействия гидроксида калия с азотной кислотой</vt:lpstr>
      <vt:lpstr>Уравнение реакции взаимодействия гидроксида калия с оксидом фосфора (V)</vt:lpstr>
      <vt:lpstr>Слайд 24</vt:lpstr>
      <vt:lpstr>Слайд 25</vt:lpstr>
      <vt:lpstr>Литература:</vt:lpstr>
      <vt:lpstr>Слайд 27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Основания</dc:title>
  <dc:creator>Политова Светлана Викторовна</dc:creator>
  <cp:lastModifiedBy>Admin</cp:lastModifiedBy>
  <cp:revision>34</cp:revision>
  <dcterms:created xsi:type="dcterms:W3CDTF">2014-03-18T17:47:22Z</dcterms:created>
  <dcterms:modified xsi:type="dcterms:W3CDTF">2017-04-03T20:18:22Z</dcterms:modified>
  <cp:category>ГБОУ СОШ № 1352 г. Москвы</cp:category>
</cp:coreProperties>
</file>