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5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6FF66"/>
    <a:srgbClr val="CCFFCC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800E-6FE2-4702-AEBC-0CFD13408829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BE6A2-084E-4528-ADD8-BD24FAB4D7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://forexaw.com/TERMs/Metal121313/image149619_1-9_&#1052;&#1086;&#1083;&#1077;&#1082;&#1091;&#1083;&#1072;_&#1072;&#1079;&#1086;&#1090;&#1085;&#1086;&#1081;_&#1082;&#1080;&#1089;&#1083;&#1086;&#1090;&#1099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Азотная кислота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3287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Закрепление знаний по теме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1612" y="2285992"/>
            <a:ext cx="2300777" cy="18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азотной кислоты с малоактивными металлами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1512" y="1643050"/>
            <a:ext cx="77724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Малоактивные металлы 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4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US" sz="4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Cu, Hg, Ag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71512" y="2786058"/>
            <a:ext cx="7776000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g+HNO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lang="ru-RU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конц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?+?+?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78000" y="3429000"/>
            <a:ext cx="8388000" cy="2232000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g+</a:t>
            </a:r>
            <a:r>
              <a:rPr lang="en-US" sz="3200" noProof="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g(NO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)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NO</a:t>
            </a:r>
            <a:r>
              <a:rPr lang="en-US" sz="3200" baseline="-25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+</a:t>
            </a:r>
            <a:r>
              <a:rPr lang="en-US" sz="3200" noProof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-2e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Hg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+2    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  </a:t>
            </a:r>
            <a:r>
              <a:rPr lang="en-US" sz="3200" noProof="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1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+5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+e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N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+4    </a:t>
            </a:r>
            <a:r>
              <a:rPr lang="ru-RU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      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072462" y="357166"/>
            <a:ext cx="714380" cy="642918"/>
          </a:xfrm>
          <a:prstGeom prst="mathMultiply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5286380" y="5000636"/>
            <a:ext cx="1000132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857356" y="3714752"/>
            <a:ext cx="1656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конц</a:t>
            </a:r>
            <a:endParaRPr lang="ru-RU" sz="2400" b="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азотной кислоты с малоактивными металлами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1512" y="1643050"/>
            <a:ext cx="77724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Малоактивные металлы 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4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US" sz="4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Cu, Hg, Ag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71512" y="2786058"/>
            <a:ext cx="7776000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g+HNO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lang="ru-RU" sz="3200" baseline="-250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разб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?+?+?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78000" y="3429000"/>
            <a:ext cx="8388000" cy="2232000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g+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g(NO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)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+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-2e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Hg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+2    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 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+5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e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N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ru-RU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   </a:t>
            </a:r>
            <a:r>
              <a:rPr lang="ru-RU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      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072462" y="357166"/>
            <a:ext cx="714380" cy="642918"/>
          </a:xfrm>
          <a:prstGeom prst="mathMultiply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5286380" y="5000636"/>
            <a:ext cx="1000132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071538" y="3929066"/>
            <a:ext cx="244181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Разб</a:t>
            </a:r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В закрытом сосуде</a:t>
            </a:r>
            <a:endParaRPr lang="ru-RU" b="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Управляющая кнопка: возврат 10">
            <a:hlinkClick r:id="rId2" action="ppaction://hlinksldjump" highlightClick="1"/>
          </p:cNvPr>
          <p:cNvSpPr>
            <a:spLocks noChangeAspect="1"/>
          </p:cNvSpPr>
          <p:nvPr/>
        </p:nvSpPr>
        <p:spPr>
          <a:xfrm>
            <a:off x="8001024" y="5786454"/>
            <a:ext cx="504000" cy="504000"/>
          </a:xfrm>
          <a:prstGeom prst="actionButtonReturn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азотной кислоты с некоторыми неметаллами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1512" y="1643050"/>
            <a:ext cx="77724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Конц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азотная кислота при нагревании окисляет некоторые неметаллы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71512" y="2786058"/>
            <a:ext cx="7776000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Нем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kumimoji="0" lang="ru-RU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конц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?+?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00034" y="3429000"/>
            <a:ext cx="8100000" cy="2232000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+2H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+5NO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072462" y="357166"/>
            <a:ext cx="714380" cy="642918"/>
          </a:xfrm>
          <a:prstGeom prst="mathMultiply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643446"/>
            <a:ext cx="244181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закрытом сосуде</a:t>
            </a:r>
            <a:endParaRPr lang="ru-RU" b="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71512" y="2786058"/>
            <a:ext cx="7776000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g+HNO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lang="ru-RU" sz="3200" baseline="-250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разб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?+?+?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78000" y="3429000"/>
            <a:ext cx="8388000" cy="2232000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g+</a:t>
            </a:r>
            <a:r>
              <a:rPr lang="en-US" sz="3200" noProof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g(NO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)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+</a:t>
            </a:r>
            <a:r>
              <a:rPr lang="en-US" sz="3200" noProof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-1e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Ag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+1  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р-ция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окисления,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в-ль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         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+5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e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N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ru-RU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 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1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р-ция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восстановления,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о-ль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072462" y="357166"/>
            <a:ext cx="714380" cy="642918"/>
          </a:xfrm>
          <a:prstGeom prst="mathMultiply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3643306" y="5072074"/>
            <a:ext cx="1000132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000232" y="3714752"/>
            <a:ext cx="15716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Разб</a:t>
            </a:r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b="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Домашнее задание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Равнобедренный треугольник 10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Домашнее задание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71512" y="2786058"/>
            <a:ext cx="7776000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lang="ru-RU" sz="3200" baseline="-250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разб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?+?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00034" y="3429000"/>
            <a:ext cx="8100000" cy="2232000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+2H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+5NO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072462" y="357166"/>
            <a:ext cx="714380" cy="642918"/>
          </a:xfrm>
          <a:prstGeom prst="mathMultiply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643446"/>
            <a:ext cx="244181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закрытом сосуде</a:t>
            </a:r>
            <a:endParaRPr lang="ru-RU" b="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Пассивация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85786" y="2214554"/>
            <a:ext cx="7776000" cy="97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Можно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хранить и перевозить без доступа воздуха в емкостях из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Fe, Al, Ni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00034" y="3429000"/>
            <a:ext cx="8100000" cy="2232000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lang="en-US" sz="3200" noProof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lang="en-US" sz="3200" noProof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Al</a:t>
            </a:r>
            <a:r>
              <a:rPr lang="en-US" sz="3200" baseline="-25000" noProof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  <a:r>
              <a:rPr lang="en-US" sz="3200" baseline="-25000" noProof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+6NO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+3H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072462" y="357166"/>
            <a:ext cx="714380" cy="642918"/>
          </a:xfrm>
          <a:prstGeom prst="mathMultiply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643446"/>
            <a:ext cx="7056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Пассивация происходит из-за нерастворимых пленок металлов</a:t>
            </a:r>
            <a:endParaRPr lang="ru-RU" sz="2000" b="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hlinkClick r:id="rId2"/>
              </a:rPr>
              <a:t>http://forexaw.com/TERMs/Metal121313/image149619_1-9_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2"/>
              </a:rPr>
              <a:t>Молекула_азотной_кислоты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>
            <a:spLocks noChangeAspect="1"/>
          </p:cNvSpPr>
          <p:nvPr/>
        </p:nvSpPr>
        <p:spPr>
          <a:xfrm>
            <a:off x="7858148" y="5715016"/>
            <a:ext cx="648000" cy="648000"/>
          </a:xfrm>
          <a:prstGeom prst="actionButtonReturn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Окислительные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свойства азотной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2859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Чем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объясняется особенность действия на металлы азотной кислоты?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35718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Исключительно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сильными окислительными свойствами азота в степени окисления +5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lang="en-US" sz="44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+5</a:t>
            </a:r>
            <a:r>
              <a:rPr lang="en-US" sz="4400" baseline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N</a:t>
            </a:r>
            <a:r>
              <a:rPr lang="en-US" sz="44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+4</a:t>
            </a:r>
            <a:r>
              <a:rPr lang="en-US" sz="4400" baseline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, N</a:t>
            </a:r>
            <a:r>
              <a:rPr lang="en-US" sz="44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+2</a:t>
            </a:r>
            <a:r>
              <a:rPr lang="en-US" sz="4400" baseline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, N</a:t>
            </a:r>
            <a:r>
              <a:rPr lang="en-US" sz="44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0</a:t>
            </a:r>
            <a:r>
              <a:rPr lang="en-US" sz="4400" baseline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,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N</a:t>
            </a:r>
            <a:r>
              <a:rPr lang="en-US" sz="44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-3</a:t>
            </a:r>
            <a:endParaRPr kumimoji="0" lang="ru-RU" sz="4400" b="0" i="0" u="none" strike="noStrike" kern="1200" cap="none" spc="0" normalizeH="0" baseline="3000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Равнобедренный треугольник 6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Особенности взаимодействия азотной кислоты с различными металлами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Активные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металлы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Ca, Mg, Zn)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3000372"/>
          <a:ext cx="7858179" cy="278608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19393"/>
                <a:gridCol w="2619393"/>
                <a:gridCol w="2619393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2400" b="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конц. 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 в закрытом сосуде)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2400" b="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разбавленной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2400" b="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очень разбавленной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535917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baseline="-25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Управляющая кнопка: сведения 7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1694794" y="5214950"/>
            <a:ext cx="468000" cy="468000"/>
          </a:xfrm>
          <a:prstGeom prst="actionButtonInformation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ведения 8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4338000" y="5214950"/>
            <a:ext cx="468000" cy="468000"/>
          </a:xfrm>
          <a:prstGeom prst="actionButtonInformation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сведения 9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6981206" y="5214950"/>
            <a:ext cx="468000" cy="468000"/>
          </a:xfrm>
          <a:prstGeom prst="actionButtonInformation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4250537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21977" y="4250537"/>
            <a:ext cx="1800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4286256"/>
            <a:ext cx="1980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sz="24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соли аммония)</a:t>
            </a:r>
            <a:endParaRPr lang="ru-RU" sz="2400" b="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hlinkClick r:id="rId2" action="ppaction://hlinksldjump"/>
          </p:cNvPr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Равнобедренный треугольник 15">
            <a:hlinkClick r:id="rId3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Особенности взаимодействия азотной кислоты с различными металлами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Металлы средней активности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Fe, Cr, Ni)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3000372"/>
          <a:ext cx="7858179" cy="278608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19393"/>
                <a:gridCol w="5238786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2400" b="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конц. 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2400" b="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различной концентрации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535917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baseline="-25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Управляющая кнопка: сведения 7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1694794" y="5214950"/>
            <a:ext cx="468000" cy="468000"/>
          </a:xfrm>
          <a:prstGeom prst="actionButtonInformation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ведения 8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4338000" y="5214950"/>
            <a:ext cx="468000" cy="468000"/>
          </a:xfrm>
          <a:prstGeom prst="actionButtonInformation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4268396"/>
            <a:ext cx="1656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реагируют</a:t>
            </a:r>
            <a:endParaRPr lang="ru-RU" sz="2400" b="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21977" y="4268396"/>
            <a:ext cx="4248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n-US" sz="24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NO, N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Особенности взаимодействия азотной кислоты с различными металлами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2000" y="1643050"/>
            <a:ext cx="79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Малоактивные металлы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Pb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, Cu, Hg, Ag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3000372"/>
          <a:ext cx="7858179" cy="278608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19393"/>
                <a:gridCol w="5238786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2400" b="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конц. 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2400" b="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разбавленной </a:t>
                      </a:r>
                    </a:p>
                    <a:p>
                      <a:pPr algn="ctr"/>
                      <a:r>
                        <a:rPr lang="ru-RU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(в закрытом сосуде)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535917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baseline="-25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Управляющая кнопка: сведения 7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1694794" y="5214950"/>
            <a:ext cx="468000" cy="468000"/>
          </a:xfrm>
          <a:prstGeom prst="actionButtonInformation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ведения 8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4338000" y="5214950"/>
            <a:ext cx="468000" cy="468000"/>
          </a:xfrm>
          <a:prstGeom prst="actionButtonInformation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4268396"/>
            <a:ext cx="1656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n-US" sz="2400" b="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21977" y="4268396"/>
            <a:ext cx="4248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NO</a:t>
            </a:r>
            <a:endParaRPr lang="ru-RU" sz="2400" b="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3" action="ppaction://hlinksldjump"/>
          </p:cNvPr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примеры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Особенности взаимодействия азотной кислоты с различными металлами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2000" y="1643050"/>
            <a:ext cx="79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Благородные металлы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4400" noProof="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Au, Pt, Os, </a:t>
            </a:r>
            <a:r>
              <a:rPr lang="en-US" sz="4400" noProof="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3000372"/>
          <a:ext cx="7858179" cy="278608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858179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2400" b="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любой</a:t>
                      </a:r>
                      <a:r>
                        <a:rPr lang="ru-RU" sz="24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концентрации</a:t>
                      </a:r>
                      <a:endParaRPr lang="ru-RU" sz="24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535917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Управляющая кнопка: сведения 8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4338000" y="5214950"/>
            <a:ext cx="468000" cy="468000"/>
          </a:xfrm>
          <a:prstGeom prst="actionButtonInformation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48000" y="4268396"/>
            <a:ext cx="4248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реагируют</a:t>
            </a:r>
            <a:endParaRPr lang="ru-RU" sz="2400" b="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азотной кислоты с активными металлами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1512" y="1643050"/>
            <a:ext cx="77724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Активные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металлы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Ca, Mg, Zn)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71512" y="2786058"/>
            <a:ext cx="7776000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Mg+HNO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kumimoji="0" lang="ru-RU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конц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?+?+?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00034" y="3429000"/>
            <a:ext cx="8100000" cy="2232000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Mg+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kumimoji="0" lang="ru-RU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конц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Mg(NO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)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+2NO+4H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Mg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-2e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Mg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+2   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+5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+3e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N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+2       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072462" y="357166"/>
            <a:ext cx="714380" cy="642918"/>
          </a:xfrm>
          <a:prstGeom prst="mathMultiply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5286380" y="5000636"/>
            <a:ext cx="1000132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азотной кислоты с активными металлами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1512" y="1643050"/>
            <a:ext cx="77724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Активные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металлы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Ca, Mg, Zn)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71512" y="2786058"/>
            <a:ext cx="7776000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Mg+HNO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kumimoji="0" lang="ru-RU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разб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?+?+?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68000" y="3429000"/>
            <a:ext cx="8208000" cy="2232000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Mg+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10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lang="ru-RU" sz="3200" baseline="-25000" noProof="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разб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Mg(NO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)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+N</a:t>
            </a:r>
            <a:r>
              <a:rPr kumimoji="0" lang="ru-RU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O+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Mg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-2e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Mg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+2    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 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4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+5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8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e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ru-RU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1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  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1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072462" y="357166"/>
            <a:ext cx="714380" cy="642918"/>
          </a:xfrm>
          <a:prstGeom prst="mathMultiply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5286380" y="5000636"/>
            <a:ext cx="1000132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Равнобедренный треугольник 8">
            <a:hlinkClick r:id="rId2" action="ppaction://hlinksldjump"/>
          </p:cNvPr>
          <p:cNvSpPr/>
          <p:nvPr/>
        </p:nvSpPr>
        <p:spPr>
          <a:xfrm rot="5400000">
            <a:off x="8036462" y="5857330"/>
            <a:ext cx="504000" cy="648000"/>
          </a:xfrm>
          <a:prstGeom prst="triangle">
            <a:avLst/>
          </a:prstGeom>
          <a:gradFill flip="none" rotWithShape="1">
            <a:gsLst>
              <a:gs pos="0">
                <a:srgbClr val="CC00CC">
                  <a:shade val="30000"/>
                  <a:satMod val="115000"/>
                </a:srgbClr>
              </a:gs>
              <a:gs pos="50000">
                <a:srgbClr val="CC00CC">
                  <a:shade val="67500"/>
                  <a:satMod val="115000"/>
                </a:srgbClr>
              </a:gs>
              <a:gs pos="100000">
                <a:srgbClr val="CC00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772400" cy="1116000"/>
          </a:xfrm>
          <a:prstGeom prst="flowChartDelay">
            <a:avLst/>
          </a:prstGeom>
          <a:ln w="9525">
            <a:solidFill>
              <a:schemeClr val="accent4">
                <a:lumMod val="75000"/>
              </a:schemeClr>
            </a:solidFill>
          </a:ln>
          <a:effectLst>
            <a:outerShdw dist="114300" dir="2400000" rotWithShape="0">
              <a:srgbClr val="CC00CC">
                <a:alpha val="49804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азотной кислоты с активными металлами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1512" y="1643050"/>
            <a:ext cx="77724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Активные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металлы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Ca, Mg, Zn)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5929330"/>
            <a:ext cx="1643074" cy="500066"/>
          </a:xfrm>
          <a:prstGeom prst="rect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71512" y="2786058"/>
            <a:ext cx="7776000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Mg+HNO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kumimoji="0" lang="ru-RU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очень </a:t>
            </a:r>
            <a:r>
              <a:rPr kumimoji="0" lang="ru-RU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разб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?+?+?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78000" y="3429000"/>
            <a:ext cx="8388000" cy="2232000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Mg+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10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Mg(NO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)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N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lang="en-US" sz="3200" baseline="-25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4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+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Mg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-2e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Mg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+2    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 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4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N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+5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8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e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−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N</a:t>
            </a:r>
            <a:r>
              <a:rPr lang="ru-RU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-</a:t>
            </a:r>
            <a:r>
              <a:rPr lang="ru-RU" sz="3200" baseline="30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3</a:t>
            </a:r>
            <a:r>
              <a:rPr lang="en-US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   </a:t>
            </a:r>
            <a:r>
              <a:rPr lang="ru-RU" sz="3200" baseline="30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      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Symbol"/>
              </a:rPr>
              <a:t>1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072462" y="357166"/>
            <a:ext cx="714380" cy="642918"/>
          </a:xfrm>
          <a:prstGeom prst="mathMultiply">
            <a:avLst/>
          </a:prstGeom>
          <a:solidFill>
            <a:srgbClr val="CC00CC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5286380" y="5000636"/>
            <a:ext cx="1000132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857356" y="3714752"/>
            <a:ext cx="1656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чень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разб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0" baseline="-25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Управляющая кнопка: возврат 10">
            <a:hlinkClick r:id="rId2" action="ppaction://hlinksldjump" highlightClick="1"/>
          </p:cNvPr>
          <p:cNvSpPr>
            <a:spLocks noChangeAspect="1"/>
          </p:cNvSpPr>
          <p:nvPr/>
        </p:nvSpPr>
        <p:spPr>
          <a:xfrm>
            <a:off x="8001024" y="5786454"/>
            <a:ext cx="504000" cy="504000"/>
          </a:xfrm>
          <a:prstGeom prst="actionButtonReturn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9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514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Азотная кислота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Азотная кислота</dc:title>
  <dc:creator>Admin</dc:creator>
  <cp:lastModifiedBy>Admin</cp:lastModifiedBy>
  <cp:revision>13</cp:revision>
  <dcterms:created xsi:type="dcterms:W3CDTF">2012-02-06T17:35:58Z</dcterms:created>
  <dcterms:modified xsi:type="dcterms:W3CDTF">2012-02-06T19:36:29Z</dcterms:modified>
</cp:coreProperties>
</file>