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5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66FF66"/>
    <a:srgbClr val="CCFFCC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800E-6FE2-4702-AEBC-0CFD13408829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BE6A2-084E-4528-ADD8-BD24FAB4D7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800E-6FE2-4702-AEBC-0CFD13408829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BE6A2-084E-4528-ADD8-BD24FAB4D7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800E-6FE2-4702-AEBC-0CFD13408829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BE6A2-084E-4528-ADD8-BD24FAB4D7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800E-6FE2-4702-AEBC-0CFD13408829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BE6A2-084E-4528-ADD8-BD24FAB4D7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800E-6FE2-4702-AEBC-0CFD13408829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BE6A2-084E-4528-ADD8-BD24FAB4D7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800E-6FE2-4702-AEBC-0CFD13408829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BE6A2-084E-4528-ADD8-BD24FAB4D7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800E-6FE2-4702-AEBC-0CFD13408829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BE6A2-084E-4528-ADD8-BD24FAB4D7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800E-6FE2-4702-AEBC-0CFD13408829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BE6A2-084E-4528-ADD8-BD24FAB4D7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800E-6FE2-4702-AEBC-0CFD13408829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BE6A2-084E-4528-ADD8-BD24FAB4D7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800E-6FE2-4702-AEBC-0CFD13408829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BE6A2-084E-4528-ADD8-BD24FAB4D7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800E-6FE2-4702-AEBC-0CFD13408829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BE6A2-084E-4528-ADD8-BD24FAB4D7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9800E-6FE2-4702-AEBC-0CFD13408829}" type="datetimeFigureOut">
              <a:rPr lang="ru-RU" smtClean="0"/>
              <a:t>06.02.2012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BE6A2-084E-4528-ADD8-BD24FAB4D71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://forexaw.com/TERMs/Metal121313/image149619_1-9_&#1052;&#1086;&#1083;&#1077;&#1082;&#1091;&#1083;&#1072;_&#1072;&#1079;&#1086;&#1090;&#1085;&#1086;&#1081;_&#1082;&#1080;&#1089;&#1083;&#1086;&#1090;&#1099;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Азотная кислота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72008"/>
            <a:ext cx="6400800" cy="132875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Закрепление знаний по теме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1612" y="2285992"/>
            <a:ext cx="2300777" cy="18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 rot="5400000">
            <a:off x="8036462" y="5857330"/>
            <a:ext cx="504000" cy="648000"/>
          </a:xfrm>
          <a:prstGeom prst="triangle">
            <a:avLst/>
          </a:prstGeom>
          <a:gradFill flip="none" rotWithShape="1">
            <a:gsLst>
              <a:gs pos="0">
                <a:srgbClr val="CC00CC">
                  <a:shade val="30000"/>
                  <a:satMod val="115000"/>
                </a:srgbClr>
              </a:gs>
              <a:gs pos="50000">
                <a:srgbClr val="CC00CC">
                  <a:shade val="67500"/>
                  <a:satMod val="115000"/>
                </a:srgbClr>
              </a:gs>
              <a:gs pos="100000">
                <a:srgbClr val="CC00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14348" y="642918"/>
            <a:ext cx="7772400" cy="1116000"/>
          </a:xfrm>
          <a:prstGeom prst="flowChartDelay">
            <a:avLst/>
          </a:prstGeom>
          <a:ln w="9525">
            <a:solidFill>
              <a:schemeClr val="accent4">
                <a:lumMod val="75000"/>
              </a:schemeClr>
            </a:solidFill>
          </a:ln>
          <a:effectLst>
            <a:outerShdw dist="114300" dir="2400000" rotWithShape="0">
              <a:srgbClr val="CC00CC">
                <a:alpha val="49804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Взаимодействие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азотной кислоты с малоактивными металлами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71512" y="1643050"/>
            <a:ext cx="7772400" cy="100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</a:pP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Малоактивные металлы </a:t>
            </a:r>
            <a:r>
              <a:rPr lang="ru-RU" sz="4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4400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Pb</a:t>
            </a:r>
            <a:r>
              <a:rPr lang="en-US" sz="44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Cu, Hg, Ag</a:t>
            </a:r>
            <a:r>
              <a:rPr lang="en-US" sz="4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500562" y="5929330"/>
            <a:ext cx="1643074" cy="500066"/>
          </a:xfrm>
          <a:prstGeom prst="rect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ответ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771512" y="2786058"/>
            <a:ext cx="7776000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g+HNO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 </a:t>
            </a:r>
            <a:r>
              <a:rPr lang="ru-RU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конц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?+?+?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378000" y="3429000"/>
            <a:ext cx="8388000" cy="2232000"/>
          </a:xfrm>
          <a:prstGeom prst="rect">
            <a:avLst/>
          </a:prstGeom>
          <a:gradFill flip="none" rotWithShape="1">
            <a:gsLst>
              <a:gs pos="0">
                <a:srgbClr val="CC00CC">
                  <a:tint val="66000"/>
                  <a:satMod val="160000"/>
                </a:srgbClr>
              </a:gs>
              <a:gs pos="50000">
                <a:srgbClr val="CC00CC">
                  <a:tint val="44500"/>
                  <a:satMod val="160000"/>
                </a:srgbClr>
              </a:gs>
              <a:gs pos="100000">
                <a:srgbClr val="CC00CC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g+</a:t>
            </a:r>
            <a:r>
              <a:rPr lang="en-US" sz="3200" noProof="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g(NO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)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+2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NO</a:t>
            </a:r>
            <a:r>
              <a:rPr lang="en-US" sz="3200" baseline="-250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+</a:t>
            </a:r>
            <a:r>
              <a:rPr lang="en-US" sz="3200" noProof="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solidFill>
                <a:schemeClr val="accent4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  <a:sym typeface="Symbo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g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0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-2e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−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Hg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+2    </a:t>
            </a:r>
            <a:r>
              <a:rPr kumimoji="0" lang="ru-RU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  </a:t>
            </a:r>
            <a:r>
              <a:rPr lang="en-US" sz="3200" noProof="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1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  <a:sym typeface="Symbo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N</a:t>
            </a:r>
            <a:r>
              <a:rPr lang="en-US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+5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+e</a:t>
            </a:r>
            <a:r>
              <a:rPr lang="en-US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−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N</a:t>
            </a:r>
            <a:r>
              <a:rPr lang="en-US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+4    </a:t>
            </a:r>
            <a:r>
              <a:rPr lang="ru-RU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       </a:t>
            </a:r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endParaRPr kumimoji="0" lang="ru-RU" sz="3200" b="0" i="0" u="none" strike="noStrike" kern="1200" cap="none" spc="0" normalizeH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8" name="Умножение 17">
            <a:hlinkClick r:id="" action="ppaction://hlinkshowjump?jump=endshow"/>
          </p:cNvPr>
          <p:cNvSpPr/>
          <p:nvPr/>
        </p:nvSpPr>
        <p:spPr>
          <a:xfrm>
            <a:off x="8072462" y="357166"/>
            <a:ext cx="714380" cy="642918"/>
          </a:xfrm>
          <a:prstGeom prst="mathMultiply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>
            <a:off x="5286380" y="5000636"/>
            <a:ext cx="1000132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857356" y="3714752"/>
            <a:ext cx="1656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конц</a:t>
            </a:r>
            <a:endParaRPr lang="ru-RU" sz="2400" b="0" baseline="-250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Равнобедренный треугольник 9">
            <a:hlinkClick r:id="rId2" action="ppaction://hlinksldjump"/>
          </p:cNvPr>
          <p:cNvSpPr/>
          <p:nvPr/>
        </p:nvSpPr>
        <p:spPr>
          <a:xfrm rot="5400000">
            <a:off x="8036462" y="5857330"/>
            <a:ext cx="504000" cy="648000"/>
          </a:xfrm>
          <a:prstGeom prst="triangle">
            <a:avLst/>
          </a:prstGeom>
          <a:gradFill flip="none" rotWithShape="1">
            <a:gsLst>
              <a:gs pos="0">
                <a:srgbClr val="CC00CC">
                  <a:shade val="30000"/>
                  <a:satMod val="115000"/>
                </a:srgbClr>
              </a:gs>
              <a:gs pos="50000">
                <a:srgbClr val="CC00CC">
                  <a:shade val="67500"/>
                  <a:satMod val="115000"/>
                </a:srgbClr>
              </a:gs>
              <a:gs pos="100000">
                <a:srgbClr val="CC00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14348" y="642918"/>
            <a:ext cx="7772400" cy="1116000"/>
          </a:xfrm>
          <a:prstGeom prst="flowChartDelay">
            <a:avLst/>
          </a:prstGeom>
          <a:ln w="9525">
            <a:solidFill>
              <a:schemeClr val="accent4">
                <a:lumMod val="75000"/>
              </a:schemeClr>
            </a:solidFill>
          </a:ln>
          <a:effectLst>
            <a:outerShdw dist="114300" dir="2400000" rotWithShape="0">
              <a:srgbClr val="CC00CC">
                <a:alpha val="49804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Взаимодействие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азотной кислоты с малоактивными металлами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71512" y="1643050"/>
            <a:ext cx="7772400" cy="100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</a:pP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Малоактивные металлы </a:t>
            </a:r>
            <a:r>
              <a:rPr lang="ru-RU" sz="4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4400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Pb</a:t>
            </a:r>
            <a:r>
              <a:rPr lang="en-US" sz="44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Cu, Hg, Ag</a:t>
            </a:r>
            <a:r>
              <a:rPr lang="en-US" sz="4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500562" y="5929330"/>
            <a:ext cx="1643074" cy="500066"/>
          </a:xfrm>
          <a:prstGeom prst="rect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ответ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771512" y="2786058"/>
            <a:ext cx="7776000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g+HNO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 </a:t>
            </a:r>
            <a:r>
              <a:rPr lang="ru-RU" sz="3200" baseline="-25000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разб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?+?+?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378000" y="3429000"/>
            <a:ext cx="8388000" cy="2232000"/>
          </a:xfrm>
          <a:prstGeom prst="rect">
            <a:avLst/>
          </a:prstGeom>
          <a:gradFill flip="none" rotWithShape="1">
            <a:gsLst>
              <a:gs pos="0">
                <a:srgbClr val="CC00CC">
                  <a:tint val="66000"/>
                  <a:satMod val="160000"/>
                </a:srgbClr>
              </a:gs>
              <a:gs pos="50000">
                <a:srgbClr val="CC00CC">
                  <a:tint val="44500"/>
                  <a:satMod val="160000"/>
                </a:srgbClr>
              </a:gs>
              <a:gs pos="100000">
                <a:srgbClr val="CC00CC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g+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8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g(NO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)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+2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NO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+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solidFill>
                <a:schemeClr val="accent4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  <a:sym typeface="Symbo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g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0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-2e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−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Hg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+2    </a:t>
            </a:r>
            <a:r>
              <a:rPr kumimoji="0" lang="ru-RU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  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  <a:sym typeface="Symbo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N</a:t>
            </a:r>
            <a:r>
              <a:rPr lang="en-US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+5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+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e</a:t>
            </a:r>
            <a:r>
              <a:rPr lang="en-US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−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N</a:t>
            </a:r>
            <a:r>
              <a:rPr lang="en-US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+</a:t>
            </a:r>
            <a:r>
              <a:rPr lang="ru-RU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lang="en-US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    </a:t>
            </a:r>
            <a:r>
              <a:rPr lang="ru-RU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       </a:t>
            </a:r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endParaRPr kumimoji="0" lang="ru-RU" sz="3200" b="0" i="0" u="none" strike="noStrike" kern="1200" cap="none" spc="0" normalizeH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8" name="Умножение 17">
            <a:hlinkClick r:id="" action="ppaction://hlinkshowjump?jump=endshow"/>
          </p:cNvPr>
          <p:cNvSpPr/>
          <p:nvPr/>
        </p:nvSpPr>
        <p:spPr>
          <a:xfrm>
            <a:off x="8072462" y="357166"/>
            <a:ext cx="714380" cy="642918"/>
          </a:xfrm>
          <a:prstGeom prst="mathMultiply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>
            <a:off x="5286380" y="5000636"/>
            <a:ext cx="1000132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071538" y="3929066"/>
            <a:ext cx="244181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0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Разб</a:t>
            </a:r>
            <a:r>
              <a:rPr lang="ru-RU" b="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В закрытом сосуде</a:t>
            </a:r>
            <a:endParaRPr lang="ru-RU" b="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Управляющая кнопка: возврат 10">
            <a:hlinkClick r:id="rId2" action="ppaction://hlinksldjump" highlightClick="1"/>
          </p:cNvPr>
          <p:cNvSpPr>
            <a:spLocks noChangeAspect="1"/>
          </p:cNvSpPr>
          <p:nvPr/>
        </p:nvSpPr>
        <p:spPr>
          <a:xfrm>
            <a:off x="8001024" y="5786454"/>
            <a:ext cx="504000" cy="504000"/>
          </a:xfrm>
          <a:prstGeom prst="actionButtonReturn">
            <a:avLst/>
          </a:prstGeom>
          <a:solidFill>
            <a:srgbClr val="CC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14348" y="642918"/>
            <a:ext cx="7772400" cy="1116000"/>
          </a:xfrm>
          <a:prstGeom prst="flowChartDelay">
            <a:avLst/>
          </a:prstGeom>
          <a:ln w="9525">
            <a:solidFill>
              <a:schemeClr val="accent4">
                <a:lumMod val="75000"/>
              </a:schemeClr>
            </a:solidFill>
          </a:ln>
          <a:effectLst>
            <a:outerShdw dist="114300" dir="2400000" rotWithShape="0">
              <a:srgbClr val="CC00CC">
                <a:alpha val="49804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Взаимодействие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азотной кислоты с некоторыми неметаллами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71512" y="1643050"/>
            <a:ext cx="7772400" cy="100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Конц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азотная кислота при нагревании окисляет некоторые неметаллы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500562" y="5929330"/>
            <a:ext cx="1643074" cy="500066"/>
          </a:xfrm>
          <a:prstGeom prst="rect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ответ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771512" y="2786058"/>
            <a:ext cx="7776000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noProof="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Нем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+HNO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 </a:t>
            </a:r>
            <a:r>
              <a:rPr kumimoji="0" lang="ru-RU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конц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?+?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500034" y="3429000"/>
            <a:ext cx="8100000" cy="2232000"/>
          </a:xfrm>
          <a:prstGeom prst="rect">
            <a:avLst/>
          </a:prstGeom>
          <a:gradFill flip="none" rotWithShape="1">
            <a:gsLst>
              <a:gs pos="0">
                <a:srgbClr val="CC00CC">
                  <a:tint val="66000"/>
                  <a:satMod val="160000"/>
                </a:srgbClr>
              </a:gs>
              <a:gs pos="50000">
                <a:srgbClr val="CC00CC">
                  <a:tint val="44500"/>
                  <a:satMod val="160000"/>
                </a:srgbClr>
              </a:gs>
              <a:gs pos="100000">
                <a:srgbClr val="CC00CC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5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+2H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H</a:t>
            </a:r>
            <a:r>
              <a:rPr lang="en-US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O</a:t>
            </a:r>
            <a:r>
              <a:rPr lang="en-US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+5NO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solidFill>
                <a:schemeClr val="accent4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  <a:sym typeface="Symbol"/>
            </a:endParaRPr>
          </a:p>
        </p:txBody>
      </p:sp>
      <p:sp>
        <p:nvSpPr>
          <p:cNvPr id="18" name="Умножение 17">
            <a:hlinkClick r:id="" action="ppaction://hlinkshowjump?jump=endshow"/>
          </p:cNvPr>
          <p:cNvSpPr/>
          <p:nvPr/>
        </p:nvSpPr>
        <p:spPr>
          <a:xfrm>
            <a:off x="8072462" y="357166"/>
            <a:ext cx="714380" cy="642918"/>
          </a:xfrm>
          <a:prstGeom prst="mathMultiply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285852" y="4643446"/>
            <a:ext cx="244181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 закрытом сосуде</a:t>
            </a:r>
            <a:endParaRPr lang="ru-RU" b="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Равнобедренный треугольник 10">
            <a:hlinkClick r:id="rId2" action="ppaction://hlinksldjump"/>
          </p:cNvPr>
          <p:cNvSpPr/>
          <p:nvPr/>
        </p:nvSpPr>
        <p:spPr>
          <a:xfrm rot="5400000">
            <a:off x="8036462" y="5857330"/>
            <a:ext cx="504000" cy="648000"/>
          </a:xfrm>
          <a:prstGeom prst="triangle">
            <a:avLst/>
          </a:prstGeom>
          <a:gradFill flip="none" rotWithShape="1">
            <a:gsLst>
              <a:gs pos="0">
                <a:srgbClr val="CC00CC">
                  <a:shade val="30000"/>
                  <a:satMod val="115000"/>
                </a:srgbClr>
              </a:gs>
              <a:gs pos="50000">
                <a:srgbClr val="CC00CC">
                  <a:shade val="67500"/>
                  <a:satMod val="115000"/>
                </a:srgbClr>
              </a:gs>
              <a:gs pos="100000">
                <a:srgbClr val="CC00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4500562" y="5929330"/>
            <a:ext cx="1643074" cy="500066"/>
          </a:xfrm>
          <a:prstGeom prst="rect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ответ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771512" y="2786058"/>
            <a:ext cx="7776000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g+HNO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 </a:t>
            </a:r>
            <a:r>
              <a:rPr lang="ru-RU" sz="3200" baseline="-25000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разб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?+?+?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378000" y="3429000"/>
            <a:ext cx="8388000" cy="2232000"/>
          </a:xfrm>
          <a:prstGeom prst="rect">
            <a:avLst/>
          </a:prstGeom>
          <a:gradFill flip="none" rotWithShape="1">
            <a:gsLst>
              <a:gs pos="0">
                <a:srgbClr val="CC00CC">
                  <a:tint val="66000"/>
                  <a:satMod val="160000"/>
                </a:srgbClr>
              </a:gs>
              <a:gs pos="50000">
                <a:srgbClr val="CC00CC">
                  <a:tint val="44500"/>
                  <a:satMod val="160000"/>
                </a:srgbClr>
              </a:gs>
              <a:gs pos="100000">
                <a:srgbClr val="CC00CC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g+</a:t>
            </a:r>
            <a:r>
              <a:rPr lang="en-US" sz="3200" noProof="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g(NO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)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+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NO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+</a:t>
            </a:r>
            <a:r>
              <a:rPr lang="en-US" sz="3200" noProof="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solidFill>
                <a:schemeClr val="accent4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  <a:sym typeface="Symbo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g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0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-1e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−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Ag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+1  </a:t>
            </a:r>
            <a:r>
              <a:rPr kumimoji="0" lang="ru-RU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 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р-ция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 окисления,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в-ль</a:t>
            </a:r>
            <a:endParaRPr lang="ru-RU" sz="2400" dirty="0">
              <a:solidFill>
                <a:schemeClr val="accent4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  <a:sym typeface="Symbo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           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N</a:t>
            </a:r>
            <a:r>
              <a:rPr lang="en-US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+5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+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e</a:t>
            </a:r>
            <a:r>
              <a:rPr lang="en-US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−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N</a:t>
            </a:r>
            <a:r>
              <a:rPr lang="en-US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+</a:t>
            </a:r>
            <a:r>
              <a:rPr lang="ru-RU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lang="en-US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   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1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р-ция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 восстановления,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о-ль</a:t>
            </a:r>
            <a:endParaRPr kumimoji="0" lang="ru-RU" sz="2400" b="0" i="0" u="none" strike="noStrike" kern="1200" cap="none" spc="0" normalizeH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8" name="Умножение 17">
            <a:hlinkClick r:id="" action="ppaction://hlinkshowjump?jump=endshow"/>
          </p:cNvPr>
          <p:cNvSpPr/>
          <p:nvPr/>
        </p:nvSpPr>
        <p:spPr>
          <a:xfrm>
            <a:off x="8072462" y="357166"/>
            <a:ext cx="714380" cy="642918"/>
          </a:xfrm>
          <a:prstGeom prst="mathMultiply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>
            <a:off x="3643306" y="5072074"/>
            <a:ext cx="1000132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000232" y="3714752"/>
            <a:ext cx="157163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0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Разб</a:t>
            </a:r>
            <a:r>
              <a:rPr lang="ru-RU" b="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b="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714348" y="642918"/>
            <a:ext cx="7772400" cy="1116000"/>
          </a:xfrm>
          <a:prstGeom prst="flowChartDelay">
            <a:avLst/>
          </a:prstGeom>
          <a:ln w="9525">
            <a:solidFill>
              <a:schemeClr val="accent4">
                <a:lumMod val="75000"/>
              </a:schemeClr>
            </a:solidFill>
          </a:ln>
          <a:effectLst>
            <a:outerShdw dist="114300" dir="2400000" rotWithShape="0">
              <a:srgbClr val="CC00CC">
                <a:alpha val="49804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Домашнее задание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Равнобедренный треугольник 10">
            <a:hlinkClick r:id="rId2" action="ppaction://hlinksldjump"/>
          </p:cNvPr>
          <p:cNvSpPr/>
          <p:nvPr/>
        </p:nvSpPr>
        <p:spPr>
          <a:xfrm rot="5400000">
            <a:off x="8036462" y="5857330"/>
            <a:ext cx="504000" cy="648000"/>
          </a:xfrm>
          <a:prstGeom prst="triangle">
            <a:avLst/>
          </a:prstGeom>
          <a:gradFill flip="none" rotWithShape="1">
            <a:gsLst>
              <a:gs pos="0">
                <a:srgbClr val="CC00CC">
                  <a:shade val="30000"/>
                  <a:satMod val="115000"/>
                </a:srgbClr>
              </a:gs>
              <a:gs pos="50000">
                <a:srgbClr val="CC00CC">
                  <a:shade val="67500"/>
                  <a:satMod val="115000"/>
                </a:srgbClr>
              </a:gs>
              <a:gs pos="100000">
                <a:srgbClr val="CC00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14348" y="642918"/>
            <a:ext cx="7772400" cy="1116000"/>
          </a:xfrm>
          <a:prstGeom prst="flowChartDelay">
            <a:avLst/>
          </a:prstGeom>
          <a:ln w="9525">
            <a:solidFill>
              <a:schemeClr val="accent4">
                <a:lumMod val="75000"/>
              </a:schemeClr>
            </a:solidFill>
          </a:ln>
          <a:effectLst>
            <a:outerShdw dist="114300" dir="2400000" rotWithShape="0">
              <a:srgbClr val="CC00CC">
                <a:alpha val="49804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Домашнее задание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500562" y="5929330"/>
            <a:ext cx="1643074" cy="500066"/>
          </a:xfrm>
          <a:prstGeom prst="rect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ответ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771512" y="2786058"/>
            <a:ext cx="7776000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+HNO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 </a:t>
            </a:r>
            <a:r>
              <a:rPr lang="ru-RU" sz="3200" baseline="-25000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разб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?+?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500034" y="3429000"/>
            <a:ext cx="8100000" cy="2232000"/>
          </a:xfrm>
          <a:prstGeom prst="rect">
            <a:avLst/>
          </a:prstGeom>
          <a:gradFill flip="none" rotWithShape="1">
            <a:gsLst>
              <a:gs pos="0">
                <a:srgbClr val="CC00CC">
                  <a:tint val="66000"/>
                  <a:satMod val="160000"/>
                </a:srgbClr>
              </a:gs>
              <a:gs pos="50000">
                <a:srgbClr val="CC00CC">
                  <a:tint val="44500"/>
                  <a:satMod val="160000"/>
                </a:srgbClr>
              </a:gs>
              <a:gs pos="100000">
                <a:srgbClr val="CC00CC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5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+2H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H</a:t>
            </a:r>
            <a:r>
              <a:rPr lang="en-US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O</a:t>
            </a:r>
            <a:r>
              <a:rPr lang="en-US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+5NO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solidFill>
                <a:schemeClr val="accent4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  <a:sym typeface="Symbol"/>
            </a:endParaRPr>
          </a:p>
        </p:txBody>
      </p:sp>
      <p:sp>
        <p:nvSpPr>
          <p:cNvPr id="18" name="Умножение 17">
            <a:hlinkClick r:id="" action="ppaction://hlinkshowjump?jump=endshow"/>
          </p:cNvPr>
          <p:cNvSpPr/>
          <p:nvPr/>
        </p:nvSpPr>
        <p:spPr>
          <a:xfrm>
            <a:off x="8072462" y="357166"/>
            <a:ext cx="714380" cy="642918"/>
          </a:xfrm>
          <a:prstGeom prst="mathMultiply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285852" y="4643446"/>
            <a:ext cx="244181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 закрытом сосуде</a:t>
            </a:r>
            <a:endParaRPr lang="ru-RU" b="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Равнобедренный треугольник 9">
            <a:hlinkClick r:id="rId2" action="ppaction://hlinksldjump"/>
          </p:cNvPr>
          <p:cNvSpPr/>
          <p:nvPr/>
        </p:nvSpPr>
        <p:spPr>
          <a:xfrm rot="5400000">
            <a:off x="8036462" y="5857330"/>
            <a:ext cx="504000" cy="648000"/>
          </a:xfrm>
          <a:prstGeom prst="triangle">
            <a:avLst/>
          </a:prstGeom>
          <a:gradFill flip="none" rotWithShape="1">
            <a:gsLst>
              <a:gs pos="0">
                <a:srgbClr val="CC00CC">
                  <a:shade val="30000"/>
                  <a:satMod val="115000"/>
                </a:srgbClr>
              </a:gs>
              <a:gs pos="50000">
                <a:srgbClr val="CC00CC">
                  <a:shade val="67500"/>
                  <a:satMod val="115000"/>
                </a:srgbClr>
              </a:gs>
              <a:gs pos="100000">
                <a:srgbClr val="CC00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14348" y="642918"/>
            <a:ext cx="7772400" cy="1116000"/>
          </a:xfrm>
          <a:prstGeom prst="flowChartDelay">
            <a:avLst/>
          </a:prstGeom>
          <a:ln w="9525">
            <a:solidFill>
              <a:schemeClr val="accent4">
                <a:lumMod val="75000"/>
              </a:schemeClr>
            </a:solidFill>
          </a:ln>
          <a:effectLst>
            <a:outerShdw dist="114300" dir="2400000" rotWithShape="0">
              <a:srgbClr val="CC00CC">
                <a:alpha val="49804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Пассивация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500562" y="5929330"/>
            <a:ext cx="1643074" cy="500066"/>
          </a:xfrm>
          <a:prstGeom prst="rect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ответ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785786" y="2214554"/>
            <a:ext cx="7776000" cy="97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Можно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хранить и перевозить без доступа воздуха в емкостях из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Fe, Al, Ni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500034" y="3429000"/>
            <a:ext cx="8100000" cy="2232000"/>
          </a:xfrm>
          <a:prstGeom prst="rect">
            <a:avLst/>
          </a:prstGeom>
          <a:gradFill flip="none" rotWithShape="1">
            <a:gsLst>
              <a:gs pos="0">
                <a:srgbClr val="CC00CC">
                  <a:tint val="66000"/>
                  <a:satMod val="160000"/>
                </a:srgbClr>
              </a:gs>
              <a:gs pos="50000">
                <a:srgbClr val="CC00CC">
                  <a:tint val="44500"/>
                  <a:satMod val="160000"/>
                </a:srgbClr>
              </a:gs>
              <a:gs pos="100000">
                <a:srgbClr val="CC00CC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</a:t>
            </a:r>
            <a:r>
              <a:rPr lang="en-US" sz="3200" noProof="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6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</a:t>
            </a:r>
            <a:r>
              <a:rPr lang="en-US" sz="3200" noProof="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Al</a:t>
            </a:r>
            <a:r>
              <a:rPr lang="en-US" sz="3200" baseline="-25000" noProof="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O</a:t>
            </a:r>
            <a:r>
              <a:rPr lang="en-US" sz="3200" baseline="-25000" noProof="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+6NO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+3H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solidFill>
                <a:schemeClr val="accent4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  <a:sym typeface="Symbol"/>
            </a:endParaRPr>
          </a:p>
        </p:txBody>
      </p:sp>
      <p:sp>
        <p:nvSpPr>
          <p:cNvPr id="18" name="Умножение 17">
            <a:hlinkClick r:id="" action="ppaction://hlinkshowjump?jump=endshow"/>
          </p:cNvPr>
          <p:cNvSpPr/>
          <p:nvPr/>
        </p:nvSpPr>
        <p:spPr>
          <a:xfrm>
            <a:off x="8072462" y="357166"/>
            <a:ext cx="714380" cy="642918"/>
          </a:xfrm>
          <a:prstGeom prst="mathMultiply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285852" y="4643446"/>
            <a:ext cx="7056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Пассивация происходит из-за нерастворимых пленок металлов</a:t>
            </a:r>
            <a:endParaRPr lang="ru-RU" sz="2000" b="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Равнобедренный треугольник 7">
            <a:hlinkClick r:id="rId2" action="ppaction://hlinksldjump"/>
          </p:cNvPr>
          <p:cNvSpPr/>
          <p:nvPr/>
        </p:nvSpPr>
        <p:spPr>
          <a:xfrm rot="5400000">
            <a:off x="8036462" y="5857330"/>
            <a:ext cx="504000" cy="648000"/>
          </a:xfrm>
          <a:prstGeom prst="triangle">
            <a:avLst/>
          </a:prstGeom>
          <a:gradFill flip="none" rotWithShape="1">
            <a:gsLst>
              <a:gs pos="0">
                <a:srgbClr val="CC00CC">
                  <a:shade val="30000"/>
                  <a:satMod val="115000"/>
                </a:srgbClr>
              </a:gs>
              <a:gs pos="50000">
                <a:srgbClr val="CC00CC">
                  <a:shade val="67500"/>
                  <a:satMod val="115000"/>
                </a:srgbClr>
              </a:gs>
              <a:gs pos="100000">
                <a:srgbClr val="CC00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  <a:hlinkClick r:id="rId2"/>
              </a:rPr>
              <a:t>http://forexaw.com/TERMs/Metal121313/image149619_1-9_</a:t>
            </a:r>
            <a:r>
              <a:rPr lang="ru-RU" sz="1400" dirty="0" err="1" smtClean="0">
                <a:latin typeface="Arial" pitchFamily="34" charset="0"/>
                <a:cs typeface="Arial" pitchFamily="34" charset="0"/>
                <a:hlinkClick r:id="rId2"/>
              </a:rPr>
              <a:t>Молекула_азотной_кислоты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Управляющая кнопка: возврат 4">
            <a:hlinkClick r:id="rId3" action="ppaction://hlinksldjump" highlightClick="1"/>
          </p:cNvPr>
          <p:cNvSpPr>
            <a:spLocks noChangeAspect="1"/>
          </p:cNvSpPr>
          <p:nvPr/>
        </p:nvSpPr>
        <p:spPr>
          <a:xfrm>
            <a:off x="7858148" y="5715016"/>
            <a:ext cx="648000" cy="648000"/>
          </a:xfrm>
          <a:prstGeom prst="actionButtonReturn">
            <a:avLst/>
          </a:prstGeom>
          <a:solidFill>
            <a:srgbClr val="CC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14348" y="642918"/>
            <a:ext cx="7772400" cy="1116000"/>
          </a:xfrm>
          <a:prstGeom prst="flowChartDelay">
            <a:avLst/>
          </a:prstGeom>
          <a:ln w="9525">
            <a:solidFill>
              <a:schemeClr val="accent4">
                <a:lumMod val="75000"/>
              </a:schemeClr>
            </a:solidFill>
          </a:ln>
          <a:effectLst>
            <a:outerShdw dist="114300" dir="2400000" rotWithShape="0">
              <a:srgbClr val="CC00CC">
                <a:alpha val="49804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Окислительные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свойства азотной кислоты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14348" y="228599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Чем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объясняется особенность действия на металлы азотной кислоты?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85786" y="357187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Исключительно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сильными окислительными свойствами азота в степени окисления +5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aseline="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N</a:t>
            </a:r>
            <a:r>
              <a:rPr lang="en-US" sz="44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+5</a:t>
            </a:r>
            <a:r>
              <a:rPr lang="en-US" sz="4400" baseline="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N</a:t>
            </a:r>
            <a:r>
              <a:rPr lang="en-US" sz="44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+4</a:t>
            </a:r>
            <a:r>
              <a:rPr lang="en-US" sz="4400" baseline="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, N</a:t>
            </a:r>
            <a:r>
              <a:rPr lang="en-US" sz="44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+2</a:t>
            </a:r>
            <a:r>
              <a:rPr lang="en-US" sz="4400" baseline="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, N</a:t>
            </a:r>
            <a:r>
              <a:rPr lang="en-US" sz="44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0</a:t>
            </a:r>
            <a:r>
              <a:rPr lang="en-US" sz="4400" baseline="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,</a:t>
            </a:r>
            <a:r>
              <a:rPr lang="en-US" sz="4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 N</a:t>
            </a:r>
            <a:r>
              <a:rPr lang="en-US" sz="44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-3</a:t>
            </a:r>
            <a:endParaRPr kumimoji="0" lang="ru-RU" sz="4400" b="0" i="0" u="none" strike="noStrike" kern="1200" cap="none" spc="0" normalizeH="0" baseline="3000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Равнобедренный треугольник 6">
            <a:hlinkClick r:id="rId2" action="ppaction://hlinksldjump"/>
          </p:cNvPr>
          <p:cNvSpPr/>
          <p:nvPr/>
        </p:nvSpPr>
        <p:spPr>
          <a:xfrm rot="5400000">
            <a:off x="8036462" y="5857330"/>
            <a:ext cx="504000" cy="648000"/>
          </a:xfrm>
          <a:prstGeom prst="triangle">
            <a:avLst/>
          </a:prstGeom>
          <a:gradFill flip="none" rotWithShape="1">
            <a:gsLst>
              <a:gs pos="0">
                <a:srgbClr val="CC00CC">
                  <a:shade val="30000"/>
                  <a:satMod val="115000"/>
                </a:srgbClr>
              </a:gs>
              <a:gs pos="50000">
                <a:srgbClr val="CC00CC">
                  <a:shade val="67500"/>
                  <a:satMod val="115000"/>
                </a:srgbClr>
              </a:gs>
              <a:gs pos="100000">
                <a:srgbClr val="CC00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14348" y="642918"/>
            <a:ext cx="7772400" cy="1116000"/>
          </a:xfrm>
          <a:prstGeom prst="flowChartDelay">
            <a:avLst/>
          </a:prstGeom>
          <a:ln w="9525">
            <a:solidFill>
              <a:schemeClr val="accent4">
                <a:lumMod val="75000"/>
              </a:schemeClr>
            </a:solidFill>
          </a:ln>
          <a:effectLst>
            <a:outerShdw dist="114300" dir="2400000" rotWithShape="0">
              <a:srgbClr val="CC00CC">
                <a:alpha val="49804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Особенности взаимодействия азотной кислоты с различными металлами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164305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Активные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металлы 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Ca, Mg, Zn)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42910" y="3000372"/>
          <a:ext cx="7858179" cy="278608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619393"/>
                <a:gridCol w="2619393"/>
                <a:gridCol w="2619393"/>
              </a:tblGrid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HNO</a:t>
                      </a:r>
                      <a:r>
                        <a:rPr lang="en-US" sz="2400" b="0" baseline="-250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2400" b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конц. </a:t>
                      </a:r>
                    </a:p>
                    <a:p>
                      <a:pPr algn="ctr"/>
                      <a:r>
                        <a:rPr lang="ru-RU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( в закрытом сосуде)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HNO</a:t>
                      </a:r>
                      <a:r>
                        <a:rPr lang="en-US" sz="2400" b="0" baseline="-250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разбавленной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С </a:t>
                      </a:r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HNO</a:t>
                      </a:r>
                      <a:r>
                        <a:rPr lang="en-US" sz="2400" b="0" baseline="-250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очень разбавленной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1535917"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baseline="-250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Управляющая кнопка: сведения 7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1694794" y="5214950"/>
            <a:ext cx="468000" cy="468000"/>
          </a:xfrm>
          <a:prstGeom prst="actionButtonInformation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сведения 8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4338000" y="5214950"/>
            <a:ext cx="468000" cy="468000"/>
          </a:xfrm>
          <a:prstGeom prst="actionButtonInformation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сведения 9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6981206" y="5214950"/>
            <a:ext cx="468000" cy="468000"/>
          </a:xfrm>
          <a:prstGeom prst="actionButtonInformation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500166" y="4250537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</a:t>
            </a:r>
            <a:endParaRPr lang="ru-RU" sz="2400" b="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21977" y="4250537"/>
            <a:ext cx="1800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24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или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24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b="0" baseline="-250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57950" y="4286256"/>
            <a:ext cx="1980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NH</a:t>
            </a:r>
            <a:r>
              <a:rPr lang="en-US" sz="24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соли аммония)</a:t>
            </a:r>
            <a:endParaRPr lang="ru-RU" sz="2400" b="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>
            <a:hlinkClick r:id="rId2" action="ppaction://hlinksldjump"/>
          </p:cNvPr>
          <p:cNvSpPr/>
          <p:nvPr/>
        </p:nvSpPr>
        <p:spPr>
          <a:xfrm>
            <a:off x="4500562" y="5929330"/>
            <a:ext cx="1643074" cy="500066"/>
          </a:xfrm>
          <a:prstGeom prst="rect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примеры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Равнобедренный треугольник 15">
            <a:hlinkClick r:id="rId3" action="ppaction://hlinksldjump"/>
          </p:cNvPr>
          <p:cNvSpPr/>
          <p:nvPr/>
        </p:nvSpPr>
        <p:spPr>
          <a:xfrm rot="5400000">
            <a:off x="8036462" y="5857330"/>
            <a:ext cx="504000" cy="648000"/>
          </a:xfrm>
          <a:prstGeom prst="triangle">
            <a:avLst/>
          </a:prstGeom>
          <a:gradFill flip="none" rotWithShape="1">
            <a:gsLst>
              <a:gs pos="0">
                <a:srgbClr val="CC00CC">
                  <a:shade val="30000"/>
                  <a:satMod val="115000"/>
                </a:srgbClr>
              </a:gs>
              <a:gs pos="50000">
                <a:srgbClr val="CC00CC">
                  <a:shade val="67500"/>
                  <a:satMod val="115000"/>
                </a:srgbClr>
              </a:gs>
              <a:gs pos="100000">
                <a:srgbClr val="CC00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14348" y="642918"/>
            <a:ext cx="7772400" cy="1116000"/>
          </a:xfrm>
          <a:prstGeom prst="flowChartDelay">
            <a:avLst/>
          </a:prstGeom>
          <a:ln w="9525">
            <a:solidFill>
              <a:schemeClr val="accent4">
                <a:lumMod val="75000"/>
              </a:schemeClr>
            </a:solidFill>
          </a:ln>
          <a:effectLst>
            <a:outerShdw dist="114300" dir="2400000" rotWithShape="0">
              <a:srgbClr val="CC00CC">
                <a:alpha val="49804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Особенности взаимодействия азотной кислоты с различными металлами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164305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Металлы средней активности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Fe, Cr, Ni)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42910" y="3000372"/>
          <a:ext cx="7858179" cy="278608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619393"/>
                <a:gridCol w="5238786"/>
              </a:tblGrid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HNO</a:t>
                      </a:r>
                      <a:r>
                        <a:rPr lang="en-US" sz="2400" b="0" baseline="-250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2400" b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конц. 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HNO</a:t>
                      </a:r>
                      <a:r>
                        <a:rPr lang="en-US" sz="2400" b="0" baseline="-250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2400" b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различной концентрации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1535917"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baseline="-250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Управляющая кнопка: сведения 7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1694794" y="5214950"/>
            <a:ext cx="468000" cy="468000"/>
          </a:xfrm>
          <a:prstGeom prst="actionButtonInformation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сведения 8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4338000" y="5214950"/>
            <a:ext cx="468000" cy="468000"/>
          </a:xfrm>
          <a:prstGeom prst="actionButtonInformation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214414" y="4268396"/>
            <a:ext cx="1656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 реагируют</a:t>
            </a:r>
            <a:endParaRPr lang="ru-RU" sz="2400" b="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21977" y="4268396"/>
            <a:ext cx="4248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</a:t>
            </a:r>
            <a:r>
              <a:rPr lang="en-US" sz="24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NO, N</a:t>
            </a:r>
            <a:r>
              <a:rPr lang="ru-RU" sz="24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или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NH</a:t>
            </a:r>
            <a:r>
              <a:rPr lang="en-US" sz="2400" baseline="-250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b="0" baseline="-250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Равнобедренный треугольник 10">
            <a:hlinkClick r:id="rId2" action="ppaction://hlinksldjump"/>
          </p:cNvPr>
          <p:cNvSpPr/>
          <p:nvPr/>
        </p:nvSpPr>
        <p:spPr>
          <a:xfrm rot="5400000">
            <a:off x="8036462" y="5857330"/>
            <a:ext cx="504000" cy="648000"/>
          </a:xfrm>
          <a:prstGeom prst="triangle">
            <a:avLst/>
          </a:prstGeom>
          <a:gradFill flip="none" rotWithShape="1">
            <a:gsLst>
              <a:gs pos="0">
                <a:srgbClr val="CC00CC">
                  <a:shade val="30000"/>
                  <a:satMod val="115000"/>
                </a:srgbClr>
              </a:gs>
              <a:gs pos="50000">
                <a:srgbClr val="CC00CC">
                  <a:shade val="67500"/>
                  <a:satMod val="115000"/>
                </a:srgbClr>
              </a:gs>
              <a:gs pos="100000">
                <a:srgbClr val="CC00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14348" y="642918"/>
            <a:ext cx="7772400" cy="1116000"/>
          </a:xfrm>
          <a:prstGeom prst="flowChartDelay">
            <a:avLst/>
          </a:prstGeom>
          <a:ln w="9525">
            <a:solidFill>
              <a:schemeClr val="accent4">
                <a:lumMod val="75000"/>
              </a:schemeClr>
            </a:solidFill>
          </a:ln>
          <a:effectLst>
            <a:outerShdw dist="114300" dir="2400000" rotWithShape="0">
              <a:srgbClr val="CC00CC">
                <a:alpha val="49804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Особенности взаимодействия азотной кислоты с различными металлами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2000" y="1643050"/>
            <a:ext cx="7920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Малоактивные металлы 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</a:t>
            </a:r>
            <a:r>
              <a:rPr lang="en-US" sz="4400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Pb</a:t>
            </a:r>
            <a:r>
              <a:rPr lang="en-US" sz="4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, Cu, Hg, Ag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42910" y="3000372"/>
          <a:ext cx="7858179" cy="278608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619393"/>
                <a:gridCol w="5238786"/>
              </a:tblGrid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HNO</a:t>
                      </a:r>
                      <a:r>
                        <a:rPr lang="en-US" sz="2400" b="0" baseline="-250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2400" b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конц. 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HNO</a:t>
                      </a:r>
                      <a:r>
                        <a:rPr lang="en-US" sz="2400" b="0" baseline="-250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2400" b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разбавленной </a:t>
                      </a:r>
                    </a:p>
                    <a:p>
                      <a:pPr algn="ctr"/>
                      <a:r>
                        <a:rPr lang="ru-RU" sz="2400" b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(в закрытом сосуде)</a:t>
                      </a:r>
                      <a:endParaRPr lang="ru-RU" sz="24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1535917"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baseline="-250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Управляющая кнопка: сведения 7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1694794" y="5214950"/>
            <a:ext cx="468000" cy="468000"/>
          </a:xfrm>
          <a:prstGeom prst="actionButtonInformation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сведения 8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4338000" y="5214950"/>
            <a:ext cx="468000" cy="468000"/>
          </a:xfrm>
          <a:prstGeom prst="actionButtonInformation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214414" y="4268396"/>
            <a:ext cx="1656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</a:t>
            </a:r>
            <a:r>
              <a:rPr lang="en-US" sz="2400" b="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b="0" baseline="-250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21977" y="4268396"/>
            <a:ext cx="4248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NO</a:t>
            </a:r>
            <a:endParaRPr lang="ru-RU" sz="2400" b="0" baseline="-250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Равнобедренный треугольник 9">
            <a:hlinkClick r:id="rId2" action="ppaction://hlinksldjump"/>
          </p:cNvPr>
          <p:cNvSpPr/>
          <p:nvPr/>
        </p:nvSpPr>
        <p:spPr>
          <a:xfrm rot="5400000">
            <a:off x="8036462" y="5857330"/>
            <a:ext cx="504000" cy="648000"/>
          </a:xfrm>
          <a:prstGeom prst="triangle">
            <a:avLst/>
          </a:prstGeom>
          <a:gradFill flip="none" rotWithShape="1">
            <a:gsLst>
              <a:gs pos="0">
                <a:srgbClr val="CC00CC">
                  <a:shade val="30000"/>
                  <a:satMod val="115000"/>
                </a:srgbClr>
              </a:gs>
              <a:gs pos="50000">
                <a:srgbClr val="CC00CC">
                  <a:shade val="67500"/>
                  <a:satMod val="115000"/>
                </a:srgbClr>
              </a:gs>
              <a:gs pos="100000">
                <a:srgbClr val="CC00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3" action="ppaction://hlinksldjump"/>
          </p:cNvPr>
          <p:cNvSpPr/>
          <p:nvPr/>
        </p:nvSpPr>
        <p:spPr>
          <a:xfrm>
            <a:off x="4500562" y="5929330"/>
            <a:ext cx="1643074" cy="500066"/>
          </a:xfrm>
          <a:prstGeom prst="rect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  <a:hlinkClick r:id="rId4" action="ppaction://hlinksldjump"/>
              </a:rPr>
              <a:t>примеры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14348" y="642918"/>
            <a:ext cx="7772400" cy="1116000"/>
          </a:xfrm>
          <a:prstGeom prst="flowChartDelay">
            <a:avLst/>
          </a:prstGeom>
          <a:ln w="9525">
            <a:solidFill>
              <a:schemeClr val="accent4">
                <a:lumMod val="75000"/>
              </a:schemeClr>
            </a:solidFill>
          </a:ln>
          <a:effectLst>
            <a:outerShdw dist="114300" dir="2400000" rotWithShape="0">
              <a:srgbClr val="CC00CC">
                <a:alpha val="49804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Особенности взаимодействия азотной кислоты с различными металлами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2000" y="1643050"/>
            <a:ext cx="7920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Благородные металлы 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</a:t>
            </a:r>
            <a:r>
              <a:rPr lang="en-US" sz="4400" noProof="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Au, Pt, Os, </a:t>
            </a:r>
            <a:r>
              <a:rPr lang="en-US" sz="4400" noProof="0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Ir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42910" y="3000372"/>
          <a:ext cx="7858179" cy="278608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7858179"/>
              </a:tblGrid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en-US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HNO</a:t>
                      </a:r>
                      <a:r>
                        <a:rPr lang="en-US" sz="2400" b="0" baseline="-250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2400" b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24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любой</a:t>
                      </a:r>
                      <a:r>
                        <a:rPr lang="ru-RU" sz="2400" b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концентрации</a:t>
                      </a:r>
                      <a:endParaRPr lang="ru-RU" sz="2400" b="0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1535917"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Управляющая кнопка: сведения 8">
            <a:hlinkClick r:id="" action="ppaction://noaction" highlightClick="1"/>
          </p:cNvPr>
          <p:cNvSpPr>
            <a:spLocks noChangeAspect="1"/>
          </p:cNvSpPr>
          <p:nvPr/>
        </p:nvSpPr>
        <p:spPr>
          <a:xfrm>
            <a:off x="4338000" y="5214950"/>
            <a:ext cx="468000" cy="468000"/>
          </a:xfrm>
          <a:prstGeom prst="actionButtonInformation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448000" y="4268396"/>
            <a:ext cx="4248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 реагируют</a:t>
            </a:r>
            <a:endParaRPr lang="ru-RU" sz="2400" b="0" baseline="-250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14348" y="642918"/>
            <a:ext cx="7772400" cy="1116000"/>
          </a:xfrm>
          <a:prstGeom prst="flowChartDelay">
            <a:avLst/>
          </a:prstGeom>
          <a:ln w="9525">
            <a:solidFill>
              <a:schemeClr val="accent4">
                <a:lumMod val="75000"/>
              </a:schemeClr>
            </a:solidFill>
          </a:ln>
          <a:effectLst>
            <a:outerShdw dist="114300" dir="2400000" rotWithShape="0">
              <a:srgbClr val="CC00CC">
                <a:alpha val="49804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Взаимодействие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азотной кислоты с активными металлами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71512" y="1643050"/>
            <a:ext cx="7772400" cy="100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Активные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металлы 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Ca, Mg, Zn)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500562" y="5929330"/>
            <a:ext cx="1643074" cy="500066"/>
          </a:xfrm>
          <a:prstGeom prst="rect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ответ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771512" y="2786058"/>
            <a:ext cx="7776000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Mg+HNO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 </a:t>
            </a:r>
            <a:r>
              <a:rPr kumimoji="0" lang="ru-RU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конц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?+?+?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500034" y="3429000"/>
            <a:ext cx="8100000" cy="2232000"/>
          </a:xfrm>
          <a:prstGeom prst="rect">
            <a:avLst/>
          </a:prstGeom>
          <a:gradFill flip="none" rotWithShape="1">
            <a:gsLst>
              <a:gs pos="0">
                <a:srgbClr val="CC00CC">
                  <a:tint val="66000"/>
                  <a:satMod val="160000"/>
                </a:srgbClr>
              </a:gs>
              <a:gs pos="50000">
                <a:srgbClr val="CC00CC">
                  <a:tint val="44500"/>
                  <a:satMod val="160000"/>
                </a:srgbClr>
              </a:gs>
              <a:gs pos="100000">
                <a:srgbClr val="CC00CC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Mg+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8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 </a:t>
            </a:r>
            <a:r>
              <a:rPr kumimoji="0" lang="ru-RU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конц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Mg(NO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)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+2NO+4H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solidFill>
                <a:schemeClr val="accent4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  <a:sym typeface="Symbo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Mg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0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-2e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−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Mg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+2   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N</a:t>
            </a:r>
            <a:r>
              <a:rPr lang="en-US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+5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+3e</a:t>
            </a:r>
            <a:r>
              <a:rPr lang="en-US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−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N</a:t>
            </a:r>
            <a:r>
              <a:rPr lang="en-US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+2        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endParaRPr kumimoji="0" lang="ru-RU" sz="3200" b="0" i="0" u="none" strike="noStrike" kern="1200" cap="none" spc="0" normalizeH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8" name="Умножение 17">
            <a:hlinkClick r:id="" action="ppaction://hlinkshowjump?jump=endshow"/>
          </p:cNvPr>
          <p:cNvSpPr/>
          <p:nvPr/>
        </p:nvSpPr>
        <p:spPr>
          <a:xfrm>
            <a:off x="8072462" y="357166"/>
            <a:ext cx="714380" cy="642918"/>
          </a:xfrm>
          <a:prstGeom prst="mathMultiply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>
            <a:off x="5286380" y="5000636"/>
            <a:ext cx="1000132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Равнобедренный треугольник 21">
            <a:hlinkClick r:id="rId2" action="ppaction://hlinksldjump"/>
          </p:cNvPr>
          <p:cNvSpPr/>
          <p:nvPr/>
        </p:nvSpPr>
        <p:spPr>
          <a:xfrm rot="5400000">
            <a:off x="8036462" y="5857330"/>
            <a:ext cx="504000" cy="648000"/>
          </a:xfrm>
          <a:prstGeom prst="triangle">
            <a:avLst/>
          </a:prstGeom>
          <a:gradFill flip="none" rotWithShape="1">
            <a:gsLst>
              <a:gs pos="0">
                <a:srgbClr val="CC00CC">
                  <a:shade val="30000"/>
                  <a:satMod val="115000"/>
                </a:srgbClr>
              </a:gs>
              <a:gs pos="50000">
                <a:srgbClr val="CC00CC">
                  <a:shade val="67500"/>
                  <a:satMod val="115000"/>
                </a:srgbClr>
              </a:gs>
              <a:gs pos="100000">
                <a:srgbClr val="CC00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14348" y="642918"/>
            <a:ext cx="7772400" cy="1116000"/>
          </a:xfrm>
          <a:prstGeom prst="flowChartDelay">
            <a:avLst/>
          </a:prstGeom>
          <a:ln w="9525">
            <a:solidFill>
              <a:schemeClr val="accent4">
                <a:lumMod val="75000"/>
              </a:schemeClr>
            </a:solidFill>
          </a:ln>
          <a:effectLst>
            <a:outerShdw dist="114300" dir="2400000" rotWithShape="0">
              <a:srgbClr val="CC00CC">
                <a:alpha val="49804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Взаимодействие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азотной кислоты с активными металлами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71512" y="1643050"/>
            <a:ext cx="7772400" cy="100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Активные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металлы 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Ca, Mg, Zn)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500562" y="5929330"/>
            <a:ext cx="1643074" cy="500066"/>
          </a:xfrm>
          <a:prstGeom prst="rect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ответ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771512" y="2786058"/>
            <a:ext cx="7776000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Mg+HNO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 </a:t>
            </a:r>
            <a:r>
              <a:rPr kumimoji="0" lang="ru-RU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разб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?+?+?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468000" y="3429000"/>
            <a:ext cx="8208000" cy="2232000"/>
          </a:xfrm>
          <a:prstGeom prst="rect">
            <a:avLst/>
          </a:prstGeom>
          <a:gradFill flip="none" rotWithShape="1">
            <a:gsLst>
              <a:gs pos="0">
                <a:srgbClr val="CC00CC">
                  <a:tint val="66000"/>
                  <a:satMod val="160000"/>
                </a:srgbClr>
              </a:gs>
              <a:gs pos="50000">
                <a:srgbClr val="CC00CC">
                  <a:tint val="44500"/>
                  <a:satMod val="160000"/>
                </a:srgbClr>
              </a:gs>
              <a:gs pos="100000">
                <a:srgbClr val="CC00CC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Mg+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10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 </a:t>
            </a:r>
            <a:r>
              <a:rPr lang="ru-RU" sz="3200" baseline="-25000" noProof="0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разб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Mg(NO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)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+N</a:t>
            </a:r>
            <a:r>
              <a:rPr kumimoji="0" lang="ru-RU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O+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5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solidFill>
                <a:schemeClr val="accent4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  <a:sym typeface="Symbo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Mg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0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-2e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−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Mg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+2    </a:t>
            </a:r>
            <a:r>
              <a:rPr kumimoji="0" lang="ru-RU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  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4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  <a:sym typeface="Symbo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N</a:t>
            </a:r>
            <a:r>
              <a:rPr lang="en-US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+5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+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8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e</a:t>
            </a:r>
            <a:r>
              <a:rPr lang="en-US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−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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N</a:t>
            </a:r>
            <a:r>
              <a:rPr lang="en-US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+</a:t>
            </a:r>
            <a:r>
              <a:rPr lang="ru-RU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1</a:t>
            </a:r>
            <a:r>
              <a:rPr lang="en-US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    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1</a:t>
            </a:r>
            <a:endParaRPr kumimoji="0" lang="ru-RU" sz="3200" b="0" i="0" u="none" strike="noStrike" kern="1200" cap="none" spc="0" normalizeH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8" name="Умножение 17">
            <a:hlinkClick r:id="" action="ppaction://hlinkshowjump?jump=endshow"/>
          </p:cNvPr>
          <p:cNvSpPr/>
          <p:nvPr/>
        </p:nvSpPr>
        <p:spPr>
          <a:xfrm>
            <a:off x="8072462" y="357166"/>
            <a:ext cx="714380" cy="642918"/>
          </a:xfrm>
          <a:prstGeom prst="mathMultiply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>
            <a:off x="5286380" y="5000636"/>
            <a:ext cx="1000132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Равнобедренный треугольник 8">
            <a:hlinkClick r:id="rId2" action="ppaction://hlinksldjump"/>
          </p:cNvPr>
          <p:cNvSpPr/>
          <p:nvPr/>
        </p:nvSpPr>
        <p:spPr>
          <a:xfrm rot="5400000">
            <a:off x="8036462" y="5857330"/>
            <a:ext cx="504000" cy="648000"/>
          </a:xfrm>
          <a:prstGeom prst="triangle">
            <a:avLst/>
          </a:prstGeom>
          <a:gradFill flip="none" rotWithShape="1">
            <a:gsLst>
              <a:gs pos="0">
                <a:srgbClr val="CC00CC">
                  <a:shade val="30000"/>
                  <a:satMod val="115000"/>
                </a:srgbClr>
              </a:gs>
              <a:gs pos="50000">
                <a:srgbClr val="CC00CC">
                  <a:shade val="67500"/>
                  <a:satMod val="115000"/>
                </a:srgbClr>
              </a:gs>
              <a:gs pos="100000">
                <a:srgbClr val="CC00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14348" y="642918"/>
            <a:ext cx="7772400" cy="1116000"/>
          </a:xfrm>
          <a:prstGeom prst="flowChartDelay">
            <a:avLst/>
          </a:prstGeom>
          <a:ln w="9525">
            <a:solidFill>
              <a:schemeClr val="accent4">
                <a:lumMod val="75000"/>
              </a:schemeClr>
            </a:solidFill>
          </a:ln>
          <a:effectLst>
            <a:outerShdw dist="114300" dir="2400000" rotWithShape="0">
              <a:srgbClr val="CC00CC">
                <a:alpha val="49804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Взаимодействие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азотной кислоты с активными металлами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71512" y="1643050"/>
            <a:ext cx="7772400" cy="100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Активные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металлы 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Ca, Mg, Zn)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500562" y="5929330"/>
            <a:ext cx="1643074" cy="500066"/>
          </a:xfrm>
          <a:prstGeom prst="rect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ответ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771512" y="2786058"/>
            <a:ext cx="7776000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Mg+HNO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 </a:t>
            </a:r>
            <a:r>
              <a:rPr kumimoji="0" lang="ru-RU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очень </a:t>
            </a:r>
            <a:r>
              <a:rPr kumimoji="0" lang="ru-RU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разб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?+?+?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378000" y="3429000"/>
            <a:ext cx="8388000" cy="2232000"/>
          </a:xfrm>
          <a:prstGeom prst="rect">
            <a:avLst/>
          </a:prstGeom>
          <a:gradFill flip="none" rotWithShape="1">
            <a:gsLst>
              <a:gs pos="0">
                <a:srgbClr val="CC00CC">
                  <a:tint val="66000"/>
                  <a:satMod val="160000"/>
                </a:srgbClr>
              </a:gs>
              <a:gs pos="50000">
                <a:srgbClr val="CC00CC">
                  <a:tint val="44500"/>
                  <a:satMod val="160000"/>
                </a:srgbClr>
              </a:gs>
              <a:gs pos="100000">
                <a:srgbClr val="CC00CC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Mg+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10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</a:t>
            </a:r>
            <a:r>
              <a:rPr lang="ru-RU" sz="32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4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Mg(NO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)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+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N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H</a:t>
            </a:r>
            <a:r>
              <a:rPr lang="en-US" sz="3200" baseline="-25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4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+</a:t>
            </a:r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H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solidFill>
                <a:schemeClr val="accent4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  <a:sym typeface="Symbo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Mg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0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-2e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−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Mg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+2    </a:t>
            </a:r>
            <a:r>
              <a:rPr kumimoji="0" lang="ru-RU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  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4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  <a:sym typeface="Symbo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N</a:t>
            </a:r>
            <a:r>
              <a:rPr lang="en-US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+5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+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8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e</a:t>
            </a:r>
            <a:r>
              <a:rPr lang="en-US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−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N</a:t>
            </a:r>
            <a:r>
              <a:rPr lang="ru-RU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-</a:t>
            </a:r>
            <a:r>
              <a:rPr lang="ru-RU" sz="3200" baseline="300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3</a:t>
            </a:r>
            <a:r>
              <a:rPr lang="en-US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    </a:t>
            </a:r>
            <a:r>
              <a:rPr lang="ru-RU" sz="3200" baseline="30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       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  <a:sym typeface="Symbol"/>
              </a:rPr>
              <a:t>1</a:t>
            </a:r>
            <a:endParaRPr kumimoji="0" lang="ru-RU" sz="3200" b="0" i="0" u="none" strike="noStrike" kern="1200" cap="none" spc="0" normalizeH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8" name="Умножение 17">
            <a:hlinkClick r:id="" action="ppaction://hlinkshowjump?jump=endshow"/>
          </p:cNvPr>
          <p:cNvSpPr/>
          <p:nvPr/>
        </p:nvSpPr>
        <p:spPr>
          <a:xfrm>
            <a:off x="8072462" y="357166"/>
            <a:ext cx="714380" cy="642918"/>
          </a:xfrm>
          <a:prstGeom prst="mathMultiply">
            <a:avLst/>
          </a:prstGeom>
          <a:solidFill>
            <a:srgbClr val="CC00CC"/>
          </a:solidFill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>
            <a:off x="5286380" y="5000636"/>
            <a:ext cx="1000132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857356" y="3714752"/>
            <a:ext cx="1656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чень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разб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b="0" baseline="-250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Управляющая кнопка: возврат 10">
            <a:hlinkClick r:id="rId2" action="ppaction://hlinksldjump" highlightClick="1"/>
          </p:cNvPr>
          <p:cNvSpPr>
            <a:spLocks noChangeAspect="1"/>
          </p:cNvSpPr>
          <p:nvPr/>
        </p:nvSpPr>
        <p:spPr>
          <a:xfrm>
            <a:off x="8001024" y="5786454"/>
            <a:ext cx="504000" cy="504000"/>
          </a:xfrm>
          <a:prstGeom prst="actionButtonReturn">
            <a:avLst/>
          </a:prstGeom>
          <a:solidFill>
            <a:srgbClr val="CC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9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514</Words>
  <Application>Microsoft Office PowerPoint</Application>
  <PresentationFormat>Экран (4:3)</PresentationFormat>
  <Paragraphs>104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Азотная кислота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Азотная кислота</dc:title>
  <dc:creator>Admin</dc:creator>
  <cp:lastModifiedBy>Admin</cp:lastModifiedBy>
  <cp:revision>13</cp:revision>
  <dcterms:created xsi:type="dcterms:W3CDTF">2012-02-06T17:35:58Z</dcterms:created>
  <dcterms:modified xsi:type="dcterms:W3CDTF">2012-02-06T19:36:29Z</dcterms:modified>
</cp:coreProperties>
</file>