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5" r:id="rId5"/>
    <p:sldId id="266" r:id="rId6"/>
    <p:sldId id="260" r:id="rId7"/>
    <p:sldId id="270" r:id="rId8"/>
    <p:sldId id="262" r:id="rId9"/>
    <p:sldId id="263" r:id="rId10"/>
    <p:sldId id="269" r:id="rId11"/>
    <p:sldId id="264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00"/>
    <a:srgbClr val="FFC0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7CAC-F160-4DBB-8E31-7D1309F7D1BF}" type="datetimeFigureOut">
              <a:rPr lang="ru-RU" smtClean="0"/>
              <a:pPr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16F7-EDDD-4F5C-90C2-955FFA6AAD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politova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оксиды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gray">
          <a:xfrm>
            <a:off x="1679575" y="214313"/>
            <a:ext cx="578643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</a:t>
            </a: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gray">
          <a:xfrm>
            <a:off x="233363" y="5715000"/>
            <a:ext cx="8677275" cy="702588"/>
          </a:xfrm>
          <a:prstGeom prst="snip1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учитель химии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высшей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квалификационной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48" y="37147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Урок </a:t>
            </a:r>
            <a:r>
              <a:rPr lang="en-US" sz="320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42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 w="57150">
            <a:solidFill>
              <a:srgbClr val="C00000"/>
            </a:solidFill>
          </a:ln>
        </p:spPr>
        <p:txBody>
          <a:bodyPr/>
          <a:lstStyle/>
          <a:p>
            <a:pPr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Амфотерные оксиды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– это оксиды, которым соответствуют основания и кислоты. К ним относятся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оксиды металлов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главных и побочных подгрупп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валентностью III, иногда IV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 также цинк и бериллий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(Например,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BeO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ZnO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 Al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 Cr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46000" y="428604"/>
            <a:ext cx="5652000" cy="576000"/>
          </a:xfrm>
          <a:prstGeom prst="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Амфотерные оксиды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 flipH="1"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57559"/>
          </a:xfrm>
        </p:spPr>
        <p:txBody>
          <a:bodyPr>
            <a:normAutofit fontScale="92500"/>
          </a:bodyPr>
          <a:lstStyle/>
          <a:p>
            <a:pPr indent="0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Несолеобразующие </a:t>
            </a:r>
            <a:r>
              <a:rPr lang="ru-RU" sz="3500" dirty="0">
                <a:latin typeface="Arial" pitchFamily="34" charset="0"/>
                <a:cs typeface="Arial" pitchFamily="34" charset="0"/>
              </a:rPr>
              <a:t>оксиды – это оксиды безразличные к кислотам и основаниям. К ним относятся оксиды неметаллов 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валентностью</a:t>
            </a:r>
            <a:r>
              <a:rPr lang="ru-RU" sz="35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3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 и </a:t>
            </a:r>
            <a:r>
              <a:rPr lang="ru-RU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3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8000" y="357166"/>
            <a:ext cx="7488000" cy="576000"/>
          </a:xfrm>
          <a:prstGeom prst="rect">
            <a:avLst/>
          </a:prstGeom>
          <a:solidFill>
            <a:srgbClr val="FFC000">
              <a:alpha val="6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Несолеобразующие оксиды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12274" y="4697024"/>
            <a:ext cx="8119452" cy="928694"/>
            <a:chOff x="750068" y="4697024"/>
            <a:chExt cx="8119452" cy="928694"/>
          </a:xfrm>
          <a:solidFill>
            <a:srgbClr val="FFC000">
              <a:alpha val="60000"/>
            </a:srgbClr>
          </a:solidFill>
        </p:grpSpPr>
        <p:sp>
          <p:nvSpPr>
            <p:cNvPr id="5" name="Прямоугольник 4"/>
            <p:cNvSpPr/>
            <p:nvPr/>
          </p:nvSpPr>
          <p:spPr>
            <a:xfrm>
              <a:off x="750068" y="4697024"/>
              <a:ext cx="1440000" cy="928694"/>
            </a:xfrm>
            <a:prstGeom prst="rect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19931" y="4697024"/>
              <a:ext cx="1440000" cy="928694"/>
            </a:xfrm>
            <a:prstGeom prst="rect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089794" y="4697024"/>
              <a:ext cx="1440000" cy="928694"/>
            </a:xfrm>
            <a:prstGeom prst="rect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759657" y="4697024"/>
              <a:ext cx="1440000" cy="928694"/>
            </a:xfrm>
            <a:prstGeom prst="rect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SiO</a:t>
              </a:r>
              <a:endPara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429520" y="4697024"/>
              <a:ext cx="1440000" cy="928694"/>
            </a:xfrm>
            <a:prstGeom prst="rect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en-US" sz="36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</a:t>
              </a:r>
            </a:p>
          </p:txBody>
        </p:sp>
      </p:grp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28932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Характер </a:t>
            </a:r>
            <a:r>
              <a:rPr lang="ru-RU" sz="3500" dirty="0">
                <a:latin typeface="Arial" pitchFamily="34" charset="0"/>
                <a:cs typeface="Arial" pitchFamily="34" charset="0"/>
              </a:rPr>
              <a:t>свойств оксидов в первую очередь зависит от валентности 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элемента</a:t>
            </a:r>
            <a:endParaRPr lang="ru-RU" sz="35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8000" y="357166"/>
            <a:ext cx="7488000" cy="57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Характер оксидов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714884"/>
            <a:ext cx="2192929" cy="5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714884"/>
            <a:ext cx="2192929" cy="57600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Кислотный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4714884"/>
            <a:ext cx="2192929" cy="576000"/>
          </a:xfrm>
          <a:prstGeom prst="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Амфотерный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3500438"/>
            <a:ext cx="1440000" cy="928694"/>
          </a:xfrm>
          <a:prstGeom prst="rect">
            <a:avLst/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79025" y="3500438"/>
            <a:ext cx="1440000" cy="928694"/>
          </a:xfrm>
          <a:prstGeom prst="rect">
            <a:avLst/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500438"/>
            <a:ext cx="1440000" cy="928694"/>
          </a:xfrm>
          <a:prstGeom prst="rect">
            <a:avLst/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-0.18021 0.2895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7.40741E-7 L 0.33385 0.289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14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7.40741E-7 L -0.0967 0.2895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14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01" y="285728"/>
          <a:ext cx="8643998" cy="6141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0"/>
                <a:gridCol w="2214578"/>
              </a:tblGrid>
              <a:tr h="74611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Уравнение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реакции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Тип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реакции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117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Основный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 оксид + кислотный оксид = </a:t>
                      </a:r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</a:t>
                      </a:r>
                      <a:endParaRPr lang="ru-RU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CaO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+ SO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= CaSO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соединения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589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Основный</a:t>
                      </a:r>
                      <a:r>
                        <a:rPr lang="ru-RU" sz="3200" baseline="0" dirty="0" smtClean="0">
                          <a:latin typeface="Arial" pitchFamily="34" charset="0"/>
                          <a:cs typeface="Arial" pitchFamily="34" charset="0"/>
                        </a:rPr>
                        <a:t> оксид + кислота = </a:t>
                      </a:r>
                      <a:r>
                        <a:rPr lang="ru-RU" sz="3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aseline="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3K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 + 2H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= 2K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 + 3H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обмена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58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Основный оксид + вода = щелочь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Na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 + H</a:t>
                      </a:r>
                      <a:r>
                        <a:rPr lang="ru-RU" sz="3200" baseline="-25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 = 2NaOH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соединения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500063" y="1357313"/>
            <a:ext cx="8229600" cy="5072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Вы можете использовать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данный ресурс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своей работе,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но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должны указать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источник: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Политова Светлана Викторовна, учитель химии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ГБОУ школы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№ 1352 г. Москвы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63" y="428625"/>
            <a:ext cx="6143625" cy="914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75000"/>
              </a:schemeClr>
            </a:solidFill>
          </a:ln>
          <a:effectLst>
            <a:outerShdw dist="101600" dir="13200000" algn="ctr" rotWithShape="0">
              <a:schemeClr val="accent3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правах автора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463675" y="4572000"/>
            <a:ext cx="621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http://spolitova.ucoz.ru/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1571" y="5500702"/>
            <a:ext cx="6500858" cy="92869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нарушаем авторские права! Бережем интеллектуальную собственность!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Классификация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260826" y="1069298"/>
            <a:ext cx="8622349" cy="4719404"/>
            <a:chOff x="357158" y="1285860"/>
            <a:chExt cx="8622349" cy="4719404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6786578" y="3071810"/>
              <a:ext cx="2192929" cy="2933454"/>
              <a:chOff x="6951071" y="3143248"/>
              <a:chExt cx="2192929" cy="2933454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6951071" y="3143248"/>
                <a:ext cx="2192929" cy="5760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Оксиды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Прямоугольник 58"/>
              <p:cNvSpPr/>
              <p:nvPr/>
            </p:nvSpPr>
            <p:spPr>
              <a:xfrm>
                <a:off x="6951071" y="3929066"/>
                <a:ext cx="2192929" cy="5760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Основания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6951071" y="4714884"/>
                <a:ext cx="2192929" cy="5760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Кислоты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Прямоугольник 61"/>
              <p:cNvSpPr/>
              <p:nvPr/>
            </p:nvSpPr>
            <p:spPr>
              <a:xfrm>
                <a:off x="6951071" y="5500702"/>
                <a:ext cx="2192929" cy="5760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Соли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357158" y="2857496"/>
              <a:ext cx="2192929" cy="78581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Вещества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39695" y="1714488"/>
              <a:ext cx="2192929" cy="785818"/>
            </a:xfrm>
            <a:prstGeom prst="rect">
              <a:avLst/>
            </a:prstGeom>
            <a:solidFill>
              <a:srgbClr val="FFFF99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Простые 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39695" y="4143380"/>
              <a:ext cx="2192929" cy="78581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Сложные </a:t>
              </a:r>
              <a:endPara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Соединительная линия уступом 9"/>
            <p:cNvCxnSpPr>
              <a:stCxn id="6" idx="3"/>
              <a:endCxn id="7" idx="1"/>
            </p:cNvCxnSpPr>
            <p:nvPr/>
          </p:nvCxnSpPr>
          <p:spPr>
            <a:xfrm flipV="1">
              <a:off x="2550087" y="2107397"/>
              <a:ext cx="789608" cy="1143008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Соединительная линия уступом 9"/>
            <p:cNvCxnSpPr>
              <a:stCxn id="6" idx="3"/>
              <a:endCxn id="8" idx="1"/>
            </p:cNvCxnSpPr>
            <p:nvPr/>
          </p:nvCxnSpPr>
          <p:spPr>
            <a:xfrm>
              <a:off x="2550087" y="3250405"/>
              <a:ext cx="789608" cy="1285884"/>
            </a:xfrm>
            <a:prstGeom prst="bentConnector3">
              <a:avLst>
                <a:gd name="adj1" fmla="val 50000"/>
              </a:avLst>
            </a:prstGeom>
            <a:ln w="571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Группа 31"/>
            <p:cNvGrpSpPr/>
            <p:nvPr/>
          </p:nvGrpSpPr>
          <p:grpSpPr>
            <a:xfrm>
              <a:off x="5500694" y="1571612"/>
              <a:ext cx="785818" cy="1000132"/>
              <a:chOff x="6215074" y="1357298"/>
              <a:chExt cx="700310" cy="1571636"/>
            </a:xfrm>
          </p:grpSpPr>
          <p:cxnSp>
            <p:nvCxnSpPr>
              <p:cNvPr id="30" name="Соединительная линия уступом 9"/>
              <p:cNvCxnSpPr/>
              <p:nvPr/>
            </p:nvCxnSpPr>
            <p:spPr>
              <a:xfrm flipV="1">
                <a:off x="6215074" y="1357298"/>
                <a:ext cx="700310" cy="785818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Соединительная линия уступом 9"/>
              <p:cNvCxnSpPr/>
              <p:nvPr/>
            </p:nvCxnSpPr>
            <p:spPr>
              <a:xfrm>
                <a:off x="6215074" y="2143116"/>
                <a:ext cx="700310" cy="785818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38"/>
            <p:cNvGrpSpPr/>
            <p:nvPr/>
          </p:nvGrpSpPr>
          <p:grpSpPr>
            <a:xfrm>
              <a:off x="6286512" y="1285860"/>
              <a:ext cx="2192929" cy="1504694"/>
              <a:chOff x="6393669" y="1142984"/>
              <a:chExt cx="2192929" cy="1504694"/>
            </a:xfrm>
          </p:grpSpPr>
          <p:sp>
            <p:nvSpPr>
              <p:cNvPr id="37" name="Прямоугольник 36"/>
              <p:cNvSpPr/>
              <p:nvPr/>
            </p:nvSpPr>
            <p:spPr>
              <a:xfrm>
                <a:off x="6393669" y="1142984"/>
                <a:ext cx="2192929" cy="576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Металлы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6393669" y="2071678"/>
                <a:ext cx="2192929" cy="576000"/>
              </a:xfrm>
              <a:prstGeom prst="rect">
                <a:avLst/>
              </a:prstGeom>
              <a:solidFill>
                <a:srgbClr val="FFC000"/>
              </a:solidFill>
              <a:ln w="571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sz="2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Неметаллы</a:t>
                </a:r>
                <a:endParaRPr lang="ru-RU" sz="2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6072198" y="3286124"/>
              <a:ext cx="785818" cy="2501918"/>
              <a:chOff x="6357950" y="3786190"/>
              <a:chExt cx="785818" cy="2501918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5107785" y="5036355"/>
                <a:ext cx="2500330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Группа 49"/>
              <p:cNvGrpSpPr/>
              <p:nvPr/>
            </p:nvGrpSpPr>
            <p:grpSpPr>
              <a:xfrm>
                <a:off x="6357950" y="3786190"/>
                <a:ext cx="785818" cy="2501918"/>
                <a:chOff x="6357950" y="3786190"/>
                <a:chExt cx="785818" cy="2501918"/>
              </a:xfrm>
            </p:grpSpPr>
            <p:cxnSp>
              <p:nvCxnSpPr>
                <p:cNvPr id="34" name="Соединительная линия уступом 9"/>
                <p:cNvCxnSpPr/>
                <p:nvPr/>
              </p:nvCxnSpPr>
              <p:spPr>
                <a:xfrm>
                  <a:off x="6357950" y="3786190"/>
                  <a:ext cx="785818" cy="1588"/>
                </a:xfrm>
                <a:prstGeom prst="bentConnector3">
                  <a:avLst>
                    <a:gd name="adj1" fmla="val 50000"/>
                  </a:avLst>
                </a:prstGeom>
                <a:ln w="57150">
                  <a:solidFill>
                    <a:srgbClr val="C0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Соединительная линия уступом 9"/>
                <p:cNvCxnSpPr/>
                <p:nvPr/>
              </p:nvCxnSpPr>
              <p:spPr>
                <a:xfrm>
                  <a:off x="6357950" y="6286520"/>
                  <a:ext cx="785818" cy="1588"/>
                </a:xfrm>
                <a:prstGeom prst="bentConnector3">
                  <a:avLst>
                    <a:gd name="adj1" fmla="val 50000"/>
                  </a:avLst>
                </a:prstGeom>
                <a:ln w="57150">
                  <a:solidFill>
                    <a:srgbClr val="C0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Соединительная линия уступом 9"/>
                <p:cNvCxnSpPr/>
                <p:nvPr/>
              </p:nvCxnSpPr>
              <p:spPr>
                <a:xfrm>
                  <a:off x="6357950" y="5453076"/>
                  <a:ext cx="785818" cy="1588"/>
                </a:xfrm>
                <a:prstGeom prst="bentConnector3">
                  <a:avLst>
                    <a:gd name="adj1" fmla="val 50000"/>
                  </a:avLst>
                </a:prstGeom>
                <a:ln w="57150">
                  <a:solidFill>
                    <a:srgbClr val="C0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Соединительная линия уступом 9"/>
                <p:cNvCxnSpPr/>
                <p:nvPr/>
              </p:nvCxnSpPr>
              <p:spPr>
                <a:xfrm>
                  <a:off x="6357950" y="4619633"/>
                  <a:ext cx="785818" cy="1588"/>
                </a:xfrm>
                <a:prstGeom prst="bentConnector3">
                  <a:avLst>
                    <a:gd name="adj1" fmla="val 50000"/>
                  </a:avLst>
                </a:prstGeom>
                <a:ln w="57150">
                  <a:solidFill>
                    <a:srgbClr val="C0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4" name="Прямая соединительная линия 53"/>
            <p:cNvCxnSpPr/>
            <p:nvPr/>
          </p:nvCxnSpPr>
          <p:spPr>
            <a:xfrm rot="240000" flipV="1">
              <a:off x="5532624" y="4500570"/>
              <a:ext cx="539574" cy="35719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Стрелка вправо 27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Оксиды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53612" y="1500174"/>
            <a:ext cx="2928958" cy="1285884"/>
            <a:chOff x="714348" y="1500174"/>
            <a:chExt cx="2928958" cy="128588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714348" y="1500174"/>
              <a:ext cx="1428760" cy="1285884"/>
            </a:xfrm>
            <a:prstGeom prst="rect">
              <a:avLst/>
            </a:prstGeom>
            <a:grp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</a:t>
              </a:r>
              <a:endParaRPr lang="ru-RU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14546" y="1500174"/>
              <a:ext cx="1428760" cy="1285884"/>
            </a:xfrm>
            <a:prstGeom prst="rect">
              <a:avLst/>
            </a:prstGeom>
            <a:grp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</a:t>
              </a:r>
              <a:endParaRPr lang="ru-RU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Пятиугольник 6"/>
          <p:cNvSpPr/>
          <p:nvPr/>
        </p:nvSpPr>
        <p:spPr>
          <a:xfrm flipH="1">
            <a:off x="3714744" y="1714488"/>
            <a:ext cx="3429024" cy="92869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Бинарные соединения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 flipH="1">
            <a:off x="3714744" y="3071810"/>
            <a:ext cx="3429024" cy="928694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валентность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3810" y="2857496"/>
            <a:ext cx="1428760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 flipH="1">
            <a:off x="3714744" y="4357694"/>
            <a:ext cx="3429024" cy="928694"/>
          </a:xfrm>
          <a:prstGeom prst="chevron">
            <a:avLst/>
          </a:prstGeom>
          <a:solidFill>
            <a:srgbClr val="FF000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исключение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9298" y="4286256"/>
            <a:ext cx="3143272" cy="1285884"/>
          </a:xfrm>
          <a:prstGeom prst="rect">
            <a:avLst/>
          </a:prstGeom>
          <a:solidFill>
            <a:srgbClr val="FF000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6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60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Названия оксидов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50377" y="1500174"/>
            <a:ext cx="1428760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оксид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97486" y="1693116"/>
            <a:ext cx="900000" cy="900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15835" y="1500174"/>
            <a:ext cx="3077788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Название элемента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857488" y="2928934"/>
            <a:ext cx="3429024" cy="928694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Валентность переменная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500034" y="4071942"/>
            <a:ext cx="7643866" cy="928694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4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оксид железа 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Проверь себя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397000"/>
          <a:ext cx="785817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Формула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Валентность элемента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Fe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CrO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589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Mn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4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ru-RU" sz="4400" baseline="-25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Классификация оксидов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10925" y="3000372"/>
            <a:ext cx="2192929" cy="57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75536" y="3000372"/>
            <a:ext cx="2192929" cy="57600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Кислотные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40147" y="3000372"/>
            <a:ext cx="2192929" cy="576000"/>
          </a:xfrm>
          <a:prstGeom prst="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Амфотерные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50"/>
          <p:cNvGrpSpPr/>
          <p:nvPr/>
        </p:nvGrpSpPr>
        <p:grpSpPr>
          <a:xfrm rot="5400000">
            <a:off x="4179091" y="-23"/>
            <a:ext cx="785819" cy="5072100"/>
            <a:chOff x="6357949" y="4613096"/>
            <a:chExt cx="785819" cy="1675013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5521238" y="5449807"/>
              <a:ext cx="1673424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Группа 49"/>
            <p:cNvGrpSpPr/>
            <p:nvPr/>
          </p:nvGrpSpPr>
          <p:grpSpPr>
            <a:xfrm>
              <a:off x="6357950" y="4619633"/>
              <a:ext cx="785818" cy="1668476"/>
              <a:chOff x="6357950" y="4619633"/>
              <a:chExt cx="785818" cy="1668476"/>
            </a:xfrm>
          </p:grpSpPr>
          <p:cxnSp>
            <p:nvCxnSpPr>
              <p:cNvPr id="19" name="Соединительная линия уступом 9"/>
              <p:cNvCxnSpPr/>
              <p:nvPr/>
            </p:nvCxnSpPr>
            <p:spPr>
              <a:xfrm>
                <a:off x="6357950" y="6286521"/>
                <a:ext cx="785818" cy="1588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Соединительная линия уступом 9"/>
              <p:cNvCxnSpPr/>
              <p:nvPr/>
            </p:nvCxnSpPr>
            <p:spPr>
              <a:xfrm>
                <a:off x="6357950" y="5453076"/>
                <a:ext cx="785818" cy="1588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Соединительная линия уступом 9"/>
              <p:cNvCxnSpPr/>
              <p:nvPr/>
            </p:nvCxnSpPr>
            <p:spPr>
              <a:xfrm>
                <a:off x="6357950" y="4619633"/>
                <a:ext cx="785818" cy="1588"/>
              </a:xfrm>
              <a:prstGeom prst="bentConnector3">
                <a:avLst>
                  <a:gd name="adj1" fmla="val 50000"/>
                </a:avLst>
              </a:prstGeom>
              <a:ln w="57150">
                <a:solidFill>
                  <a:srgbClr val="C0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Группа 31"/>
          <p:cNvGrpSpPr/>
          <p:nvPr/>
        </p:nvGrpSpPr>
        <p:grpSpPr>
          <a:xfrm>
            <a:off x="3643306" y="928670"/>
            <a:ext cx="1857388" cy="1000132"/>
            <a:chOff x="714348" y="1500174"/>
            <a:chExt cx="2928958" cy="128588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33" name="Прямоугольник 32"/>
            <p:cNvSpPr/>
            <p:nvPr/>
          </p:nvSpPr>
          <p:spPr>
            <a:xfrm>
              <a:off x="714348" y="1500174"/>
              <a:ext cx="1428760" cy="1285884"/>
            </a:xfrm>
            <a:prstGeom prst="rect">
              <a:avLst/>
            </a:prstGeom>
            <a:grp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Э</a:t>
              </a:r>
              <a:endParaRPr lang="ru-RU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214546" y="1500174"/>
              <a:ext cx="1428760" cy="1285884"/>
            </a:xfrm>
            <a:prstGeom prst="rect">
              <a:avLst/>
            </a:prstGeom>
            <a:grp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</a:t>
              </a:r>
              <a:endParaRPr lang="ru-RU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566976" y="3964785"/>
            <a:ext cx="7979407" cy="1830661"/>
            <a:chOff x="285720" y="3964785"/>
            <a:chExt cx="7979407" cy="1830661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025258" y="3991574"/>
              <a:ext cx="2571769" cy="1777082"/>
              <a:chOff x="3500429" y="3929066"/>
              <a:chExt cx="2571769" cy="1777082"/>
            </a:xfrm>
          </p:grpSpPr>
          <p:sp>
            <p:nvSpPr>
              <p:cNvPr id="37" name="Блок-схема: узел 36"/>
              <p:cNvSpPr/>
              <p:nvPr/>
            </p:nvSpPr>
            <p:spPr>
              <a:xfrm>
                <a:off x="3571868" y="4554148"/>
                <a:ext cx="1571636" cy="1152000"/>
              </a:xfrm>
              <a:prstGeom prst="flowChartConnector">
                <a:avLst/>
              </a:prstGeom>
              <a:solidFill>
                <a:srgbClr val="FFFF99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3500429" y="3929066"/>
                <a:ext cx="2412000" cy="1500198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V-VII   </a:t>
                </a:r>
                <a:r>
                  <a:rPr lang="en-US" sz="4400" dirty="0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II</a:t>
                </a:r>
              </a:p>
              <a:p>
                <a:r>
                  <a:rPr lang="ru-RU" sz="4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не</a:t>
                </a:r>
                <a:r>
                  <a:rPr lang="en-US" sz="4400" dirty="0" err="1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Me</a:t>
                </a:r>
                <a:r>
                  <a:rPr lang="en-US" sz="4400" baseline="-250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4400" dirty="0" err="1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4400" baseline="-250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y</a:t>
                </a:r>
                <a:endParaRPr lang="ru-RU" sz="44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Блок-схема: узел 38"/>
              <p:cNvSpPr/>
              <p:nvPr/>
            </p:nvSpPr>
            <p:spPr>
              <a:xfrm>
                <a:off x="5143504" y="4554148"/>
                <a:ext cx="928694" cy="1152000"/>
              </a:xfrm>
              <a:prstGeom prst="flowChartConnector">
                <a:avLst/>
              </a:pr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285720" y="3964785"/>
              <a:ext cx="2335805" cy="1830661"/>
              <a:chOff x="857224" y="3929066"/>
              <a:chExt cx="2335805" cy="1830661"/>
            </a:xfrm>
          </p:grpSpPr>
          <p:sp>
            <p:nvSpPr>
              <p:cNvPr id="44" name="Блок-схема: узел 43"/>
              <p:cNvSpPr/>
              <p:nvPr/>
            </p:nvSpPr>
            <p:spPr>
              <a:xfrm>
                <a:off x="857224" y="4607727"/>
                <a:ext cx="1152000" cy="1152000"/>
              </a:xfrm>
              <a:prstGeom prst="flowChartConnector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1000100" y="3929066"/>
                <a:ext cx="2192929" cy="1500198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I, II  </a:t>
                </a:r>
                <a:r>
                  <a:rPr lang="en-US" sz="4400" dirty="0" err="1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II</a:t>
                </a:r>
                <a:endParaRPr lang="en-US" sz="44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400" dirty="0" err="1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Me</a:t>
                </a:r>
                <a:r>
                  <a:rPr lang="en-US" sz="4400" baseline="-250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4400" dirty="0" err="1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4400" baseline="-250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y</a:t>
                </a:r>
                <a:endParaRPr lang="ru-RU" sz="44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Блок-схема: узел 44"/>
              <p:cNvSpPr/>
              <p:nvPr/>
            </p:nvSpPr>
            <p:spPr>
              <a:xfrm>
                <a:off x="2000232" y="4607727"/>
                <a:ext cx="1152000" cy="1152000"/>
              </a:xfrm>
              <a:prstGeom prst="flowChartConnector">
                <a:avLst/>
              </a:pr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5862380" y="3964785"/>
              <a:ext cx="2402747" cy="1830661"/>
              <a:chOff x="718844" y="3929066"/>
              <a:chExt cx="2402747" cy="1830661"/>
            </a:xfrm>
          </p:grpSpPr>
          <p:sp>
            <p:nvSpPr>
              <p:cNvPr id="49" name="Блок-схема: узел 48"/>
              <p:cNvSpPr/>
              <p:nvPr/>
            </p:nvSpPr>
            <p:spPr>
              <a:xfrm>
                <a:off x="857224" y="4607727"/>
                <a:ext cx="1152000" cy="1152000"/>
              </a:xfrm>
              <a:prstGeom prst="flowChartConnector">
                <a:avLst/>
              </a:prstGeom>
              <a:solidFill>
                <a:srgbClr val="00B05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>
              <a:xfrm>
                <a:off x="718844" y="3929066"/>
                <a:ext cx="2402747" cy="1500198"/>
              </a:xfrm>
              <a:prstGeom prst="rect">
                <a:avLst/>
              </a:prstGeom>
              <a:no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III,IV  </a:t>
                </a:r>
                <a:r>
                  <a:rPr lang="en-US" sz="4400" dirty="0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II</a:t>
                </a:r>
              </a:p>
              <a:p>
                <a:r>
                  <a:rPr lang="en-US" sz="4400" dirty="0" err="1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Me</a:t>
                </a:r>
                <a:r>
                  <a:rPr lang="en-US" sz="4400" baseline="-250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4400" baseline="-25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4400" dirty="0" err="1" smtClean="0">
                    <a:solidFill>
                      <a:srgbClr val="009900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4400" baseline="-25000" dirty="0" err="1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y</a:t>
                </a:r>
                <a:endParaRPr lang="ru-RU" sz="4400" baseline="-25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Блок-схема: узел 49"/>
              <p:cNvSpPr/>
              <p:nvPr/>
            </p:nvSpPr>
            <p:spPr>
              <a:xfrm>
                <a:off x="1861852" y="4607727"/>
                <a:ext cx="1152000" cy="1152000"/>
              </a:xfrm>
              <a:prstGeom prst="flowChartConnector">
                <a:avLst/>
              </a:prstGeom>
              <a:noFill/>
              <a:ln>
                <a:solidFill>
                  <a:srgbClr val="00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29" name="Стрелка вправо 28">
            <a:hlinkClick r:id="" action="ppaction://hlinkshowjump?jump=nextslide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Примеры: оксиды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5206" y="1000108"/>
            <a:ext cx="2192929" cy="5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75536" y="1000108"/>
            <a:ext cx="2192929" cy="57600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Кислотные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75866" y="1000108"/>
            <a:ext cx="2192929" cy="576000"/>
          </a:xfrm>
          <a:prstGeom prst="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Амфотерные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5206" y="2571744"/>
            <a:ext cx="2192929" cy="32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aO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MnO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75536" y="2571744"/>
            <a:ext cx="2192929" cy="327600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algn="ctr"/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75866" y="2571744"/>
            <a:ext cx="2192929" cy="3276000"/>
          </a:xfrm>
          <a:prstGeom prst="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ZnO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BeO</a:t>
            </a:r>
            <a:endParaRPr lang="en-US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>
            <a:hlinkClick r:id="rId2" action="ppaction://hlinksldjump"/>
          </p:cNvPr>
          <p:cNvSpPr/>
          <p:nvPr/>
        </p:nvSpPr>
        <p:spPr>
          <a:xfrm>
            <a:off x="975206" y="6072206"/>
            <a:ext cx="2192929" cy="5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Подробнее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hlinkClick r:id="rId3" action="ppaction://hlinksldjump"/>
          </p:cNvPr>
          <p:cNvSpPr/>
          <p:nvPr/>
        </p:nvSpPr>
        <p:spPr>
          <a:xfrm>
            <a:off x="3475536" y="6072206"/>
            <a:ext cx="2192929" cy="57600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Подробнее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>
            <a:hlinkClick r:id="rId4" action="ppaction://hlinksldjump"/>
          </p:cNvPr>
          <p:cNvSpPr/>
          <p:nvPr/>
        </p:nvSpPr>
        <p:spPr>
          <a:xfrm>
            <a:off x="5975866" y="6072206"/>
            <a:ext cx="2192929" cy="576000"/>
          </a:xfrm>
          <a:prstGeom prst="rect">
            <a:avLst/>
          </a:prstGeom>
          <a:solidFill>
            <a:srgbClr val="00B05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Подробнее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трелка вправо 11">
            <a:hlinkClick r:id="rId5" action="ppaction://hlinksldjump"/>
          </p:cNvPr>
          <p:cNvSpPr/>
          <p:nvPr/>
        </p:nvSpPr>
        <p:spPr>
          <a:xfrm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/>
          <a:lstStyle/>
          <a:p>
            <a:pPr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Основные оксиды </a:t>
            </a:r>
            <a:r>
              <a:rPr lang="ru-RU" dirty="0">
                <a:latin typeface="Arial" pitchFamily="34" charset="0"/>
                <a:cs typeface="Arial" pitchFamily="34" charset="0"/>
              </a:rPr>
              <a:t>– это оксиды, которым соответствуют основания. К основным оксидам относятся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оксиды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металлов</a:t>
            </a:r>
            <a:r>
              <a:rPr lang="ru-RU" dirty="0">
                <a:latin typeface="Arial" pitchFamily="34" charset="0"/>
                <a:cs typeface="Arial" pitchFamily="34" charset="0"/>
              </a:rPr>
              <a:t> 1 и 2 групп, 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также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металлы</a:t>
            </a:r>
            <a:r>
              <a:rPr lang="ru-RU" dirty="0">
                <a:latin typeface="Arial" pitchFamily="34" charset="0"/>
                <a:cs typeface="Arial" pitchFamily="34" charset="0"/>
              </a:rPr>
              <a:t> побочных подгрупп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валентностью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 I и II</a:t>
            </a:r>
            <a:r>
              <a:rPr lang="ru-RU" dirty="0">
                <a:latin typeface="Arial" pitchFamily="34" charset="0"/>
                <a:cs typeface="Arial" pitchFamily="34" charset="0"/>
              </a:rPr>
              <a:t> (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кроме 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ZnO</a:t>
            </a:r>
            <a:r>
              <a:rPr lang="ru-RU" dirty="0">
                <a:latin typeface="Arial" pitchFamily="34" charset="0"/>
                <a:cs typeface="Arial" pitchFamily="34" charset="0"/>
              </a:rPr>
              <a:t> - оксид цинка и  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BeO</a:t>
            </a:r>
            <a:r>
              <a:rPr lang="ru-RU" dirty="0">
                <a:latin typeface="Arial" pitchFamily="34" charset="0"/>
                <a:cs typeface="Arial" pitchFamily="34" charset="0"/>
              </a:rPr>
              <a:t> – оксид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бериллия</a:t>
            </a:r>
            <a:r>
              <a:rPr lang="ru-RU" dirty="0">
                <a:latin typeface="Arial" pitchFamily="34" charset="0"/>
                <a:cs typeface="Arial" pitchFamily="34" charset="0"/>
              </a:rPr>
              <a:t>):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2000" y="357166"/>
            <a:ext cx="5040000" cy="5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оксиды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 flipH="1"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Кислотные оксиды</a:t>
            </a:r>
            <a:r>
              <a:rPr lang="ru-RU" dirty="0">
                <a:latin typeface="Arial" pitchFamily="34" charset="0"/>
                <a:cs typeface="Arial" pitchFamily="34" charset="0"/>
              </a:rPr>
              <a:t> – это оксиды, которым соответствуют кислоты. К кислотным оксидам относятся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оксиды неметаллов</a:t>
            </a:r>
            <a:r>
              <a:rPr lang="ru-RU" dirty="0">
                <a:latin typeface="Arial" pitchFamily="34" charset="0"/>
                <a:cs typeface="Arial" pitchFamily="34" charset="0"/>
              </a:rPr>
              <a:t> (кроме несолеобразующих – безразличных), а также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оксиды металлов</a:t>
            </a:r>
            <a:r>
              <a:rPr lang="ru-RU" dirty="0">
                <a:latin typeface="Arial" pitchFamily="34" charset="0"/>
                <a:cs typeface="Arial" pitchFamily="34" charset="0"/>
              </a:rPr>
              <a:t> побочных подгрупп  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валентностью от V до VII</a:t>
            </a:r>
            <a:r>
              <a:rPr lang="ru-RU" dirty="0">
                <a:latin typeface="Arial" pitchFamily="34" charset="0"/>
                <a:cs typeface="Arial" pitchFamily="34" charset="0"/>
              </a:rPr>
              <a:t> (Например, CrO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ru-RU" dirty="0">
                <a:latin typeface="Arial" pitchFamily="34" charset="0"/>
                <a:cs typeface="Arial" pitchFamily="34" charset="0"/>
              </a:rPr>
              <a:t>-оксид хрома (VI),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Mn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O</a:t>
            </a:r>
            <a:r>
              <a:rPr lang="ru-RU" baseline="-25000" dirty="0">
                <a:latin typeface="Arial" pitchFamily="34" charset="0"/>
                <a:cs typeface="Arial" pitchFamily="34" charset="0"/>
              </a:rPr>
              <a:t>7</a:t>
            </a:r>
            <a:r>
              <a:rPr lang="ru-RU" dirty="0">
                <a:latin typeface="Arial" pitchFamily="34" charset="0"/>
                <a:cs typeface="Arial" pitchFamily="34" charset="0"/>
              </a:rPr>
              <a:t> - оксид марганца (VII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34000" y="357166"/>
            <a:ext cx="5076000" cy="576000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Кислотные оксиды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 flipH="1">
            <a:off x="8572528" y="6072206"/>
            <a:ext cx="406904" cy="642942"/>
          </a:xfrm>
          <a:prstGeom prst="right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228</Words>
  <Application>Microsoft Office PowerPoint</Application>
  <PresentationFormat>Экран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Основные оксиды</vt:lpstr>
      <vt:lpstr>Классификация</vt:lpstr>
      <vt:lpstr>Оксиды</vt:lpstr>
      <vt:lpstr>Названия оксидов</vt:lpstr>
      <vt:lpstr>Проверь себя</vt:lpstr>
      <vt:lpstr>Классификация оксидов</vt:lpstr>
      <vt:lpstr>Примеры: оксиды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оксиды</dc:title>
  <dc:creator>Политова Светлана Викторовна</dc:creator>
  <cp:lastModifiedBy>Admin</cp:lastModifiedBy>
  <cp:revision>25</cp:revision>
  <dcterms:created xsi:type="dcterms:W3CDTF">2013-03-21T14:10:47Z</dcterms:created>
  <dcterms:modified xsi:type="dcterms:W3CDTF">2016-03-08T16:33:34Z</dcterms:modified>
</cp:coreProperties>
</file>