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1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5050"/>
    <a:srgbClr val="990099"/>
    <a:srgbClr val="FF9900"/>
    <a:srgbClr val="0099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5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DC0F-61F8-4F76-A7AB-D11F1F4F61B2}" type="datetimeFigureOut">
              <a:rPr lang="ru-RU" smtClean="0"/>
              <a:t>19.02.2012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AEE3F-5D96-4617-809B-A0F9EF1066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DC0F-61F8-4F76-A7AB-D11F1F4F61B2}" type="datetimeFigureOut">
              <a:rPr lang="ru-RU" smtClean="0"/>
              <a:t>19.02.2012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AEE3F-5D96-4617-809B-A0F9EF1066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DC0F-61F8-4F76-A7AB-D11F1F4F61B2}" type="datetimeFigureOut">
              <a:rPr lang="ru-RU" smtClean="0"/>
              <a:t>19.02.2012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AEE3F-5D96-4617-809B-A0F9EF1066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DC0F-61F8-4F76-A7AB-D11F1F4F61B2}" type="datetimeFigureOut">
              <a:rPr lang="ru-RU" smtClean="0"/>
              <a:t>19.02.2012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AEE3F-5D96-4617-809B-A0F9EF1066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DC0F-61F8-4F76-A7AB-D11F1F4F61B2}" type="datetimeFigureOut">
              <a:rPr lang="ru-RU" smtClean="0"/>
              <a:t>19.02.2012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AEE3F-5D96-4617-809B-A0F9EF1066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DC0F-61F8-4F76-A7AB-D11F1F4F61B2}" type="datetimeFigureOut">
              <a:rPr lang="ru-RU" smtClean="0"/>
              <a:t>19.02.2012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AEE3F-5D96-4617-809B-A0F9EF1066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DC0F-61F8-4F76-A7AB-D11F1F4F61B2}" type="datetimeFigureOut">
              <a:rPr lang="ru-RU" smtClean="0"/>
              <a:t>19.02.2012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AEE3F-5D96-4617-809B-A0F9EF1066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DC0F-61F8-4F76-A7AB-D11F1F4F61B2}" type="datetimeFigureOut">
              <a:rPr lang="ru-RU" smtClean="0"/>
              <a:t>19.02.2012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AEE3F-5D96-4617-809B-A0F9EF1066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DC0F-61F8-4F76-A7AB-D11F1F4F61B2}" type="datetimeFigureOut">
              <a:rPr lang="ru-RU" smtClean="0"/>
              <a:t>19.02.2012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AEE3F-5D96-4617-809B-A0F9EF1066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DC0F-61F8-4F76-A7AB-D11F1F4F61B2}" type="datetimeFigureOut">
              <a:rPr lang="ru-RU" smtClean="0"/>
              <a:t>19.02.2012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AEE3F-5D96-4617-809B-A0F9EF1066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DC0F-61F8-4F76-A7AB-D11F1F4F61B2}" type="datetimeFigureOut">
              <a:rPr lang="ru-RU" smtClean="0"/>
              <a:t>19.02.2012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AEE3F-5D96-4617-809B-A0F9EF1066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2DC0F-61F8-4F76-A7AB-D11F1F4F61B2}" type="datetimeFigureOut">
              <a:rPr lang="ru-RU" smtClean="0"/>
              <a:t>19.02.2012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AEE3F-5D96-4617-809B-A0F9EF10668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7.xml"/><Relationship Id="rId7" Type="http://schemas.openxmlformats.org/officeDocument/2006/relationships/slide" Target="slide11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85860"/>
            <a:ext cx="7772400" cy="1470025"/>
          </a:xfrm>
          <a:prstGeom prst="rect">
            <a:avLst/>
          </a:prstGeom>
          <a:gradFill flip="none" rotWithShape="1">
            <a:gsLst>
              <a:gs pos="0">
                <a:srgbClr val="009999">
                  <a:shade val="30000"/>
                  <a:satMod val="115000"/>
                </a:srgbClr>
              </a:gs>
              <a:gs pos="50000">
                <a:srgbClr val="009999">
                  <a:shade val="67500"/>
                  <a:satMod val="115000"/>
                </a:srgbClr>
              </a:gs>
              <a:gs pos="100000">
                <a:srgbClr val="0099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Кислоты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Самостоятельная работа по теме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Равнобедренный треугольник 3">
            <a:hlinkClick r:id="rId2" action="ppaction://hlinksldjump"/>
          </p:cNvPr>
          <p:cNvSpPr/>
          <p:nvPr/>
        </p:nvSpPr>
        <p:spPr>
          <a:xfrm rot="5400000">
            <a:off x="8448576" y="6143082"/>
            <a:ext cx="468000" cy="612000"/>
          </a:xfrm>
          <a:prstGeom prst="triangle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936000" y="285728"/>
            <a:ext cx="7272000" cy="972000"/>
          </a:xfrm>
          <a:prstGeom prst="rect">
            <a:avLst/>
          </a:prstGeom>
          <a:gradFill flip="none" rotWithShape="1">
            <a:gsLst>
              <a:gs pos="0">
                <a:srgbClr val="009999">
                  <a:shade val="30000"/>
                  <a:satMod val="115000"/>
                </a:srgbClr>
              </a:gs>
              <a:gs pos="50000">
                <a:srgbClr val="009999">
                  <a:shade val="67500"/>
                  <a:satMod val="115000"/>
                </a:srgbClr>
              </a:gs>
              <a:gs pos="100000">
                <a:srgbClr val="0099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Взаимодействие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кислот солями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85720" y="2143116"/>
            <a:ext cx="8715436" cy="1643074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just">
              <a:spcBef>
                <a:spcPct val="0"/>
              </a:spcBef>
            </a:pP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Кислоты взаимодействуют с растворами солей, если при этом образуется нерастворимая в кислотах соль или более слабая (летучая) по сравнению с исходной кислота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332414" y="1357298"/>
            <a:ext cx="8515172" cy="720000"/>
            <a:chOff x="425786" y="1357298"/>
            <a:chExt cx="8515172" cy="720000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425786" y="1357298"/>
              <a:ext cx="1692000" cy="72000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Кислота </a:t>
              </a:r>
              <a:endPara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2126981" y="1357298"/>
              <a:ext cx="720000" cy="7200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+</a:t>
              </a:r>
              <a:endParaRPr lang="ru-RU" sz="32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4449371" y="1357298"/>
              <a:ext cx="720000" cy="7200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=</a:t>
              </a:r>
              <a:endParaRPr lang="ru-RU" sz="32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2856176" y="1357298"/>
              <a:ext cx="1584000" cy="720000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Соль  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5178566" y="1357298"/>
              <a:ext cx="1584000" cy="720000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Соль 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6771761" y="1357298"/>
              <a:ext cx="720000" cy="7200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+</a:t>
              </a:r>
              <a:endParaRPr lang="ru-RU" sz="32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7500958" y="1357298"/>
              <a:ext cx="1440000" cy="720000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>
                  <a:latin typeface="Arial" pitchFamily="34" charset="0"/>
                  <a:cs typeface="Arial" pitchFamily="34" charset="0"/>
                </a:rPr>
                <a:t>К</a:t>
              </a:r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ислота</a:t>
              </a:r>
              <a:endParaRPr lang="ru-RU" sz="2400" baseline="-25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" name="Скругленный прямоугольник 14"/>
          <p:cNvSpPr/>
          <p:nvPr/>
        </p:nvSpPr>
        <p:spPr>
          <a:xfrm>
            <a:off x="321439" y="3857628"/>
            <a:ext cx="7020000" cy="72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BaCl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= BaSO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↓ + 2HCl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21439" y="4679165"/>
            <a:ext cx="7020000" cy="72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HCl + KCN = KCl + HCN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21439" y="5500702"/>
            <a:ext cx="7020000" cy="72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+2HNO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=2NaNO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+H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O+CO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baseline="-25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Управляющая кнопка: возврат 17">
            <a:hlinkClick r:id="rId2" action="ppaction://hlinksldjump" highlightClick="1"/>
          </p:cNvPr>
          <p:cNvSpPr/>
          <p:nvPr/>
        </p:nvSpPr>
        <p:spPr>
          <a:xfrm>
            <a:off x="8676000" y="5929330"/>
            <a:ext cx="468000" cy="504000"/>
          </a:xfrm>
          <a:prstGeom prst="actionButtonReturn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936000" y="285728"/>
            <a:ext cx="7272000" cy="972000"/>
          </a:xfrm>
          <a:prstGeom prst="rect">
            <a:avLst/>
          </a:prstGeom>
          <a:gradFill flip="none" rotWithShape="1">
            <a:gsLst>
              <a:gs pos="0">
                <a:srgbClr val="009999">
                  <a:shade val="30000"/>
                  <a:satMod val="115000"/>
                </a:srgbClr>
              </a:gs>
              <a:gs pos="50000">
                <a:srgbClr val="009999">
                  <a:shade val="67500"/>
                  <a:satMod val="115000"/>
                </a:srgbClr>
              </a:gs>
              <a:gs pos="100000">
                <a:srgbClr val="0099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Реакции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обмена протекают до конца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42910" y="2357430"/>
            <a:ext cx="4464000" cy="972000"/>
          </a:xfrm>
          <a:prstGeom prst="rect">
            <a:avLst/>
          </a:prstGeom>
          <a:gradFill flip="none" rotWithShape="1">
            <a:gsLst>
              <a:gs pos="0">
                <a:srgbClr val="009999">
                  <a:shade val="30000"/>
                  <a:satMod val="115000"/>
                </a:srgbClr>
              </a:gs>
              <a:gs pos="50000">
                <a:srgbClr val="009999">
                  <a:shade val="67500"/>
                  <a:satMod val="115000"/>
                </a:srgbClr>
              </a:gs>
              <a:gs pos="100000">
                <a:srgbClr val="009999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Если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в результате реакции образуется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642910" y="3429000"/>
            <a:ext cx="4464000" cy="972000"/>
          </a:xfrm>
          <a:prstGeom prst="rect">
            <a:avLst/>
          </a:prstGeom>
          <a:gradFill flip="none" rotWithShape="1">
            <a:gsLst>
              <a:gs pos="0">
                <a:srgbClr val="009999">
                  <a:shade val="30000"/>
                  <a:satMod val="115000"/>
                </a:srgbClr>
              </a:gs>
              <a:gs pos="50000">
                <a:srgbClr val="009999">
                  <a:shade val="67500"/>
                  <a:satMod val="115000"/>
                </a:srgbClr>
              </a:gs>
              <a:gs pos="100000">
                <a:srgbClr val="009999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Если один из продуктов реакции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642910" y="4500570"/>
            <a:ext cx="4464000" cy="972000"/>
          </a:xfrm>
          <a:prstGeom prst="rect">
            <a:avLst/>
          </a:prstGeom>
          <a:gradFill flip="none" rotWithShape="1">
            <a:gsLst>
              <a:gs pos="0">
                <a:srgbClr val="009999">
                  <a:shade val="30000"/>
                  <a:satMod val="115000"/>
                </a:srgbClr>
              </a:gs>
              <a:gs pos="50000">
                <a:srgbClr val="009999">
                  <a:shade val="67500"/>
                  <a:satMod val="115000"/>
                </a:srgbClr>
              </a:gs>
              <a:gs pos="100000">
                <a:srgbClr val="009999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Если один из продуктов реакции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500694" y="2357430"/>
            <a:ext cx="1728000" cy="972000"/>
          </a:xfrm>
          <a:prstGeom prst="round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O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500694" y="3429000"/>
            <a:ext cx="1728000" cy="972000"/>
          </a:xfrm>
          <a:prstGeom prst="round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Летучее вещество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500694" y="4500570"/>
            <a:ext cx="1728000" cy="972000"/>
          </a:xfrm>
          <a:prstGeom prst="round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Осадок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Управляющая кнопка: возврат 12">
            <a:hlinkClick r:id="rId2" action="ppaction://hlinksldjump" highlightClick="1"/>
          </p:cNvPr>
          <p:cNvSpPr/>
          <p:nvPr/>
        </p:nvSpPr>
        <p:spPr>
          <a:xfrm>
            <a:off x="8676000" y="5929330"/>
            <a:ext cx="468000" cy="504000"/>
          </a:xfrm>
          <a:prstGeom prst="actionButtonReturn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936000" y="214290"/>
            <a:ext cx="7272000" cy="972000"/>
          </a:xfrm>
          <a:prstGeom prst="rect">
            <a:avLst/>
          </a:prstGeom>
          <a:gradFill flip="none" rotWithShape="1">
            <a:gsLst>
              <a:gs pos="0">
                <a:srgbClr val="009999">
                  <a:shade val="30000"/>
                  <a:satMod val="115000"/>
                </a:srgbClr>
              </a:gs>
              <a:gs pos="50000">
                <a:srgbClr val="009999">
                  <a:shade val="67500"/>
                  <a:satMod val="115000"/>
                </a:srgbClr>
              </a:gs>
              <a:gs pos="100000">
                <a:srgbClr val="0099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Закрепление материала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500174"/>
            <a:ext cx="3714776" cy="43577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Zn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HCl =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Mg + H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NaCl + HCl =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 HCl=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Fe(OH)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+HNO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</a:t>
            </a:r>
          </a:p>
          <a:p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1500174"/>
            <a:ext cx="3714776" cy="43577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Cu + HCl =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 + H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=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 H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HCl=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NaCl+HNO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</a:t>
            </a:r>
          </a:p>
          <a:p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936000" y="285728"/>
            <a:ext cx="7272000" cy="972000"/>
          </a:xfrm>
          <a:prstGeom prst="rect">
            <a:avLst/>
          </a:prstGeom>
          <a:gradFill flip="none" rotWithShape="1">
            <a:gsLst>
              <a:gs pos="0">
                <a:srgbClr val="009999">
                  <a:shade val="30000"/>
                  <a:satMod val="115000"/>
                </a:srgbClr>
              </a:gs>
              <a:gs pos="50000">
                <a:srgbClr val="009999">
                  <a:shade val="67500"/>
                  <a:satMod val="115000"/>
                </a:srgbClr>
              </a:gs>
              <a:gs pos="100000">
                <a:srgbClr val="0099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Физические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свойства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42910" y="2285992"/>
            <a:ext cx="3500462" cy="972000"/>
          </a:xfrm>
          <a:prstGeom prst="rect">
            <a:avLst/>
          </a:prstGeom>
          <a:gradFill flip="none" rotWithShape="1">
            <a:gsLst>
              <a:gs pos="0">
                <a:srgbClr val="009999">
                  <a:shade val="30000"/>
                  <a:satMod val="115000"/>
                </a:srgbClr>
              </a:gs>
              <a:gs pos="50000">
                <a:srgbClr val="009999">
                  <a:shade val="67500"/>
                  <a:satMod val="115000"/>
                </a:srgbClr>
              </a:gs>
              <a:gs pos="100000">
                <a:srgbClr val="009999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Агрегатное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состояние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429124" y="2285992"/>
            <a:ext cx="3500462" cy="972000"/>
          </a:xfrm>
          <a:prstGeom prst="rect">
            <a:avLst/>
          </a:prstGeom>
          <a:gradFill flip="none" rotWithShape="1">
            <a:gsLst>
              <a:gs pos="0">
                <a:srgbClr val="009999">
                  <a:shade val="30000"/>
                  <a:satMod val="115000"/>
                </a:srgbClr>
              </a:gs>
              <a:gs pos="50000">
                <a:srgbClr val="009999">
                  <a:shade val="67500"/>
                  <a:satMod val="115000"/>
                </a:srgbClr>
              </a:gs>
              <a:gs pos="100000">
                <a:srgbClr val="009999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Растворимость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в воде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642910" y="3429000"/>
            <a:ext cx="3500462" cy="972000"/>
          </a:xfrm>
          <a:prstGeom prst="rect">
            <a:avLst/>
          </a:prstGeom>
          <a:gradFill flip="none" rotWithShape="1">
            <a:gsLst>
              <a:gs pos="0">
                <a:srgbClr val="009999">
                  <a:shade val="30000"/>
                  <a:satMod val="115000"/>
                </a:srgbClr>
              </a:gs>
              <a:gs pos="50000">
                <a:srgbClr val="009999">
                  <a:shade val="67500"/>
                  <a:satMod val="115000"/>
                </a:srgbClr>
              </a:gs>
              <a:gs pos="100000">
                <a:srgbClr val="009999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Цвет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429124" y="3429000"/>
            <a:ext cx="3500462" cy="972000"/>
          </a:xfrm>
          <a:prstGeom prst="rect">
            <a:avLst/>
          </a:prstGeom>
          <a:gradFill flip="none" rotWithShape="1">
            <a:gsLst>
              <a:gs pos="0">
                <a:srgbClr val="009999">
                  <a:shade val="30000"/>
                  <a:satMod val="115000"/>
                </a:srgbClr>
              </a:gs>
              <a:gs pos="50000">
                <a:srgbClr val="009999">
                  <a:shade val="67500"/>
                  <a:satMod val="115000"/>
                </a:srgbClr>
              </a:gs>
              <a:gs pos="100000">
                <a:srgbClr val="009999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Вкус</a:t>
            </a:r>
          </a:p>
        </p:txBody>
      </p:sp>
      <p:sp>
        <p:nvSpPr>
          <p:cNvPr id="9" name="Равнобедренный треугольник 8">
            <a:hlinkClick r:id="rId2" action="ppaction://hlinksldjump"/>
          </p:cNvPr>
          <p:cNvSpPr/>
          <p:nvPr/>
        </p:nvSpPr>
        <p:spPr>
          <a:xfrm rot="5400000">
            <a:off x="8448576" y="6143082"/>
            <a:ext cx="468000" cy="612000"/>
          </a:xfrm>
          <a:prstGeom prst="triangle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>
            <a:spLocks/>
          </p:cNvSpPr>
          <p:nvPr/>
        </p:nvSpPr>
        <p:spPr>
          <a:xfrm>
            <a:off x="4464843" y="4071942"/>
            <a:ext cx="2340000" cy="19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dist="114300" dir="2400000" algn="ctr">
              <a:schemeClr val="accent2">
                <a:lumMod val="7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>
            <a:spLocks/>
          </p:cNvSpPr>
          <p:nvPr/>
        </p:nvSpPr>
        <p:spPr>
          <a:xfrm>
            <a:off x="1071538" y="4071942"/>
            <a:ext cx="2340000" cy="19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dist="114300" dir="2400000" algn="ctr">
              <a:schemeClr val="accent2">
                <a:lumMod val="7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>
            <a:spLocks/>
          </p:cNvSpPr>
          <p:nvPr/>
        </p:nvSpPr>
        <p:spPr>
          <a:xfrm>
            <a:off x="4464843" y="1893083"/>
            <a:ext cx="2340000" cy="19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dist="114300" dir="2400000" algn="ctr">
              <a:schemeClr val="accent2">
                <a:lumMod val="7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>
            <a:spLocks/>
          </p:cNvSpPr>
          <p:nvPr/>
        </p:nvSpPr>
        <p:spPr>
          <a:xfrm>
            <a:off x="1071538" y="1893083"/>
            <a:ext cx="2340000" cy="19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dist="114300" dir="2400000" algn="ctr">
              <a:schemeClr val="accent2">
                <a:lumMod val="7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936000" y="285728"/>
            <a:ext cx="7272000" cy="972000"/>
          </a:xfrm>
          <a:prstGeom prst="rect">
            <a:avLst/>
          </a:prstGeom>
          <a:gradFill flip="none" rotWithShape="1">
            <a:gsLst>
              <a:gs pos="0">
                <a:srgbClr val="009999">
                  <a:shade val="30000"/>
                  <a:satMod val="115000"/>
                </a:srgbClr>
              </a:gs>
              <a:gs pos="50000">
                <a:srgbClr val="009999">
                  <a:shade val="67500"/>
                  <a:satMod val="115000"/>
                </a:srgbClr>
              </a:gs>
              <a:gs pos="100000">
                <a:srgbClr val="0099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Вычислите степени окисления всех элементов в соединении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1131439" y="2029347"/>
            <a:ext cx="2220198" cy="720000"/>
            <a:chOff x="1285852" y="1571612"/>
            <a:chExt cx="2220198" cy="720000"/>
          </a:xfrm>
          <a:noFill/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1285852" y="1571612"/>
              <a:ext cx="720000" cy="72000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+1</a:t>
              </a:r>
              <a:endParaRPr lang="ru-RU" sz="32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2035951" y="1571612"/>
              <a:ext cx="720000" cy="72000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+6</a:t>
              </a:r>
              <a:endParaRPr lang="ru-RU" sz="32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2786050" y="1571612"/>
              <a:ext cx="720000" cy="72000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-2</a:t>
              </a:r>
              <a:endParaRPr lang="ru-RU" sz="32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1131439" y="2815165"/>
            <a:ext cx="2220198" cy="720000"/>
            <a:chOff x="1285852" y="1571612"/>
            <a:chExt cx="2220198" cy="720000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1285852" y="1571612"/>
              <a:ext cx="720000" cy="720000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H</a:t>
              </a:r>
              <a:r>
                <a:rPr lang="en-US" sz="32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ru-RU" sz="3200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2035951" y="1571612"/>
              <a:ext cx="720000" cy="720000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S</a:t>
              </a:r>
              <a:endParaRPr lang="ru-RU" sz="3200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2786050" y="1571612"/>
              <a:ext cx="720000" cy="720000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O</a:t>
              </a:r>
              <a:r>
                <a:rPr lang="en-US" sz="3200" baseline="-25000" dirty="0">
                  <a:latin typeface="Arial" pitchFamily="34" charset="0"/>
                  <a:cs typeface="Arial" pitchFamily="34" charset="0"/>
                </a:rPr>
                <a:t>4</a:t>
              </a:r>
              <a:endParaRPr lang="ru-RU" sz="3200" baseline="-250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6" name="Группа 6"/>
          <p:cNvGrpSpPr/>
          <p:nvPr/>
        </p:nvGrpSpPr>
        <p:grpSpPr>
          <a:xfrm>
            <a:off x="1142976" y="4357694"/>
            <a:ext cx="2220198" cy="720000"/>
            <a:chOff x="1285852" y="1571612"/>
            <a:chExt cx="2220198" cy="720000"/>
          </a:xfrm>
          <a:noFill/>
        </p:grpSpPr>
        <p:sp>
          <p:nvSpPr>
            <p:cNvPr id="21" name="Скругленный прямоугольник 3"/>
            <p:cNvSpPr/>
            <p:nvPr/>
          </p:nvSpPr>
          <p:spPr>
            <a:xfrm>
              <a:off x="1285852" y="1571612"/>
              <a:ext cx="720000" cy="72000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+1</a:t>
              </a:r>
              <a:endParaRPr lang="ru-RU" sz="32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Скругленный прямоугольник 21"/>
            <p:cNvSpPr/>
            <p:nvPr/>
          </p:nvSpPr>
          <p:spPr>
            <a:xfrm>
              <a:off x="2035951" y="1571612"/>
              <a:ext cx="720000" cy="72000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+</a:t>
              </a:r>
              <a:r>
                <a:rPr lang="en-US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ru-RU" sz="32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Скругленный прямоугольник 22"/>
            <p:cNvSpPr/>
            <p:nvPr/>
          </p:nvSpPr>
          <p:spPr>
            <a:xfrm>
              <a:off x="2786050" y="1571612"/>
              <a:ext cx="720000" cy="72000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-2</a:t>
              </a:r>
              <a:endParaRPr lang="ru-RU" sz="32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7" name="Группа 9"/>
          <p:cNvGrpSpPr/>
          <p:nvPr/>
        </p:nvGrpSpPr>
        <p:grpSpPr>
          <a:xfrm>
            <a:off x="1142976" y="5143512"/>
            <a:ext cx="2220198" cy="720000"/>
            <a:chOff x="1285852" y="1571612"/>
            <a:chExt cx="2220198" cy="720000"/>
          </a:xfrm>
        </p:grpSpPr>
        <p:sp>
          <p:nvSpPr>
            <p:cNvPr id="18" name="Скругленный прямоугольник 17"/>
            <p:cNvSpPr/>
            <p:nvPr/>
          </p:nvSpPr>
          <p:spPr>
            <a:xfrm>
              <a:off x="1285852" y="1571612"/>
              <a:ext cx="720000" cy="720000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H</a:t>
              </a:r>
              <a:r>
                <a:rPr lang="en-US" sz="32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ru-RU" sz="3200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2035951" y="1571612"/>
              <a:ext cx="720000" cy="720000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Arial" pitchFamily="34" charset="0"/>
                  <a:cs typeface="Arial" pitchFamily="34" charset="0"/>
                </a:rPr>
                <a:t>C</a:t>
              </a:r>
              <a:endParaRPr lang="ru-RU" sz="3200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2786050" y="1571612"/>
              <a:ext cx="720000" cy="720000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O</a:t>
              </a:r>
              <a:r>
                <a:rPr lang="en-US" sz="3200" baseline="-250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ru-RU" sz="3200" baseline="-250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5" name="Группа 6"/>
          <p:cNvGrpSpPr/>
          <p:nvPr/>
        </p:nvGrpSpPr>
        <p:grpSpPr>
          <a:xfrm>
            <a:off x="4464843" y="2029347"/>
            <a:ext cx="2220198" cy="720000"/>
            <a:chOff x="1285852" y="1571612"/>
            <a:chExt cx="2220198" cy="720000"/>
          </a:xfrm>
          <a:noFill/>
        </p:grpSpPr>
        <p:sp>
          <p:nvSpPr>
            <p:cNvPr id="30" name="Скругленный прямоугольник 3"/>
            <p:cNvSpPr/>
            <p:nvPr/>
          </p:nvSpPr>
          <p:spPr>
            <a:xfrm>
              <a:off x="1285852" y="1571612"/>
              <a:ext cx="720000" cy="72000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+1</a:t>
              </a:r>
              <a:endParaRPr lang="ru-RU" sz="32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Скругленный прямоугольник 30"/>
            <p:cNvSpPr/>
            <p:nvPr/>
          </p:nvSpPr>
          <p:spPr>
            <a:xfrm>
              <a:off x="2035951" y="1571612"/>
              <a:ext cx="720000" cy="72000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+</a:t>
              </a:r>
              <a:r>
                <a:rPr lang="en-US" sz="3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32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Скругленный прямоугольник 31"/>
            <p:cNvSpPr/>
            <p:nvPr/>
          </p:nvSpPr>
          <p:spPr>
            <a:xfrm>
              <a:off x="2786050" y="1571612"/>
              <a:ext cx="720000" cy="72000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-2</a:t>
              </a:r>
              <a:endParaRPr lang="ru-RU" sz="32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6" name="Группа 9"/>
          <p:cNvGrpSpPr/>
          <p:nvPr/>
        </p:nvGrpSpPr>
        <p:grpSpPr>
          <a:xfrm>
            <a:off x="4464843" y="2815165"/>
            <a:ext cx="2220198" cy="720000"/>
            <a:chOff x="1285852" y="1571612"/>
            <a:chExt cx="2220198" cy="720000"/>
          </a:xfrm>
        </p:grpSpPr>
        <p:sp>
          <p:nvSpPr>
            <p:cNvPr id="27" name="Скругленный прямоугольник 26"/>
            <p:cNvSpPr/>
            <p:nvPr/>
          </p:nvSpPr>
          <p:spPr>
            <a:xfrm>
              <a:off x="1285852" y="1571612"/>
              <a:ext cx="720000" cy="720000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H</a:t>
              </a:r>
              <a:endParaRPr lang="ru-RU" sz="3200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Скругленный прямоугольник 27"/>
            <p:cNvSpPr/>
            <p:nvPr/>
          </p:nvSpPr>
          <p:spPr>
            <a:xfrm>
              <a:off x="2035951" y="1571612"/>
              <a:ext cx="720000" cy="720000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N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Скругленный прямоугольник 28"/>
            <p:cNvSpPr/>
            <p:nvPr/>
          </p:nvSpPr>
          <p:spPr>
            <a:xfrm>
              <a:off x="2786050" y="1571612"/>
              <a:ext cx="720000" cy="720000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O</a:t>
              </a:r>
              <a:r>
                <a:rPr lang="en-US" sz="32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ru-RU" sz="3200" baseline="-250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4" name="Группа 6"/>
          <p:cNvGrpSpPr/>
          <p:nvPr/>
        </p:nvGrpSpPr>
        <p:grpSpPr>
          <a:xfrm>
            <a:off x="4500562" y="4357694"/>
            <a:ext cx="2220198" cy="720000"/>
            <a:chOff x="1285852" y="1571612"/>
            <a:chExt cx="2220198" cy="720000"/>
          </a:xfrm>
          <a:noFill/>
        </p:grpSpPr>
        <p:sp>
          <p:nvSpPr>
            <p:cNvPr id="39" name="Скругленный прямоугольник 3"/>
            <p:cNvSpPr/>
            <p:nvPr/>
          </p:nvSpPr>
          <p:spPr>
            <a:xfrm>
              <a:off x="1285852" y="1571612"/>
              <a:ext cx="720000" cy="72000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+1</a:t>
              </a:r>
              <a:endParaRPr lang="ru-RU" sz="32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Скругленный прямоугольник 39"/>
            <p:cNvSpPr/>
            <p:nvPr/>
          </p:nvSpPr>
          <p:spPr>
            <a:xfrm>
              <a:off x="2035951" y="1571612"/>
              <a:ext cx="720000" cy="72000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+</a:t>
              </a:r>
              <a:r>
                <a:rPr lang="en-US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ru-RU" sz="32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Скругленный прямоугольник 40"/>
            <p:cNvSpPr/>
            <p:nvPr/>
          </p:nvSpPr>
          <p:spPr>
            <a:xfrm>
              <a:off x="2786050" y="1571612"/>
              <a:ext cx="720000" cy="72000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-2</a:t>
              </a:r>
              <a:endParaRPr lang="ru-RU" sz="32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5" name="Группа 9"/>
          <p:cNvGrpSpPr/>
          <p:nvPr/>
        </p:nvGrpSpPr>
        <p:grpSpPr>
          <a:xfrm>
            <a:off x="4500562" y="5143512"/>
            <a:ext cx="2220198" cy="720000"/>
            <a:chOff x="1285852" y="1571612"/>
            <a:chExt cx="2220198" cy="720000"/>
          </a:xfrm>
        </p:grpSpPr>
        <p:sp>
          <p:nvSpPr>
            <p:cNvPr id="36" name="Скругленный прямоугольник 35"/>
            <p:cNvSpPr/>
            <p:nvPr/>
          </p:nvSpPr>
          <p:spPr>
            <a:xfrm>
              <a:off x="1285852" y="1571612"/>
              <a:ext cx="720000" cy="720000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H</a:t>
              </a:r>
              <a:r>
                <a:rPr lang="en-US" sz="32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ru-RU" sz="3200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Скругленный прямоугольник 36"/>
            <p:cNvSpPr/>
            <p:nvPr/>
          </p:nvSpPr>
          <p:spPr>
            <a:xfrm>
              <a:off x="2035951" y="1571612"/>
              <a:ext cx="720000" cy="720000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S</a:t>
              </a:r>
              <a:endParaRPr lang="ru-RU" sz="3200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Скругленный прямоугольник 37"/>
            <p:cNvSpPr/>
            <p:nvPr/>
          </p:nvSpPr>
          <p:spPr>
            <a:xfrm>
              <a:off x="2786050" y="1571612"/>
              <a:ext cx="720000" cy="720000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O</a:t>
              </a:r>
              <a:r>
                <a:rPr lang="en-US" sz="3200" baseline="-250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ru-RU" sz="3200" baseline="-25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6" name="Скругленный прямоугольник 45"/>
          <p:cNvSpPr/>
          <p:nvPr/>
        </p:nvSpPr>
        <p:spPr>
          <a:xfrm>
            <a:off x="7679553" y="2000240"/>
            <a:ext cx="720000" cy="720000"/>
          </a:xfrm>
          <a:prstGeom prst="round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7679553" y="2786058"/>
            <a:ext cx="720000" cy="720000"/>
          </a:xfrm>
          <a:prstGeom prst="round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7679553" y="3571876"/>
            <a:ext cx="720000" cy="720000"/>
          </a:xfrm>
          <a:prstGeom prst="round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7679553" y="4357694"/>
            <a:ext cx="720000" cy="720000"/>
          </a:xfrm>
          <a:prstGeom prst="round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Скругленный прямоугольник 49"/>
          <p:cNvSpPr>
            <a:spLocks noChangeAspect="1"/>
          </p:cNvSpPr>
          <p:nvPr/>
        </p:nvSpPr>
        <p:spPr>
          <a:xfrm>
            <a:off x="642910" y="1893083"/>
            <a:ext cx="432000" cy="432000"/>
          </a:xfrm>
          <a:prstGeom prst="round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Скругленный прямоугольник 50"/>
          <p:cNvSpPr>
            <a:spLocks noChangeAspect="1"/>
          </p:cNvSpPr>
          <p:nvPr/>
        </p:nvSpPr>
        <p:spPr>
          <a:xfrm>
            <a:off x="4036215" y="1893083"/>
            <a:ext cx="432000" cy="432000"/>
          </a:xfrm>
          <a:prstGeom prst="round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Скругленный прямоугольник 51"/>
          <p:cNvSpPr>
            <a:spLocks noChangeAspect="1"/>
          </p:cNvSpPr>
          <p:nvPr/>
        </p:nvSpPr>
        <p:spPr>
          <a:xfrm>
            <a:off x="642910" y="4071942"/>
            <a:ext cx="432000" cy="432000"/>
          </a:xfrm>
          <a:prstGeom prst="round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Скругленный прямоугольник 52"/>
          <p:cNvSpPr>
            <a:spLocks noChangeAspect="1"/>
          </p:cNvSpPr>
          <p:nvPr/>
        </p:nvSpPr>
        <p:spPr>
          <a:xfrm>
            <a:off x="4036215" y="4071942"/>
            <a:ext cx="432000" cy="432000"/>
          </a:xfrm>
          <a:prstGeom prst="round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Равнобедренный треугольник 53">
            <a:hlinkClick r:id="rId2" action="ppaction://hlinksldjump"/>
          </p:cNvPr>
          <p:cNvSpPr/>
          <p:nvPr/>
        </p:nvSpPr>
        <p:spPr>
          <a:xfrm rot="5400000">
            <a:off x="8448576" y="6143082"/>
            <a:ext cx="468000" cy="612000"/>
          </a:xfrm>
          <a:prstGeom prst="triangle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 animBg="1"/>
      <p:bldP spid="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>
            <a:spLocks/>
          </p:cNvSpPr>
          <p:nvPr/>
        </p:nvSpPr>
        <p:spPr>
          <a:xfrm>
            <a:off x="4464843" y="4071942"/>
            <a:ext cx="2340000" cy="19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dist="114300" dir="2400000" algn="ctr">
              <a:schemeClr val="accent2">
                <a:lumMod val="7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>
            <a:spLocks/>
          </p:cNvSpPr>
          <p:nvPr/>
        </p:nvSpPr>
        <p:spPr>
          <a:xfrm>
            <a:off x="1071538" y="4071942"/>
            <a:ext cx="2340000" cy="19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dist="114300" dir="2400000" algn="ctr">
              <a:schemeClr val="accent2">
                <a:lumMod val="7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>
            <a:spLocks/>
          </p:cNvSpPr>
          <p:nvPr/>
        </p:nvSpPr>
        <p:spPr>
          <a:xfrm>
            <a:off x="4464843" y="1893083"/>
            <a:ext cx="2340000" cy="19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dist="114300" dir="2400000" algn="ctr">
              <a:schemeClr val="accent2">
                <a:lumMod val="7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>
            <a:spLocks/>
          </p:cNvSpPr>
          <p:nvPr/>
        </p:nvSpPr>
        <p:spPr>
          <a:xfrm>
            <a:off x="1071538" y="1893083"/>
            <a:ext cx="2340000" cy="19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dist="114300" dir="2400000" algn="ctr">
              <a:schemeClr val="accent2">
                <a:lumMod val="7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936000" y="285728"/>
            <a:ext cx="7272000" cy="972000"/>
          </a:xfrm>
          <a:prstGeom prst="rect">
            <a:avLst/>
          </a:prstGeom>
          <a:gradFill flip="none" rotWithShape="1">
            <a:gsLst>
              <a:gs pos="0">
                <a:srgbClr val="009999">
                  <a:shade val="30000"/>
                  <a:satMod val="115000"/>
                </a:srgbClr>
              </a:gs>
              <a:gs pos="50000">
                <a:srgbClr val="009999">
                  <a:shade val="67500"/>
                  <a:satMod val="115000"/>
                </a:srgbClr>
              </a:gs>
              <a:gs pos="100000">
                <a:srgbClr val="0099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Вычислите степени окисления всех элементов в соединении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2" name="Группа 6"/>
          <p:cNvGrpSpPr/>
          <p:nvPr/>
        </p:nvGrpSpPr>
        <p:grpSpPr>
          <a:xfrm>
            <a:off x="1131439" y="2029347"/>
            <a:ext cx="2220198" cy="720000"/>
            <a:chOff x="1285852" y="1571612"/>
            <a:chExt cx="2220198" cy="720000"/>
          </a:xfrm>
          <a:noFill/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1285852" y="1571612"/>
              <a:ext cx="720000" cy="72000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+1</a:t>
              </a:r>
              <a:endParaRPr lang="ru-RU" sz="32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2035951" y="1571612"/>
              <a:ext cx="720000" cy="72000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+</a:t>
              </a:r>
              <a:r>
                <a:rPr lang="en-US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ru-RU" sz="32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2786050" y="1571612"/>
              <a:ext cx="720000" cy="72000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-2</a:t>
              </a:r>
              <a:endParaRPr lang="ru-RU" sz="32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Группа 9"/>
          <p:cNvGrpSpPr/>
          <p:nvPr/>
        </p:nvGrpSpPr>
        <p:grpSpPr>
          <a:xfrm>
            <a:off x="1131439" y="2815165"/>
            <a:ext cx="2220198" cy="720000"/>
            <a:chOff x="1285852" y="1571612"/>
            <a:chExt cx="2220198" cy="720000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1285852" y="1571612"/>
              <a:ext cx="720000" cy="720000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H</a:t>
              </a:r>
              <a:r>
                <a:rPr lang="en-US" sz="32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ru-RU" sz="3200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2035951" y="1571612"/>
              <a:ext cx="720000" cy="720000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Si</a:t>
              </a:r>
              <a:endParaRPr lang="ru-RU" sz="3200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2786050" y="1571612"/>
              <a:ext cx="720000" cy="720000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O</a:t>
              </a:r>
              <a:r>
                <a:rPr lang="en-US" sz="3200" baseline="-250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ru-RU" sz="3200" baseline="-250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1142976" y="4357694"/>
            <a:ext cx="2220198" cy="720000"/>
            <a:chOff x="1285852" y="1571612"/>
            <a:chExt cx="2220198" cy="720000"/>
          </a:xfrm>
          <a:noFill/>
        </p:grpSpPr>
        <p:sp>
          <p:nvSpPr>
            <p:cNvPr id="21" name="Скругленный прямоугольник 3"/>
            <p:cNvSpPr/>
            <p:nvPr/>
          </p:nvSpPr>
          <p:spPr>
            <a:xfrm>
              <a:off x="1285852" y="1571612"/>
              <a:ext cx="720000" cy="72000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+1</a:t>
              </a:r>
              <a:endParaRPr lang="ru-RU" sz="32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Скругленный прямоугольник 21"/>
            <p:cNvSpPr/>
            <p:nvPr/>
          </p:nvSpPr>
          <p:spPr>
            <a:xfrm>
              <a:off x="2035951" y="1571612"/>
              <a:ext cx="720000" cy="72000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+</a:t>
              </a:r>
              <a:r>
                <a:rPr lang="en-US" sz="3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ru-RU" sz="32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Скругленный прямоугольник 22"/>
            <p:cNvSpPr/>
            <p:nvPr/>
          </p:nvSpPr>
          <p:spPr>
            <a:xfrm>
              <a:off x="2786050" y="1571612"/>
              <a:ext cx="720000" cy="72000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-2</a:t>
              </a:r>
              <a:endParaRPr lang="ru-RU" sz="32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8" name="Группа 9"/>
          <p:cNvGrpSpPr/>
          <p:nvPr/>
        </p:nvGrpSpPr>
        <p:grpSpPr>
          <a:xfrm>
            <a:off x="1142976" y="5143512"/>
            <a:ext cx="2220198" cy="720000"/>
            <a:chOff x="1285852" y="1571612"/>
            <a:chExt cx="2220198" cy="720000"/>
          </a:xfrm>
        </p:grpSpPr>
        <p:sp>
          <p:nvSpPr>
            <p:cNvPr id="18" name="Скругленный прямоугольник 17"/>
            <p:cNvSpPr/>
            <p:nvPr/>
          </p:nvSpPr>
          <p:spPr>
            <a:xfrm>
              <a:off x="1285852" y="1571612"/>
              <a:ext cx="720000" cy="720000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H</a:t>
              </a:r>
              <a:r>
                <a:rPr lang="en-US" sz="3200" baseline="-25000" dirty="0">
                  <a:latin typeface="Arial" pitchFamily="34" charset="0"/>
                  <a:cs typeface="Arial" pitchFamily="34" charset="0"/>
                </a:rPr>
                <a:t>3</a:t>
              </a:r>
              <a:endParaRPr lang="ru-RU" sz="3200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2035951" y="1571612"/>
              <a:ext cx="720000" cy="720000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Arial" pitchFamily="34" charset="0"/>
                  <a:cs typeface="Arial" pitchFamily="34" charset="0"/>
                </a:rPr>
                <a:t>P</a:t>
              </a:r>
              <a:endParaRPr lang="ru-RU" sz="3200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2786050" y="1571612"/>
              <a:ext cx="720000" cy="720000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O</a:t>
              </a:r>
              <a:r>
                <a:rPr lang="en-US" sz="3200" baseline="-25000" dirty="0">
                  <a:latin typeface="Arial" pitchFamily="34" charset="0"/>
                  <a:cs typeface="Arial" pitchFamily="34" charset="0"/>
                </a:rPr>
                <a:t>4</a:t>
              </a:r>
              <a:endParaRPr lang="ru-RU" sz="3200" baseline="-250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Группа 6"/>
          <p:cNvGrpSpPr/>
          <p:nvPr/>
        </p:nvGrpSpPr>
        <p:grpSpPr>
          <a:xfrm>
            <a:off x="4464843" y="2029347"/>
            <a:ext cx="2220198" cy="720000"/>
            <a:chOff x="1285852" y="1571612"/>
            <a:chExt cx="2220198" cy="720000"/>
          </a:xfrm>
          <a:noFill/>
        </p:grpSpPr>
        <p:sp>
          <p:nvSpPr>
            <p:cNvPr id="30" name="Скругленный прямоугольник 3"/>
            <p:cNvSpPr/>
            <p:nvPr/>
          </p:nvSpPr>
          <p:spPr>
            <a:xfrm>
              <a:off x="1285852" y="1571612"/>
              <a:ext cx="720000" cy="72000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+1</a:t>
              </a:r>
              <a:endParaRPr lang="ru-RU" sz="32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Скругленный прямоугольник 30"/>
            <p:cNvSpPr/>
            <p:nvPr/>
          </p:nvSpPr>
          <p:spPr>
            <a:xfrm>
              <a:off x="2035951" y="1571612"/>
              <a:ext cx="720000" cy="72000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+</a:t>
              </a:r>
              <a:r>
                <a:rPr lang="en-US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ru-RU" sz="32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Скругленный прямоугольник 31"/>
            <p:cNvSpPr/>
            <p:nvPr/>
          </p:nvSpPr>
          <p:spPr>
            <a:xfrm>
              <a:off x="2786050" y="1571612"/>
              <a:ext cx="720000" cy="72000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-2</a:t>
              </a:r>
              <a:endParaRPr lang="ru-RU" sz="32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" name="Группа 9"/>
          <p:cNvGrpSpPr/>
          <p:nvPr/>
        </p:nvGrpSpPr>
        <p:grpSpPr>
          <a:xfrm>
            <a:off x="4464843" y="2815165"/>
            <a:ext cx="2220198" cy="720000"/>
            <a:chOff x="1285852" y="1571612"/>
            <a:chExt cx="2220198" cy="720000"/>
          </a:xfrm>
        </p:grpSpPr>
        <p:sp>
          <p:nvSpPr>
            <p:cNvPr id="27" name="Скругленный прямоугольник 26"/>
            <p:cNvSpPr/>
            <p:nvPr/>
          </p:nvSpPr>
          <p:spPr>
            <a:xfrm>
              <a:off x="1285852" y="1571612"/>
              <a:ext cx="720000" cy="720000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H</a:t>
              </a:r>
              <a:endParaRPr lang="ru-RU" sz="3200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Скругленный прямоугольник 27"/>
            <p:cNvSpPr/>
            <p:nvPr/>
          </p:nvSpPr>
          <p:spPr>
            <a:xfrm>
              <a:off x="2035951" y="1571612"/>
              <a:ext cx="720000" cy="720000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N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Скругленный прямоугольник 28"/>
            <p:cNvSpPr/>
            <p:nvPr/>
          </p:nvSpPr>
          <p:spPr>
            <a:xfrm>
              <a:off x="2786050" y="1571612"/>
              <a:ext cx="720000" cy="720000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O</a:t>
              </a:r>
              <a:r>
                <a:rPr lang="en-US" sz="3200" baseline="-25000" dirty="0">
                  <a:latin typeface="Arial" pitchFamily="34" charset="0"/>
                  <a:cs typeface="Arial" pitchFamily="34" charset="0"/>
                </a:rPr>
                <a:t>3</a:t>
              </a:r>
              <a:endParaRPr lang="ru-RU" sz="3200" baseline="-250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5" name="Группа 6"/>
          <p:cNvGrpSpPr/>
          <p:nvPr/>
        </p:nvGrpSpPr>
        <p:grpSpPr>
          <a:xfrm>
            <a:off x="4500562" y="4357694"/>
            <a:ext cx="1470099" cy="720000"/>
            <a:chOff x="1285852" y="1571612"/>
            <a:chExt cx="1470099" cy="720000"/>
          </a:xfrm>
          <a:noFill/>
        </p:grpSpPr>
        <p:sp>
          <p:nvSpPr>
            <p:cNvPr id="39" name="Скругленный прямоугольник 3"/>
            <p:cNvSpPr/>
            <p:nvPr/>
          </p:nvSpPr>
          <p:spPr>
            <a:xfrm>
              <a:off x="1285852" y="1571612"/>
              <a:ext cx="720000" cy="72000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+1</a:t>
              </a:r>
              <a:endParaRPr lang="ru-RU" sz="32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Скругленный прямоугольник 39"/>
            <p:cNvSpPr/>
            <p:nvPr/>
          </p:nvSpPr>
          <p:spPr>
            <a:xfrm>
              <a:off x="2035951" y="1571612"/>
              <a:ext cx="720000" cy="72000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-2</a:t>
              </a:r>
              <a:endParaRPr lang="ru-RU" sz="32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6" name="Группа 9"/>
          <p:cNvGrpSpPr/>
          <p:nvPr/>
        </p:nvGrpSpPr>
        <p:grpSpPr>
          <a:xfrm>
            <a:off x="4500562" y="5143512"/>
            <a:ext cx="1470099" cy="720000"/>
            <a:chOff x="1285852" y="1571612"/>
            <a:chExt cx="1470099" cy="720000"/>
          </a:xfrm>
        </p:grpSpPr>
        <p:sp>
          <p:nvSpPr>
            <p:cNvPr id="36" name="Скругленный прямоугольник 35"/>
            <p:cNvSpPr/>
            <p:nvPr/>
          </p:nvSpPr>
          <p:spPr>
            <a:xfrm>
              <a:off x="1285852" y="1571612"/>
              <a:ext cx="720000" cy="720000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H</a:t>
              </a:r>
              <a:r>
                <a:rPr lang="en-US" sz="32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ru-RU" sz="3200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Скругленный прямоугольник 36"/>
            <p:cNvSpPr/>
            <p:nvPr/>
          </p:nvSpPr>
          <p:spPr>
            <a:xfrm>
              <a:off x="2035951" y="1571612"/>
              <a:ext cx="720000" cy="720000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S</a:t>
              </a:r>
              <a:endParaRPr lang="ru-RU" sz="3200" baseline="-25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6" name="Скругленный прямоугольник 45"/>
          <p:cNvSpPr/>
          <p:nvPr/>
        </p:nvSpPr>
        <p:spPr>
          <a:xfrm>
            <a:off x="7679553" y="2000240"/>
            <a:ext cx="720000" cy="720000"/>
          </a:xfrm>
          <a:prstGeom prst="round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7679553" y="2786058"/>
            <a:ext cx="720000" cy="720000"/>
          </a:xfrm>
          <a:prstGeom prst="round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7679553" y="3571876"/>
            <a:ext cx="720000" cy="720000"/>
          </a:xfrm>
          <a:prstGeom prst="round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7679553" y="4357694"/>
            <a:ext cx="720000" cy="720000"/>
          </a:xfrm>
          <a:prstGeom prst="round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Скругленный прямоугольник 49"/>
          <p:cNvSpPr>
            <a:spLocks noChangeAspect="1"/>
          </p:cNvSpPr>
          <p:nvPr/>
        </p:nvSpPr>
        <p:spPr>
          <a:xfrm>
            <a:off x="642910" y="1893083"/>
            <a:ext cx="432000" cy="432000"/>
          </a:xfrm>
          <a:prstGeom prst="round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Скругленный прямоугольник 50"/>
          <p:cNvSpPr>
            <a:spLocks noChangeAspect="1"/>
          </p:cNvSpPr>
          <p:nvPr/>
        </p:nvSpPr>
        <p:spPr>
          <a:xfrm>
            <a:off x="4036215" y="1893083"/>
            <a:ext cx="432000" cy="432000"/>
          </a:xfrm>
          <a:prstGeom prst="round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Скругленный прямоугольник 51"/>
          <p:cNvSpPr>
            <a:spLocks noChangeAspect="1"/>
          </p:cNvSpPr>
          <p:nvPr/>
        </p:nvSpPr>
        <p:spPr>
          <a:xfrm>
            <a:off x="642910" y="4071942"/>
            <a:ext cx="432000" cy="432000"/>
          </a:xfrm>
          <a:prstGeom prst="round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Скругленный прямоугольник 52"/>
          <p:cNvSpPr>
            <a:spLocks noChangeAspect="1"/>
          </p:cNvSpPr>
          <p:nvPr/>
        </p:nvSpPr>
        <p:spPr>
          <a:xfrm>
            <a:off x="4036215" y="4071942"/>
            <a:ext cx="432000" cy="432000"/>
          </a:xfrm>
          <a:prstGeom prst="round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Равнобедренный треугольник 53">
            <a:hlinkClick r:id="rId2" action="ppaction://hlinksldjump"/>
          </p:cNvPr>
          <p:cNvSpPr/>
          <p:nvPr/>
        </p:nvSpPr>
        <p:spPr>
          <a:xfrm rot="5400000">
            <a:off x="8448576" y="6143082"/>
            <a:ext cx="468000" cy="612000"/>
          </a:xfrm>
          <a:prstGeom prst="triangle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 animBg="1"/>
      <p:bldP spid="4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936000" y="285728"/>
            <a:ext cx="7272000" cy="972000"/>
          </a:xfrm>
          <a:prstGeom prst="rect">
            <a:avLst/>
          </a:prstGeom>
          <a:gradFill flip="none" rotWithShape="1">
            <a:gsLst>
              <a:gs pos="0">
                <a:srgbClr val="009999">
                  <a:shade val="30000"/>
                  <a:satMod val="115000"/>
                </a:srgbClr>
              </a:gs>
              <a:gs pos="50000">
                <a:srgbClr val="009999">
                  <a:shade val="67500"/>
                  <a:satMod val="115000"/>
                </a:srgbClr>
              </a:gs>
              <a:gs pos="100000">
                <a:srgbClr val="0099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Химические свойства кислот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Заголовок 1">
            <a:hlinkClick r:id="rId2" action="ppaction://hlinksldjump"/>
          </p:cNvPr>
          <p:cNvSpPr txBox="1">
            <a:spLocks/>
          </p:cNvSpPr>
          <p:nvPr/>
        </p:nvSpPr>
        <p:spPr>
          <a:xfrm>
            <a:off x="642910" y="2285992"/>
            <a:ext cx="3500462" cy="972000"/>
          </a:xfrm>
          <a:prstGeom prst="rect">
            <a:avLst/>
          </a:prstGeom>
          <a:gradFill flip="none" rotWithShape="1">
            <a:gsLst>
              <a:gs pos="0">
                <a:srgbClr val="009999">
                  <a:shade val="30000"/>
                  <a:satMod val="115000"/>
                </a:srgbClr>
              </a:gs>
              <a:gs pos="50000">
                <a:srgbClr val="009999">
                  <a:shade val="67500"/>
                  <a:satMod val="115000"/>
                </a:srgbClr>
              </a:gs>
              <a:gs pos="100000">
                <a:srgbClr val="009999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индикаторами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Заголовок 1">
            <a:hlinkClick r:id="rId3" action="ppaction://hlinksldjump"/>
          </p:cNvPr>
          <p:cNvSpPr txBox="1">
            <a:spLocks/>
          </p:cNvSpPr>
          <p:nvPr/>
        </p:nvSpPr>
        <p:spPr>
          <a:xfrm>
            <a:off x="4429124" y="2285992"/>
            <a:ext cx="3500462" cy="972000"/>
          </a:xfrm>
          <a:prstGeom prst="rect">
            <a:avLst/>
          </a:prstGeom>
          <a:gradFill flip="none" rotWithShape="1">
            <a:gsLst>
              <a:gs pos="0">
                <a:srgbClr val="009999">
                  <a:shade val="30000"/>
                  <a:satMod val="115000"/>
                </a:srgbClr>
              </a:gs>
              <a:gs pos="50000">
                <a:srgbClr val="009999">
                  <a:shade val="67500"/>
                  <a:satMod val="115000"/>
                </a:srgbClr>
              </a:gs>
              <a:gs pos="100000">
                <a:srgbClr val="009999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металлами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Заголовок 1">
            <a:hlinkClick r:id="rId4" action="ppaction://hlinksldjump"/>
          </p:cNvPr>
          <p:cNvSpPr txBox="1">
            <a:spLocks/>
          </p:cNvSpPr>
          <p:nvPr/>
        </p:nvSpPr>
        <p:spPr>
          <a:xfrm>
            <a:off x="642910" y="3429000"/>
            <a:ext cx="3500462" cy="972000"/>
          </a:xfrm>
          <a:prstGeom prst="rect">
            <a:avLst/>
          </a:prstGeom>
          <a:gradFill flip="none" rotWithShape="1">
            <a:gsLst>
              <a:gs pos="0">
                <a:srgbClr val="009999">
                  <a:shade val="30000"/>
                  <a:satMod val="115000"/>
                </a:srgbClr>
              </a:gs>
              <a:gs pos="50000">
                <a:srgbClr val="009999">
                  <a:shade val="67500"/>
                  <a:satMod val="115000"/>
                </a:srgbClr>
              </a:gs>
              <a:gs pos="100000">
                <a:srgbClr val="009999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основными оксидами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Заголовок 1">
            <a:hlinkClick r:id="rId5" action="ppaction://hlinksldjump"/>
          </p:cNvPr>
          <p:cNvSpPr txBox="1">
            <a:spLocks/>
          </p:cNvSpPr>
          <p:nvPr/>
        </p:nvSpPr>
        <p:spPr>
          <a:xfrm>
            <a:off x="4429124" y="3429000"/>
            <a:ext cx="3500462" cy="972000"/>
          </a:xfrm>
          <a:prstGeom prst="rect">
            <a:avLst/>
          </a:prstGeom>
          <a:gradFill flip="none" rotWithShape="1">
            <a:gsLst>
              <a:gs pos="0">
                <a:srgbClr val="009999">
                  <a:shade val="30000"/>
                  <a:satMod val="115000"/>
                </a:srgbClr>
              </a:gs>
              <a:gs pos="50000">
                <a:srgbClr val="009999">
                  <a:shade val="67500"/>
                  <a:satMod val="115000"/>
                </a:srgbClr>
              </a:gs>
              <a:gs pos="100000">
                <a:srgbClr val="009999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основаниями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Заголовок 1">
            <a:hlinkClick r:id="rId6" action="ppaction://hlinksldjump"/>
          </p:cNvPr>
          <p:cNvSpPr txBox="1">
            <a:spLocks/>
          </p:cNvSpPr>
          <p:nvPr/>
        </p:nvSpPr>
        <p:spPr>
          <a:xfrm>
            <a:off x="642910" y="4572008"/>
            <a:ext cx="3500462" cy="972000"/>
          </a:xfrm>
          <a:prstGeom prst="rect">
            <a:avLst/>
          </a:prstGeom>
          <a:gradFill flip="none" rotWithShape="1">
            <a:gsLst>
              <a:gs pos="0">
                <a:srgbClr val="009999">
                  <a:shade val="30000"/>
                  <a:satMod val="115000"/>
                </a:srgbClr>
              </a:gs>
              <a:gs pos="50000">
                <a:srgbClr val="009999">
                  <a:shade val="67500"/>
                  <a:satMod val="115000"/>
                </a:srgbClr>
              </a:gs>
              <a:gs pos="100000">
                <a:srgbClr val="009999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солями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" name="Скругленный прямоугольник 9">
            <a:hlinkClick r:id="rId7" action="ppaction://hlinksldjump"/>
          </p:cNvPr>
          <p:cNvSpPr/>
          <p:nvPr/>
        </p:nvSpPr>
        <p:spPr>
          <a:xfrm>
            <a:off x="4429124" y="4643446"/>
            <a:ext cx="3720396" cy="720000"/>
          </a:xfrm>
          <a:prstGeom prst="round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Необходимо помнить!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Скругленный прямоугольник 11">
            <a:hlinkClick r:id="rId8" action="ppaction://hlinksldjump"/>
          </p:cNvPr>
          <p:cNvSpPr/>
          <p:nvPr/>
        </p:nvSpPr>
        <p:spPr>
          <a:xfrm>
            <a:off x="4429124" y="5572140"/>
            <a:ext cx="3720396" cy="720000"/>
          </a:xfrm>
          <a:prstGeom prst="round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Закрепление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936000" y="285728"/>
            <a:ext cx="7272000" cy="972000"/>
          </a:xfrm>
          <a:prstGeom prst="rect">
            <a:avLst/>
          </a:prstGeom>
          <a:gradFill flip="none" rotWithShape="1">
            <a:gsLst>
              <a:gs pos="0">
                <a:srgbClr val="009999">
                  <a:shade val="30000"/>
                  <a:satMod val="115000"/>
                </a:srgbClr>
              </a:gs>
              <a:gs pos="50000">
                <a:srgbClr val="009999">
                  <a:shade val="67500"/>
                  <a:satMod val="115000"/>
                </a:srgbClr>
              </a:gs>
              <a:gs pos="100000">
                <a:srgbClr val="0099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Цвет индикаторов в различных средах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190612" y="1500174"/>
          <a:ext cx="6762776" cy="3929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8892"/>
                <a:gridCol w="1444628"/>
                <a:gridCol w="1444628"/>
                <a:gridCol w="1444628"/>
              </a:tblGrid>
              <a:tr h="785818">
                <a:tc rowSpan="2"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Индикатор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Среда 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85818">
                <a:tc vMerge="1">
                  <a:txBody>
                    <a:bodyPr/>
                    <a:lstStyle/>
                    <a:p>
                      <a:pPr algn="ctr"/>
                      <a:endParaRPr lang="ru-RU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3200" b="0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ru-RU" sz="3200" b="0" baseline="30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OH</a:t>
                      </a:r>
                      <a:r>
                        <a:rPr lang="en-US" sz="3200" b="0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3200" b="0" baseline="30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85818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Лакмус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785818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Метилоранж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785818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Фенолфталеин 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99"/>
                    </a:solidFill>
                  </a:tcPr>
                </a:tc>
              </a:tr>
            </a:tbl>
          </a:graphicData>
        </a:graphic>
      </p:graphicFrame>
      <p:sp>
        <p:nvSpPr>
          <p:cNvPr id="6" name="Управляющая кнопка: возврат 5">
            <a:hlinkClick r:id="rId2" action="ppaction://hlinksldjump" highlightClick="1"/>
          </p:cNvPr>
          <p:cNvSpPr/>
          <p:nvPr/>
        </p:nvSpPr>
        <p:spPr>
          <a:xfrm>
            <a:off x="8676000" y="5929330"/>
            <a:ext cx="468000" cy="504000"/>
          </a:xfrm>
          <a:prstGeom prst="actionButtonReturn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936000" y="285728"/>
            <a:ext cx="7272000" cy="972000"/>
          </a:xfrm>
          <a:prstGeom prst="rect">
            <a:avLst/>
          </a:prstGeom>
          <a:gradFill flip="none" rotWithShape="1">
            <a:gsLst>
              <a:gs pos="0">
                <a:srgbClr val="009999">
                  <a:shade val="30000"/>
                  <a:satMod val="115000"/>
                </a:srgbClr>
              </a:gs>
              <a:gs pos="50000">
                <a:srgbClr val="009999">
                  <a:shade val="67500"/>
                  <a:satMod val="115000"/>
                </a:srgbClr>
              </a:gs>
              <a:gs pos="100000">
                <a:srgbClr val="0099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Взаимодействие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кислот с металлами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034" y="4768462"/>
            <a:ext cx="6120000" cy="72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ru-RU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(разб)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Fe = FeSO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 H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/>
              </a:rPr>
              <a:t></a:t>
            </a:r>
            <a:endParaRPr lang="ru-RU" sz="3200" baseline="-25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6" name="Группа 25"/>
          <p:cNvGrpSpPr/>
          <p:nvPr/>
        </p:nvGrpSpPr>
        <p:grpSpPr>
          <a:xfrm>
            <a:off x="425786" y="1357298"/>
            <a:ext cx="8292428" cy="720000"/>
            <a:chOff x="500034" y="1643050"/>
            <a:chExt cx="8292428" cy="720000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500034" y="1643050"/>
              <a:ext cx="1836000" cy="72000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Кислота </a:t>
              </a:r>
              <a:endPara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2344105" y="1643050"/>
              <a:ext cx="720000" cy="7200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+</a:t>
              </a:r>
              <a:endParaRPr lang="ru-RU" sz="32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4844247" y="1643050"/>
              <a:ext cx="720000" cy="7200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=</a:t>
              </a:r>
              <a:endParaRPr lang="ru-RU" sz="32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3072176" y="1643050"/>
              <a:ext cx="1764000" cy="720000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Металл 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5572318" y="1643050"/>
              <a:ext cx="1764000" cy="720000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Соль 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7344389" y="1643050"/>
              <a:ext cx="720000" cy="7200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+</a:t>
              </a:r>
              <a:endParaRPr lang="ru-RU" sz="32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8072462" y="1643050"/>
              <a:ext cx="720000" cy="720000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H</a:t>
              </a:r>
              <a:r>
                <a:rPr lang="en-US" sz="32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ru-RU" sz="3200" baseline="-25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" name="Скругленный прямоугольник 16"/>
          <p:cNvSpPr/>
          <p:nvPr/>
        </p:nvSpPr>
        <p:spPr>
          <a:xfrm>
            <a:off x="500034" y="3964785"/>
            <a:ext cx="6120000" cy="72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6HCl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+ 2Al = 2AlCl</a:t>
            </a:r>
            <a:r>
              <a:rPr lang="en-US" sz="32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+ 3H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/>
              </a:rPr>
              <a:t>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500034" y="5572140"/>
            <a:ext cx="6120000" cy="720000"/>
            <a:chOff x="714348" y="5500702"/>
            <a:chExt cx="5786478" cy="720000"/>
          </a:xfrm>
          <a:noFill/>
        </p:grpSpPr>
        <p:sp>
          <p:nvSpPr>
            <p:cNvPr id="18" name="Скругленный прямоугольник 17"/>
            <p:cNvSpPr/>
            <p:nvPr/>
          </p:nvSpPr>
          <p:spPr>
            <a:xfrm>
              <a:off x="714348" y="5500702"/>
              <a:ext cx="5786478" cy="72000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HCl</a:t>
              </a:r>
              <a:r>
                <a:rPr lang="en-US" sz="3200" baseline="-25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+ Cu =</a:t>
              </a:r>
              <a:endParaRPr lang="ru-RU" sz="32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0" name="Прямая соединительная линия 19"/>
            <p:cNvCxnSpPr/>
            <p:nvPr/>
          </p:nvCxnSpPr>
          <p:spPr>
            <a:xfrm rot="5400000" flipH="1" flipV="1">
              <a:off x="2399076" y="5786453"/>
              <a:ext cx="357190" cy="214314"/>
            </a:xfrm>
            <a:prstGeom prst="line">
              <a:avLst/>
            </a:prstGeom>
            <a:grpFill/>
            <a:ln w="28575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Заголовок 1"/>
          <p:cNvSpPr txBox="1">
            <a:spLocks/>
          </p:cNvSpPr>
          <p:nvPr/>
        </p:nvSpPr>
        <p:spPr>
          <a:xfrm>
            <a:off x="285720" y="2143116"/>
            <a:ext cx="8715436" cy="1643074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just">
              <a:spcBef>
                <a:spcPct val="0"/>
              </a:spcBef>
            </a:pP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Кислоты (кроме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 HNO</a:t>
            </a:r>
            <a:r>
              <a:rPr lang="en-US" sz="2400" baseline="-25000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3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, H</a:t>
            </a:r>
            <a:r>
              <a:rPr lang="en-US" sz="2400" baseline="-25000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SO</a:t>
            </a:r>
            <a:r>
              <a:rPr lang="en-US" sz="2400" baseline="-25000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4</a:t>
            </a: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 ) взаимодействуют с металлами, стоящими в ряду напряжений до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24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. При этом выделяется водород, образуется соль металла с минимальной степенью окисления металла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715140" y="4090785"/>
            <a:ext cx="1764000" cy="468000"/>
          </a:xfrm>
          <a:prstGeom prst="round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Пример 1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715140" y="4894462"/>
            <a:ext cx="1764000" cy="468000"/>
          </a:xfrm>
          <a:prstGeom prst="round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Пример 2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715140" y="5698140"/>
            <a:ext cx="1764000" cy="468000"/>
          </a:xfrm>
          <a:prstGeom prst="round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Пример 3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Управляющая кнопка: возврат 27">
            <a:hlinkClick r:id="rId2" action="ppaction://hlinksldjump" highlightClick="1"/>
          </p:cNvPr>
          <p:cNvSpPr/>
          <p:nvPr/>
        </p:nvSpPr>
        <p:spPr>
          <a:xfrm>
            <a:off x="8676000" y="5929330"/>
            <a:ext cx="468000" cy="504000"/>
          </a:xfrm>
          <a:prstGeom prst="actionButtonReturn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6" grpId="0"/>
      <p:bldP spid="17" grpId="0"/>
      <p:bldP spid="23" grpId="0" animBg="1"/>
      <p:bldP spid="24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936000" y="285728"/>
            <a:ext cx="7272000" cy="972000"/>
          </a:xfrm>
          <a:prstGeom prst="rect">
            <a:avLst/>
          </a:prstGeom>
          <a:gradFill flip="none" rotWithShape="1">
            <a:gsLst>
              <a:gs pos="0">
                <a:srgbClr val="009999">
                  <a:shade val="30000"/>
                  <a:satMod val="115000"/>
                </a:srgbClr>
              </a:gs>
              <a:gs pos="50000">
                <a:srgbClr val="009999">
                  <a:shade val="67500"/>
                  <a:satMod val="115000"/>
                </a:srgbClr>
              </a:gs>
              <a:gs pos="100000">
                <a:srgbClr val="0099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Взаимодействие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кислот с основными оксидами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263786" y="1357298"/>
            <a:ext cx="8616428" cy="720000"/>
            <a:chOff x="500034" y="1643050"/>
            <a:chExt cx="8616428" cy="720000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500034" y="1643050"/>
              <a:ext cx="1836000" cy="72000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Кислота </a:t>
              </a:r>
              <a:endPara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2344105" y="1643050"/>
              <a:ext cx="720000" cy="7200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+</a:t>
              </a:r>
              <a:endParaRPr lang="ru-RU" sz="32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4844247" y="1643050"/>
              <a:ext cx="720000" cy="7200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=</a:t>
              </a:r>
              <a:endParaRPr lang="ru-RU" sz="32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3072176" y="1643050"/>
              <a:ext cx="1764000" cy="720000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Основный оксид 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5572318" y="1643050"/>
              <a:ext cx="1764000" cy="720000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Соль 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7344389" y="1643050"/>
              <a:ext cx="720000" cy="7200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+</a:t>
              </a:r>
              <a:endParaRPr lang="ru-RU" sz="32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8072462" y="1643050"/>
              <a:ext cx="1044000" cy="642942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H</a:t>
              </a:r>
              <a:r>
                <a:rPr lang="en-US" sz="32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O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" name="Скругленный прямоугольник 12"/>
          <p:cNvSpPr/>
          <p:nvPr/>
        </p:nvSpPr>
        <p:spPr>
          <a:xfrm>
            <a:off x="518596" y="3000372"/>
            <a:ext cx="6120000" cy="72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2HCl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CuO = CuCl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 H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/>
              </a:rPr>
              <a:t>O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18596" y="3929066"/>
            <a:ext cx="6120000" cy="72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FeO = FeSO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 H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/>
              </a:rPr>
              <a:t>O</a:t>
            </a:r>
            <a:endParaRPr lang="ru-RU" sz="3200" baseline="-25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822281" y="3126372"/>
            <a:ext cx="1944000" cy="468000"/>
          </a:xfrm>
          <a:prstGeom prst="round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Пример 1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822281" y="4055066"/>
            <a:ext cx="1944000" cy="468000"/>
          </a:xfrm>
          <a:prstGeom prst="round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Пример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28596" y="4857760"/>
            <a:ext cx="6300000" cy="72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Составьте уравнения реакций с: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MgO, NiO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822281" y="4983760"/>
            <a:ext cx="1944000" cy="468000"/>
          </a:xfrm>
          <a:prstGeom prst="round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Пример 3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Управляющая кнопка: возврат 18">
            <a:hlinkClick r:id="rId2" action="ppaction://hlinksldjump" highlightClick="1"/>
          </p:cNvPr>
          <p:cNvSpPr/>
          <p:nvPr/>
        </p:nvSpPr>
        <p:spPr>
          <a:xfrm>
            <a:off x="8676000" y="5929330"/>
            <a:ext cx="468000" cy="504000"/>
          </a:xfrm>
          <a:prstGeom prst="actionButtonReturn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3" grpId="1"/>
      <p:bldP spid="14" grpId="0"/>
      <p:bldP spid="15" grpId="0" animBg="1"/>
      <p:bldP spid="16" grpId="0" animBg="1"/>
      <p:bldP spid="17" grpId="0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936000" y="285728"/>
            <a:ext cx="7272000" cy="972000"/>
          </a:xfrm>
          <a:prstGeom prst="rect">
            <a:avLst/>
          </a:prstGeom>
          <a:gradFill flip="none" rotWithShape="1">
            <a:gsLst>
              <a:gs pos="0">
                <a:srgbClr val="009999">
                  <a:shade val="30000"/>
                  <a:satMod val="115000"/>
                </a:srgbClr>
              </a:gs>
              <a:gs pos="50000">
                <a:srgbClr val="009999">
                  <a:shade val="67500"/>
                  <a:satMod val="115000"/>
                </a:srgbClr>
              </a:gs>
              <a:gs pos="100000">
                <a:srgbClr val="009999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Взаимодействие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кислот с основ</a:t>
            </a:r>
            <a:r>
              <a:rPr lang="ru-RU" sz="320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аниями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2" name="Группа 4"/>
          <p:cNvGrpSpPr/>
          <p:nvPr/>
        </p:nvGrpSpPr>
        <p:grpSpPr>
          <a:xfrm>
            <a:off x="263786" y="1357298"/>
            <a:ext cx="8616428" cy="720000"/>
            <a:chOff x="500034" y="1643050"/>
            <a:chExt cx="8616428" cy="720000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500034" y="1643050"/>
              <a:ext cx="1836000" cy="72000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Кислота </a:t>
              </a:r>
              <a:endPara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2344105" y="1643050"/>
              <a:ext cx="720000" cy="7200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+</a:t>
              </a:r>
              <a:endParaRPr lang="ru-RU" sz="32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4844247" y="1643050"/>
              <a:ext cx="720000" cy="7200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=</a:t>
              </a:r>
              <a:endParaRPr lang="ru-RU" sz="32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3072176" y="1643050"/>
              <a:ext cx="1836000" cy="720000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Основание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5572318" y="1643050"/>
              <a:ext cx="1764000" cy="720000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Соль 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7344389" y="1643050"/>
              <a:ext cx="720000" cy="7200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+</a:t>
              </a:r>
              <a:endParaRPr lang="ru-RU" sz="32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8072462" y="1643050"/>
              <a:ext cx="1044000" cy="642942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H</a:t>
              </a:r>
              <a:r>
                <a:rPr lang="en-US" sz="32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O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" name="Скругленный прямоугольник 12"/>
          <p:cNvSpPr/>
          <p:nvPr/>
        </p:nvSpPr>
        <p:spPr>
          <a:xfrm>
            <a:off x="518596" y="3000372"/>
            <a:ext cx="6120000" cy="72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HCl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Cu(OH)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= CuCl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+ 2H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/>
              </a:rPr>
              <a:t>O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18596" y="3929066"/>
            <a:ext cx="6516000" cy="72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3H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+Fe(OH)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=Fe(SO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+3H</a:t>
            </a:r>
            <a:r>
              <a:rPr lang="en-US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/>
              </a:rPr>
              <a:t>O</a:t>
            </a:r>
            <a:endParaRPr lang="ru-RU" sz="3200" baseline="-25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072330" y="3126372"/>
            <a:ext cx="1692000" cy="468000"/>
          </a:xfrm>
          <a:prstGeom prst="round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Пример 1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072330" y="4055066"/>
            <a:ext cx="1692000" cy="468000"/>
          </a:xfrm>
          <a:prstGeom prst="round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Пример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28596" y="4857760"/>
            <a:ext cx="6300000" cy="72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Составьте уравнения реакций с: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MgO, NiO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7072330" y="4983760"/>
            <a:ext cx="1692000" cy="468000"/>
          </a:xfrm>
          <a:prstGeom prst="round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Пример 3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Управляющая кнопка: возврат 18">
            <a:hlinkClick r:id="rId2" action="ppaction://hlinksldjump" highlightClick="1"/>
          </p:cNvPr>
          <p:cNvSpPr/>
          <p:nvPr/>
        </p:nvSpPr>
        <p:spPr>
          <a:xfrm>
            <a:off x="8676000" y="5929330"/>
            <a:ext cx="468000" cy="504000"/>
          </a:xfrm>
          <a:prstGeom prst="actionButtonReturn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 animBg="1"/>
      <p:bldP spid="16" grpId="0" animBg="1"/>
      <p:bldP spid="17" grpId="0"/>
      <p:bldP spid="18" grpId="0" animBg="1"/>
      <p:bldP spid="18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403</Words>
  <Application>Microsoft Office PowerPoint</Application>
  <PresentationFormat>Экран (4:3)</PresentationFormat>
  <Paragraphs>161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Кислоты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Кислоты</dc:title>
  <dc:creator>Admin</dc:creator>
  <cp:lastModifiedBy>Admin</cp:lastModifiedBy>
  <cp:revision>16</cp:revision>
  <dcterms:created xsi:type="dcterms:W3CDTF">2012-02-19T18:42:38Z</dcterms:created>
  <dcterms:modified xsi:type="dcterms:W3CDTF">2012-02-19T21:17:11Z</dcterms:modified>
</cp:coreProperties>
</file>