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4" r:id="rId7"/>
    <p:sldId id="261" r:id="rId8"/>
    <p:sldId id="263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5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51189-EF56-482C-8CB4-3198493D6EAA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Названия кислот и солей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17"/>
          <p:cNvSpPr txBox="1">
            <a:spLocks noChangeArrowheads="1"/>
          </p:cNvSpPr>
          <p:nvPr/>
        </p:nvSpPr>
        <p:spPr bwMode="gray">
          <a:xfrm>
            <a:off x="1679575" y="214313"/>
            <a:ext cx="5786438" cy="830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dirty="0">
                <a:latin typeface="Arial" pitchFamily="34" charset="0"/>
                <a:cs typeface="Arial" pitchFamily="34" charset="0"/>
              </a:rPr>
              <a:t>ГБОУ СОШ № 1352 с углубленным изучением английского языка</a:t>
            </a: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gray">
          <a:xfrm>
            <a:off x="233363" y="5715000"/>
            <a:ext cx="8677275" cy="903288"/>
          </a:xfrm>
          <a:prstGeom prst="snip1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Политова Светлана Викторовна,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учитель химии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высшей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квалификационной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категории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Пример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28596" y="1214422"/>
            <a:ext cx="8286808" cy="714380"/>
          </a:xfrm>
          <a:prstGeom prst="roundRect">
            <a:avLst>
              <a:gd name="adj" fmla="val 0"/>
            </a:avLst>
          </a:prstGeom>
          <a:noFill/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Формула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соли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3688" y="3071810"/>
            <a:ext cx="195758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dirty="0" smtClean="0">
                <a:latin typeface="Arial" pitchFamily="34" charset="0"/>
                <a:ea typeface="Calibri"/>
                <a:cs typeface="Arial" pitchFamily="34" charset="0"/>
              </a:rPr>
              <a:t>К</a:t>
            </a:r>
            <a:r>
              <a:rPr lang="en-US" sz="4400" baseline="-25000" dirty="0" smtClean="0">
                <a:latin typeface="Arial" pitchFamily="34" charset="0"/>
                <a:ea typeface="Calibri"/>
                <a:cs typeface="Arial" pitchFamily="34" charset="0"/>
              </a:rPr>
              <a:t>2</a:t>
            </a:r>
            <a:r>
              <a:rPr lang="ru-RU" sz="4400" baseline="-25000" dirty="0" smtClean="0">
                <a:latin typeface="Arial" pitchFamily="34" charset="0"/>
                <a:ea typeface="Calibri"/>
                <a:cs typeface="Arial" pitchFamily="34" charset="0"/>
              </a:rPr>
              <a:t>  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ea typeface="Calibri"/>
                <a:cs typeface="Arial" pitchFamily="34" charset="0"/>
              </a:rPr>
              <a:t>SO</a:t>
            </a:r>
            <a:r>
              <a:rPr lang="en-US" sz="4400" b="1" baseline="-25000" dirty="0" smtClean="0">
                <a:solidFill>
                  <a:srgbClr val="FF0000"/>
                </a:solidFill>
                <a:latin typeface="Arial" pitchFamily="34" charset="0"/>
                <a:ea typeface="Calibri"/>
                <a:cs typeface="Arial" pitchFamily="34" charset="0"/>
              </a:rPr>
              <a:t>3</a:t>
            </a:r>
            <a:endParaRPr lang="ru-RU" sz="4400" b="1" baseline="-25000" dirty="0" smtClean="0">
              <a:solidFill>
                <a:srgbClr val="FF0000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571472" y="2071678"/>
            <a:ext cx="4564880" cy="642942"/>
          </a:xfrm>
          <a:noFill/>
          <a:ln w="381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Font typeface="Arial" pitchFamily="34" charset="0"/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Кислотный остаток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571472" y="5572140"/>
            <a:ext cx="2921806" cy="714391"/>
          </a:xfrm>
          <a:prstGeom prst="rect">
            <a:avLst/>
          </a:prstGeom>
          <a:noFill/>
          <a:ln w="2857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металл</a:t>
            </a:r>
          </a:p>
        </p:txBody>
      </p:sp>
      <p:cxnSp>
        <p:nvCxnSpPr>
          <p:cNvPr id="9" name="Прямая со стрелкой 8"/>
          <p:cNvCxnSpPr>
            <a:stCxn id="8" idx="0"/>
          </p:cNvCxnSpPr>
          <p:nvPr/>
        </p:nvCxnSpPr>
        <p:spPr>
          <a:xfrm rot="16200000" flipV="1">
            <a:off x="658983" y="4198747"/>
            <a:ext cx="1714512" cy="1032273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7" idx="2"/>
          </p:cNvCxnSpPr>
          <p:nvPr/>
        </p:nvCxnSpPr>
        <p:spPr>
          <a:xfrm rot="5400000">
            <a:off x="2284196" y="2573532"/>
            <a:ext cx="428628" cy="71080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714348" y="3429000"/>
            <a:ext cx="1571636" cy="0"/>
          </a:xfrm>
          <a:prstGeom prst="line">
            <a:avLst/>
          </a:prstGeom>
          <a:noFill/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5747173" y="3929066"/>
            <a:ext cx="203613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400" dirty="0" smtClean="0">
                <a:latin typeface="Arial" pitchFamily="34" charset="0"/>
                <a:ea typeface="Calibri"/>
                <a:cs typeface="Arial" pitchFamily="34" charset="0"/>
              </a:rPr>
              <a:t>H</a:t>
            </a:r>
            <a:r>
              <a:rPr lang="en-US" sz="4400" baseline="-25000" dirty="0" smtClean="0">
                <a:latin typeface="Arial" pitchFamily="34" charset="0"/>
                <a:ea typeface="Calibri"/>
                <a:cs typeface="Arial" pitchFamily="34" charset="0"/>
              </a:rPr>
              <a:t>2</a:t>
            </a:r>
            <a:r>
              <a:rPr lang="ru-RU" sz="4400" baseline="-25000" dirty="0" smtClean="0">
                <a:latin typeface="Arial" pitchFamily="34" charset="0"/>
                <a:ea typeface="Calibri"/>
                <a:cs typeface="Arial" pitchFamily="34" charset="0"/>
              </a:rPr>
              <a:t>  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ea typeface="Calibri"/>
                <a:cs typeface="Arial" pitchFamily="34" charset="0"/>
              </a:rPr>
              <a:t>SO</a:t>
            </a:r>
            <a:r>
              <a:rPr lang="en-US" sz="4400" b="1" baseline="-25000" dirty="0" smtClean="0">
                <a:solidFill>
                  <a:srgbClr val="FF0000"/>
                </a:solidFill>
                <a:latin typeface="Arial" pitchFamily="34" charset="0"/>
                <a:ea typeface="Calibri"/>
                <a:cs typeface="Arial" pitchFamily="34" charset="0"/>
              </a:rPr>
              <a:t>3</a:t>
            </a:r>
            <a:endParaRPr lang="ru-RU" sz="4400" b="1" baseline="-25000" dirty="0" smtClean="0">
              <a:solidFill>
                <a:srgbClr val="FF0000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786578" y="3214686"/>
            <a:ext cx="49885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400" b="1" dirty="0" smtClean="0">
                <a:latin typeface="Arial" pitchFamily="34" charset="0"/>
                <a:ea typeface="Calibri"/>
                <a:cs typeface="Arial" pitchFamily="34" charset="0"/>
              </a:rPr>
              <a:t>II</a:t>
            </a:r>
            <a:endParaRPr lang="ru-RU" sz="4400" b="1" baseline="-25000" dirty="0" smtClean="0">
              <a:solidFill>
                <a:srgbClr val="FF0000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143636" y="3929066"/>
            <a:ext cx="3946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baseline="-25000" dirty="0" smtClean="0">
                <a:latin typeface="Arial" pitchFamily="34" charset="0"/>
                <a:ea typeface="Calibri"/>
                <a:cs typeface="Arial" pitchFamily="34" charset="0"/>
              </a:rPr>
              <a:t>2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81481E-6 L 0.08229 -0.0974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" y="-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6" grpId="1"/>
      <p:bldP spid="16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3786182" y="3000372"/>
            <a:ext cx="47000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baseline="-25000" dirty="0" smtClean="0">
                <a:latin typeface="Arial" pitchFamily="34" charset="0"/>
                <a:ea typeface="Calibri"/>
                <a:cs typeface="Arial" pitchFamily="34" charset="0"/>
              </a:rPr>
              <a:t>2</a:t>
            </a:r>
            <a:endParaRPr lang="ru-RU" sz="6000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Пример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(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анимация)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3500430" y="3286124"/>
            <a:ext cx="1571636" cy="0"/>
          </a:xfrm>
          <a:prstGeom prst="line">
            <a:avLst/>
          </a:prstGeom>
          <a:noFill/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4714876" y="2178835"/>
            <a:ext cx="49885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400" b="1" dirty="0" smtClean="0">
                <a:latin typeface="Arial" pitchFamily="34" charset="0"/>
                <a:ea typeface="Calibri"/>
                <a:cs typeface="Arial" pitchFamily="34" charset="0"/>
              </a:rPr>
              <a:t>II</a:t>
            </a:r>
            <a:endParaRPr lang="ru-RU" sz="4400" b="1" baseline="-25000" dirty="0" smtClean="0">
              <a:solidFill>
                <a:srgbClr val="FF0000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507539" y="2178835"/>
            <a:ext cx="3417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400" b="1" dirty="0" smtClean="0">
                <a:latin typeface="Arial" pitchFamily="34" charset="0"/>
                <a:ea typeface="Calibri"/>
                <a:cs typeface="Arial" pitchFamily="34" charset="0"/>
              </a:rPr>
              <a:t>I</a:t>
            </a:r>
            <a:endParaRPr lang="ru-RU" sz="4400" b="1" baseline="-25000" dirty="0" smtClean="0">
              <a:solidFill>
                <a:srgbClr val="FF0000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21904" y="2928934"/>
            <a:ext cx="260039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6000" dirty="0" smtClean="0">
                <a:latin typeface="Arial" pitchFamily="34" charset="0"/>
                <a:ea typeface="Calibri"/>
                <a:cs typeface="Arial" pitchFamily="34" charset="0"/>
              </a:rPr>
              <a:t>К</a:t>
            </a:r>
            <a:r>
              <a:rPr lang="en-US" sz="6000" baseline="-250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6000" baseline="-25000" dirty="0" smtClean="0">
                <a:latin typeface="Arial" pitchFamily="34" charset="0"/>
                <a:ea typeface="Calibri"/>
                <a:cs typeface="Arial" pitchFamily="34" charset="0"/>
              </a:rPr>
              <a:t>  </a:t>
            </a:r>
            <a:r>
              <a:rPr lang="en-US" sz="6000" baseline="-250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sz="6000" b="1" dirty="0" smtClean="0">
                <a:solidFill>
                  <a:srgbClr val="FF0000"/>
                </a:solidFill>
                <a:latin typeface="Arial" pitchFamily="34" charset="0"/>
                <a:ea typeface="Calibri"/>
                <a:cs typeface="Arial" pitchFamily="34" charset="0"/>
              </a:rPr>
              <a:t>SO</a:t>
            </a:r>
            <a:r>
              <a:rPr lang="en-US" sz="6000" b="1" baseline="-25000" dirty="0" smtClean="0">
                <a:solidFill>
                  <a:srgbClr val="FF0000"/>
                </a:solidFill>
                <a:latin typeface="Arial" pitchFamily="34" charset="0"/>
                <a:ea typeface="Calibri"/>
                <a:cs typeface="Arial" pitchFamily="34" charset="0"/>
              </a:rPr>
              <a:t>3</a:t>
            </a:r>
            <a:endParaRPr lang="ru-RU" sz="6000" b="1" baseline="-25000" dirty="0" smtClean="0">
              <a:solidFill>
                <a:srgbClr val="FF0000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786182" y="3000372"/>
            <a:ext cx="47000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baseline="-25000" dirty="0" smtClean="0">
                <a:latin typeface="Arial" pitchFamily="34" charset="0"/>
                <a:ea typeface="Calibri"/>
                <a:cs typeface="Arial" pitchFamily="34" charset="0"/>
              </a:rPr>
              <a:t>2</a:t>
            </a:r>
            <a:endParaRPr lang="ru-RU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11111E-6 L 0.24739 0.1682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" y="84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2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11111E-6 L -0.0901 0.1474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" y="7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2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81481E-6 L 0.08229 -0.0974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" y="-49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  <p:bldP spid="20" grpId="2"/>
      <p:bldP spid="18" grpId="0"/>
      <p:bldP spid="18" grpId="1"/>
      <p:bldP spid="18" grpId="2"/>
      <p:bldP spid="19" grpId="0"/>
      <p:bldP spid="19" grpId="1"/>
      <p:bldP spid="19" grpId="2"/>
      <p:bldP spid="22" grpId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Упражнения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2000" y="2146932"/>
          <a:ext cx="9000000" cy="357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/>
                <a:gridCol w="1800000"/>
                <a:gridCol w="1080000"/>
                <a:gridCol w="1080000"/>
                <a:gridCol w="1080000"/>
                <a:gridCol w="1080000"/>
                <a:gridCol w="1080000"/>
              </a:tblGrid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Атомы металлов</a:t>
                      </a:r>
                    </a:p>
                    <a:p>
                      <a:pPr algn="ctr"/>
                      <a:r>
                        <a:rPr lang="ru-RU" sz="2400" b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Кислотные остатки</a:t>
                      </a:r>
                      <a:endParaRPr lang="ru-RU" sz="2400" b="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Al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Zn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Ca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Fe(III)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Cu(II)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«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PO</a:t>
                      </a:r>
                      <a:r>
                        <a:rPr lang="en-US" sz="2400" b="1" baseline="-25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2400" b="1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»</a:t>
                      </a:r>
                      <a:endParaRPr lang="ru-RU" sz="2400" b="1" baseline="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«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SO</a:t>
                      </a:r>
                      <a:r>
                        <a:rPr lang="en-US" sz="2400" b="1" baseline="-25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2400" b="1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»</a:t>
                      </a:r>
                      <a:endParaRPr lang="ru-RU" sz="2400" b="1" baseline="-250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«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ClO</a:t>
                      </a:r>
                      <a:r>
                        <a:rPr lang="en-US" sz="2400" b="1" baseline="-25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2400" b="1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»</a:t>
                      </a:r>
                      <a:endParaRPr lang="ru-RU" sz="2400" b="1" baseline="-250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«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CO</a:t>
                      </a:r>
                      <a:r>
                        <a:rPr lang="en-US" sz="2400" b="1" baseline="-25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2400" b="1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»</a:t>
                      </a:r>
                      <a:endParaRPr lang="ru-RU" sz="2400" b="1" baseline="-250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428596" y="1214422"/>
            <a:ext cx="8286808" cy="714380"/>
          </a:xfrm>
          <a:prstGeom prst="roundRect">
            <a:avLst>
              <a:gd name="adj" fmla="val 0"/>
            </a:avLst>
          </a:prstGeom>
          <a:noFill/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Составьте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формулы солей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Кислоты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 соли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2107422"/>
                <a:gridCol w="2107422"/>
                <a:gridCol w="2107422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Химическая</a:t>
                      </a:r>
                      <a:r>
                        <a:rPr kumimoji="0" lang="ru-RU" sz="24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 формула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  <a:p>
                      <a:endParaRPr lang="ru-RU" sz="2400" dirty="0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Валентность</a:t>
                      </a:r>
                      <a:r>
                        <a:rPr kumimoji="0" lang="ru-RU" sz="24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 кислотного остатка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  <a:p>
                      <a:endParaRPr lang="ru-RU" sz="2400" dirty="0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Название</a:t>
                      </a:r>
                      <a:r>
                        <a:rPr kumimoji="0" lang="ru-RU" sz="24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 кислоты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  <a:p>
                      <a:endParaRPr lang="ru-RU" sz="2400" dirty="0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Название соли</a:t>
                      </a:r>
                    </a:p>
                    <a:p>
                      <a:endParaRPr lang="ru-RU" sz="2400" dirty="0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HNO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4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44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r>
                        <a:rPr lang="en-US" sz="4400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4400" baseline="-25000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азотная</a:t>
                      </a:r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нитр</a:t>
                      </a:r>
                      <a:r>
                        <a:rPr lang="ru-RU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ат</a:t>
                      </a:r>
                      <a:endParaRPr lang="ru-RU" sz="3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HNO</a:t>
                      </a:r>
                      <a:r>
                        <a:rPr lang="en-US" sz="4400" b="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ru-RU" sz="44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r>
                        <a:rPr lang="en-US" sz="44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</a:t>
                      </a:r>
                      <a:r>
                        <a:rPr lang="en-US" sz="4400" b="0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ru-RU" sz="4400" b="0" dirty="0" smtClean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4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азотистая</a:t>
                      </a:r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нитр</a:t>
                      </a:r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ит</a:t>
                      </a:r>
                      <a:endParaRPr lang="ru-RU" sz="32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Кислоты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 соли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2107422"/>
                <a:gridCol w="2107422"/>
                <a:gridCol w="2107422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Химическая</a:t>
                      </a:r>
                      <a:r>
                        <a:rPr kumimoji="0" lang="ru-RU" sz="24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 формула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  <a:p>
                      <a:endParaRPr lang="ru-RU" sz="2400" dirty="0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Валентность</a:t>
                      </a:r>
                      <a:r>
                        <a:rPr kumimoji="0" lang="ru-RU" sz="24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 кислотного остатка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  <a:p>
                      <a:endParaRPr lang="ru-RU" sz="2400" dirty="0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Название</a:t>
                      </a:r>
                      <a:r>
                        <a:rPr kumimoji="0" lang="ru-RU" sz="24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 кислоты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  <a:p>
                      <a:endParaRPr lang="ru-RU" sz="2400" dirty="0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Название соли</a:t>
                      </a:r>
                    </a:p>
                    <a:p>
                      <a:endParaRPr lang="ru-RU" sz="2400" dirty="0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r>
                        <a:rPr lang="en-US" sz="4400" b="1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Br</a:t>
                      </a:r>
                      <a:endParaRPr lang="ru-RU" sz="44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endParaRPr lang="ru-RU" sz="4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r>
                        <a:rPr lang="en-US" sz="44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Br</a:t>
                      </a:r>
                      <a:endParaRPr lang="ru-RU" sz="4400" dirty="0" smtClean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бромоводо-родная</a:t>
                      </a: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бром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ид</a:t>
                      </a:r>
                      <a:endParaRPr lang="ru-RU" sz="32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endParaRPr lang="ru-RU" sz="3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r>
                        <a:rPr lang="en-US" sz="4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endParaRPr lang="ru-RU" sz="44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endParaRPr lang="ru-RU" sz="4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r>
                        <a:rPr lang="en-US" sz="4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endParaRPr lang="ru-RU" sz="4400" dirty="0" smtClean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4400" b="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4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иодоводо-родная</a:t>
                      </a: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иод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ид</a:t>
                      </a:r>
                      <a:endParaRPr lang="ru-RU" sz="32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Кислоты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 соли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2107422"/>
                <a:gridCol w="2107422"/>
                <a:gridCol w="2107422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Химическая</a:t>
                      </a:r>
                      <a:r>
                        <a:rPr kumimoji="0" lang="ru-RU" sz="24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 формула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  <a:p>
                      <a:endParaRPr lang="ru-RU" sz="2400" dirty="0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Валентность</a:t>
                      </a:r>
                      <a:r>
                        <a:rPr kumimoji="0" lang="ru-RU" sz="24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 кислотного остатка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  <a:p>
                      <a:endParaRPr lang="ru-RU" sz="2400" dirty="0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Название</a:t>
                      </a:r>
                      <a:r>
                        <a:rPr kumimoji="0" lang="ru-RU" sz="24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 кислоты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  <a:p>
                      <a:endParaRPr lang="ru-RU" sz="2400" dirty="0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Название соли</a:t>
                      </a:r>
                    </a:p>
                    <a:p>
                      <a:endParaRPr lang="ru-RU" sz="2400" dirty="0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r>
                        <a:rPr lang="en-US" sz="4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</a:t>
                      </a:r>
                      <a:endParaRPr lang="ru-RU" sz="4400" b="1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endParaRPr lang="ru-RU" sz="4400" b="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r>
                        <a:rPr lang="en-US" sz="4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</a:t>
                      </a:r>
                      <a:endParaRPr lang="ru-RU" sz="4400" b="1" dirty="0" smtClean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dirty="0" smtClean="0"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фтороводо</a:t>
                      </a:r>
                      <a:r>
                        <a:rPr lang="en-US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родная 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фтор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ид</a:t>
                      </a:r>
                      <a:endParaRPr lang="ru-RU" sz="32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endParaRPr lang="ru-RU" sz="3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r>
                        <a:rPr lang="en-US" sz="4400" b="1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Cl</a:t>
                      </a:r>
                      <a:endParaRPr lang="ru-RU" sz="4400" b="1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endParaRPr lang="ru-RU" sz="4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r>
                        <a:rPr lang="en-US" sz="44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Cl</a:t>
                      </a:r>
                      <a:endParaRPr lang="ru-RU" sz="4400" b="1" dirty="0" smtClean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4400" b="0" dirty="0" smtClean="0"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4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x</a:t>
                      </a:r>
                      <a:r>
                        <a:rPr lang="ru-RU" sz="240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лороводо</a:t>
                      </a:r>
                      <a:r>
                        <a:rPr lang="en-US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родная </a:t>
                      </a:r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хлор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ид</a:t>
                      </a:r>
                      <a:endParaRPr lang="ru-RU" sz="32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Кислоты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 соли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2107422"/>
                <a:gridCol w="2107422"/>
                <a:gridCol w="2107422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Химическая</a:t>
                      </a:r>
                      <a:r>
                        <a:rPr kumimoji="0" lang="ru-RU" sz="24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 формула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  <a:p>
                      <a:endParaRPr lang="ru-RU" sz="2400" dirty="0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Валентность</a:t>
                      </a:r>
                      <a:r>
                        <a:rPr kumimoji="0" lang="ru-RU" sz="24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 кислотного остатка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  <a:p>
                      <a:endParaRPr lang="ru-RU" sz="2400" dirty="0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Название</a:t>
                      </a:r>
                      <a:r>
                        <a:rPr kumimoji="0" lang="ru-RU" sz="24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 кислоты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  <a:p>
                      <a:endParaRPr lang="ru-RU" sz="2400" dirty="0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Название соли</a:t>
                      </a:r>
                    </a:p>
                    <a:p>
                      <a:endParaRPr lang="ru-RU" sz="2400" dirty="0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r>
                        <a:rPr lang="en-US" sz="44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r>
                        <a:rPr lang="en-US" sz="4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</a:t>
                      </a:r>
                      <a:endParaRPr lang="ru-RU" sz="44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endParaRPr lang="ru-RU" sz="4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r>
                        <a:rPr lang="en-US" sz="44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r>
                        <a:rPr lang="en-US" sz="4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</a:t>
                      </a:r>
                      <a:endParaRPr lang="ru-RU" sz="4400" dirty="0" smtClean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dirty="0" smtClean="0"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сероводородная </a:t>
                      </a:r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сульф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ид</a:t>
                      </a:r>
                      <a:endParaRPr lang="ru-RU" sz="32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endParaRPr lang="ru-RU" sz="3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r>
                        <a:rPr lang="en-US" sz="44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r>
                        <a:rPr lang="en-US" sz="4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</a:t>
                      </a:r>
                      <a:r>
                        <a:rPr lang="en-US" sz="4400" b="1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ru-RU" sz="44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endParaRPr lang="ru-RU" sz="4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r>
                        <a:rPr lang="en-US" sz="44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r>
                        <a:rPr lang="en-US" sz="4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</a:t>
                      </a:r>
                      <a:r>
                        <a:rPr lang="en-US" sz="4400" b="1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ru-RU" sz="4400" dirty="0" smtClean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4400" b="0" dirty="0" smtClean="0"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4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серная</a:t>
                      </a:r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сульф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ат</a:t>
                      </a:r>
                      <a:endParaRPr lang="ru-RU" sz="32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Кислоты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 соли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2107422"/>
                <a:gridCol w="2107422"/>
                <a:gridCol w="2107422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Химическая</a:t>
                      </a:r>
                      <a:r>
                        <a:rPr kumimoji="0" lang="ru-RU" sz="24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 формула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  <a:p>
                      <a:endParaRPr lang="ru-RU" sz="2400" dirty="0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Валентность</a:t>
                      </a:r>
                      <a:r>
                        <a:rPr kumimoji="0" lang="ru-RU" sz="24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 кислотного остатка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  <a:p>
                      <a:endParaRPr lang="ru-RU" sz="2400" dirty="0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Название</a:t>
                      </a:r>
                      <a:r>
                        <a:rPr kumimoji="0" lang="ru-RU" sz="24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 кислоты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  <a:p>
                      <a:endParaRPr lang="ru-RU" sz="2400" dirty="0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Название соли</a:t>
                      </a:r>
                    </a:p>
                    <a:p>
                      <a:endParaRPr lang="ru-RU" sz="2400" dirty="0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r>
                        <a:rPr lang="en-US" sz="44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r>
                        <a:rPr lang="en-US" sz="4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</a:t>
                      </a:r>
                      <a:r>
                        <a:rPr lang="en-US" sz="4400" b="1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ru-RU" sz="44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endParaRPr lang="ru-RU" sz="4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r>
                        <a:rPr lang="en-US" sz="44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r>
                        <a:rPr lang="en-US" sz="4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</a:t>
                      </a:r>
                      <a:r>
                        <a:rPr lang="en-US" sz="4400" b="1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ru-RU" sz="4400" b="1" baseline="-25000" dirty="0" smtClean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?</a:t>
                      </a: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сернистая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сульф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ит</a:t>
                      </a:r>
                      <a:endParaRPr lang="ru-RU" sz="32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endParaRPr lang="ru-RU" sz="3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r>
                        <a:rPr lang="en-US" sz="44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r>
                        <a:rPr lang="en-US" sz="4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</a:t>
                      </a:r>
                      <a:r>
                        <a:rPr lang="en-US" sz="4400" b="1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ru-RU" sz="44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endParaRPr lang="ru-RU" sz="4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r>
                        <a:rPr lang="en-US" sz="44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r>
                        <a:rPr lang="en-US" sz="4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</a:t>
                      </a:r>
                      <a:r>
                        <a:rPr lang="en-US" sz="4400" b="1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r>
                        <a:rPr lang="ru-RU" sz="4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?</a:t>
                      </a: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угольная </a:t>
                      </a:r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карбон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ат</a:t>
                      </a:r>
                      <a:endParaRPr lang="ru-RU" sz="32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Кислоты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 соли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2107422"/>
                <a:gridCol w="2107422"/>
                <a:gridCol w="2107422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Химическая</a:t>
                      </a:r>
                      <a:r>
                        <a:rPr kumimoji="0" lang="ru-RU" sz="24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 формула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  <a:p>
                      <a:endParaRPr lang="ru-RU" sz="2400" dirty="0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Валентность</a:t>
                      </a:r>
                      <a:r>
                        <a:rPr kumimoji="0" lang="ru-RU" sz="24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 кислотного остатка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  <a:p>
                      <a:endParaRPr lang="ru-RU" sz="2400" dirty="0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Название</a:t>
                      </a:r>
                      <a:r>
                        <a:rPr kumimoji="0" lang="ru-RU" sz="24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 кислоты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  <a:p>
                      <a:endParaRPr lang="ru-RU" sz="2400" dirty="0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Название соли</a:t>
                      </a:r>
                    </a:p>
                    <a:p>
                      <a:endParaRPr lang="ru-RU" sz="2400" dirty="0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r>
                        <a:rPr lang="en-US" sz="44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r>
                        <a:rPr lang="en-US" sz="4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SiO</a:t>
                      </a:r>
                      <a:r>
                        <a:rPr lang="en-US" sz="4400" b="1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ru-RU" sz="44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endParaRPr lang="ru-RU" sz="4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r>
                        <a:rPr lang="en-US" sz="44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r>
                        <a:rPr lang="en-US" sz="4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SiO</a:t>
                      </a:r>
                      <a:r>
                        <a:rPr lang="en-US" sz="4400" b="1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r>
                        <a:rPr lang="ru-RU" sz="4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?</a:t>
                      </a: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кремниевая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силик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ат</a:t>
                      </a:r>
                      <a:endParaRPr lang="ru-RU" sz="32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endParaRPr lang="ru-RU" sz="3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r>
                        <a:rPr lang="en-US" sz="44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r>
                        <a:rPr lang="en-US" sz="4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PO</a:t>
                      </a:r>
                      <a:r>
                        <a:rPr lang="en-US" sz="4400" b="1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ru-RU" sz="44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endParaRPr lang="ru-RU" sz="4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r>
                        <a:rPr lang="en-US" sz="44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r>
                        <a:rPr lang="en-US" sz="4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PO</a:t>
                      </a:r>
                      <a:r>
                        <a:rPr lang="en-US" sz="4400" b="1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r>
                        <a:rPr lang="ru-RU" sz="4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?</a:t>
                      </a: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фосфорная</a:t>
                      </a:r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фосф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ат</a:t>
                      </a:r>
                      <a:endParaRPr lang="ru-RU" sz="32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Кислоты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 соли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538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2107422"/>
                <a:gridCol w="2107422"/>
                <a:gridCol w="2107422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Химическая</a:t>
                      </a:r>
                      <a:r>
                        <a:rPr kumimoji="0" lang="ru-RU" sz="24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 формула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  <a:p>
                      <a:endParaRPr lang="ru-RU" sz="2400" dirty="0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Валентность</a:t>
                      </a:r>
                      <a:r>
                        <a:rPr kumimoji="0" lang="ru-RU" sz="24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 кислотного остатка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  <a:p>
                      <a:endParaRPr lang="ru-RU" sz="2400" dirty="0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Название</a:t>
                      </a:r>
                      <a:r>
                        <a:rPr kumimoji="0" lang="ru-RU" sz="24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 кислоты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  <a:p>
                      <a:endParaRPr lang="ru-RU" sz="2400" dirty="0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Название соли</a:t>
                      </a:r>
                    </a:p>
                    <a:p>
                      <a:endParaRPr lang="ru-RU" sz="2400" dirty="0"/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r>
                        <a:rPr lang="en-US" sz="4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ClO</a:t>
                      </a:r>
                      <a:r>
                        <a:rPr lang="en-US" sz="4400" b="1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ru-RU" sz="44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endParaRPr lang="ru-RU" sz="4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r>
                        <a:rPr lang="en-US" sz="4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ClO</a:t>
                      </a:r>
                      <a:r>
                        <a:rPr lang="en-US" sz="4400" b="1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ru-RU" sz="4400" dirty="0" smtClean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хлорная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хлор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ат</a:t>
                      </a:r>
                      <a:endParaRPr lang="ru-RU" sz="32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endParaRPr lang="ru-RU" sz="3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r>
                        <a:rPr lang="en-US" sz="44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r>
                        <a:rPr lang="en-US" sz="4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CrO</a:t>
                      </a:r>
                      <a:r>
                        <a:rPr lang="en-US" sz="4400" b="1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ru-RU" sz="4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r>
                        <a:rPr lang="en-US" sz="44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r>
                        <a:rPr lang="en-US" sz="4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CrO</a:t>
                      </a:r>
                      <a:r>
                        <a:rPr lang="en-US" sz="4400" b="1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ru-RU" sz="4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хромовая</a:t>
                      </a:r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хром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ат</a:t>
                      </a:r>
                      <a:endParaRPr lang="ru-RU" sz="32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r>
                        <a:rPr lang="en-US" sz="4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MnO</a:t>
                      </a:r>
                      <a:r>
                        <a:rPr lang="en-US" sz="4400" b="1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ru-RU" sz="44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r>
                        <a:rPr lang="en-US" sz="4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MnO</a:t>
                      </a:r>
                      <a:r>
                        <a:rPr lang="en-US" sz="4400" b="1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ru-RU" sz="4400" dirty="0" smtClean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марганцовая</a:t>
                      </a:r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перманган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ат</a:t>
                      </a:r>
                      <a:endParaRPr lang="ru-RU" sz="32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Соли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28596" y="1214422"/>
            <a:ext cx="8286808" cy="2214578"/>
          </a:xfrm>
          <a:prstGeom prst="roundRect">
            <a:avLst>
              <a:gd name="adj" fmla="val 0"/>
            </a:avLst>
          </a:prstGeom>
          <a:noFill/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Соли - сложные вещества.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 состав которых входят атомы металлов и кислотные остатки.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5305" y="3714752"/>
            <a:ext cx="18533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dirty="0" smtClean="0">
                <a:latin typeface="Arial" pitchFamily="34" charset="0"/>
                <a:ea typeface="Calibri"/>
                <a:cs typeface="Arial" pitchFamily="34" charset="0"/>
              </a:rPr>
              <a:t>К</a:t>
            </a:r>
            <a:r>
              <a:rPr lang="en-US" sz="4400" baseline="-25000" dirty="0" smtClean="0">
                <a:latin typeface="Arial" pitchFamily="34" charset="0"/>
                <a:ea typeface="Calibri"/>
                <a:cs typeface="Arial" pitchFamily="34" charset="0"/>
              </a:rPr>
              <a:t>2</a:t>
            </a:r>
            <a:r>
              <a:rPr lang="ru-RU" sz="4400" baseline="-250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ea typeface="Calibri"/>
                <a:cs typeface="Arial" pitchFamily="34" charset="0"/>
              </a:rPr>
              <a:t>SO</a:t>
            </a:r>
            <a:r>
              <a:rPr lang="en-US" sz="4400" b="1" baseline="-25000" dirty="0" smtClean="0">
                <a:solidFill>
                  <a:srgbClr val="FF0000"/>
                </a:solidFill>
                <a:latin typeface="Arial" pitchFamily="34" charset="0"/>
                <a:ea typeface="Calibri"/>
                <a:cs typeface="Arial" pitchFamily="34" charset="0"/>
              </a:rPr>
              <a:t>3</a:t>
            </a:r>
            <a:endParaRPr lang="ru-RU" sz="4400" b="1" baseline="-25000" dirty="0" smtClean="0">
              <a:solidFill>
                <a:srgbClr val="FF0000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4214810" y="4786322"/>
            <a:ext cx="4564880" cy="1428760"/>
          </a:xfrm>
          <a:noFill/>
          <a:ln w="38100">
            <a:solidFill>
              <a:srgbClr val="FF0000"/>
            </a:solidFill>
          </a:ln>
        </p:spPr>
        <p:txBody>
          <a:bodyPr/>
          <a:lstStyle/>
          <a:p>
            <a:pPr algn="ctr">
              <a:buFont typeface="Arial" pitchFamily="34" charset="0"/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Кислотный остаток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714348" y="4786322"/>
            <a:ext cx="2921806" cy="714391"/>
          </a:xfrm>
          <a:prstGeom prst="rect">
            <a:avLst/>
          </a:prstGeom>
          <a:noFill/>
          <a:ln w="2857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металл</a:t>
            </a:r>
          </a:p>
        </p:txBody>
      </p:sp>
      <p:cxnSp>
        <p:nvCxnSpPr>
          <p:cNvPr id="9" name="Прямая со стрелкой 8"/>
          <p:cNvCxnSpPr>
            <a:stCxn id="8" idx="0"/>
          </p:cNvCxnSpPr>
          <p:nvPr/>
        </p:nvCxnSpPr>
        <p:spPr>
          <a:xfrm rot="5400000" flipH="1" flipV="1">
            <a:off x="2659245" y="3730824"/>
            <a:ext cx="571504" cy="1539493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7" idx="0"/>
          </p:cNvCxnSpPr>
          <p:nvPr/>
        </p:nvCxnSpPr>
        <p:spPr>
          <a:xfrm rot="16200000" flipV="1">
            <a:off x="5641782" y="3930854"/>
            <a:ext cx="571504" cy="113943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3500430" y="3929066"/>
            <a:ext cx="1571636" cy="0"/>
          </a:xfrm>
          <a:prstGeom prst="line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256</Words>
  <Application>Microsoft Office PowerPoint</Application>
  <PresentationFormat>Экран (4:3)</PresentationFormat>
  <Paragraphs>141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Названия кислот и солей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Названия кислот и солей</dc:title>
  <dc:creator>Политова Светлана Викторовна</dc:creator>
  <cp:lastModifiedBy>Admin</cp:lastModifiedBy>
  <cp:revision>8</cp:revision>
  <dcterms:created xsi:type="dcterms:W3CDTF">2014-03-18T17:47:22Z</dcterms:created>
  <dcterms:modified xsi:type="dcterms:W3CDTF">2014-03-19T15:14:29Z</dcterms:modified>
</cp:coreProperties>
</file>