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  <p:sldId id="272" r:id="rId5"/>
    <p:sldId id="273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1" r:id="rId14"/>
    <p:sldId id="310" r:id="rId15"/>
    <p:sldId id="26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9C3"/>
    <a:srgbClr val="FFFFCC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E6FD-F647-48FD-A17D-C30F5F4F05B2}" type="datetimeFigureOut">
              <a:rPr lang="ru-RU" smtClean="0"/>
              <a:pPr/>
              <a:t>14.03.2014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Соли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Проверь себя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57158" y="1571612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1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57158" y="2714620"/>
            <a:ext cx="8179651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Составьте уравнения гидролиза следующих солей</a:t>
            </a:r>
            <a:endParaRPr kumimoji="0" lang="ru-RU" sz="24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548696" y="3929066"/>
            <a:ext cx="7949287" cy="654032"/>
            <a:chOff x="642910" y="3929066"/>
            <a:chExt cx="7949287" cy="654032"/>
          </a:xfrm>
        </p:grpSpPr>
        <p:sp>
          <p:nvSpPr>
            <p:cNvPr id="18" name="Заголовок 1"/>
            <p:cNvSpPr txBox="1">
              <a:spLocks/>
            </p:cNvSpPr>
            <p:nvPr/>
          </p:nvSpPr>
          <p:spPr>
            <a:xfrm>
              <a:off x="642910" y="3929066"/>
              <a:ext cx="252000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kumimoji="0" lang="en-US" sz="40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Na</a:t>
              </a:r>
              <a:r>
                <a:rPr kumimoji="0" lang="en-US" sz="40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2</a:t>
              </a:r>
              <a:r>
                <a:rPr kumimoji="0" lang="en-US" sz="40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SO</a:t>
              </a:r>
              <a:r>
                <a:rPr kumimoji="0" lang="en-US" sz="40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3</a:t>
              </a:r>
              <a:endParaRPr kumimoji="0" lang="ru-RU" sz="4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3357554" y="3929066"/>
              <a:ext cx="252000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lang="en-US" sz="4000" dirty="0" smtClean="0">
                  <a:latin typeface="Arial" pitchFamily="34" charset="0"/>
                  <a:ea typeface="+mj-ea"/>
                  <a:cs typeface="Arial" pitchFamily="34" charset="0"/>
                </a:rPr>
                <a:t>CuCl</a:t>
              </a:r>
              <a:r>
                <a:rPr lang="en-US" sz="4000" baseline="-25000" dirty="0" smtClean="0">
                  <a:latin typeface="Arial" pitchFamily="34" charset="0"/>
                  <a:ea typeface="+mj-ea"/>
                  <a:cs typeface="Arial" pitchFamily="34" charset="0"/>
                </a:rPr>
                <a:t>2</a:t>
              </a:r>
              <a:endParaRPr kumimoji="0" lang="ru-RU" sz="4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6072197" y="3929066"/>
              <a:ext cx="252000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lnSpcReduction="10000"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kumimoji="0" lang="en-US" sz="4000" b="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NaCN</a:t>
              </a:r>
              <a:endParaRPr kumimoji="0" lang="ru-RU" sz="4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sp>
        <p:nvSpPr>
          <p:cNvPr id="11" name="Заголовок 1"/>
          <p:cNvSpPr txBox="1">
            <a:spLocks/>
          </p:cNvSpPr>
          <p:nvPr/>
        </p:nvSpPr>
        <p:spPr>
          <a:xfrm>
            <a:off x="548696" y="5072074"/>
            <a:ext cx="2520000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Arial" pitchFamily="34" charset="0"/>
                <a:ea typeface="+mj-ea"/>
                <a:cs typeface="Arial" pitchFamily="34" charset="0"/>
              </a:rPr>
              <a:t>FeCl</a:t>
            </a:r>
            <a:r>
              <a:rPr kumimoji="0" lang="en-US" sz="4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ru-RU" sz="40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Проверь себя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57158" y="1571612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2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57158" y="2714620"/>
            <a:ext cx="8179651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170000"/>
              </a:lnSpc>
              <a:spcBef>
                <a:spcPct val="0"/>
              </a:spcBef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Приведите примеры хорошо растворимых, малорастворимых и плохо растворимых солей.</a:t>
            </a:r>
            <a:endParaRPr kumimoji="0" lang="ru-RU" sz="24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14282" y="4786322"/>
            <a:ext cx="3888000" cy="756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малорастворимые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214282" y="3786190"/>
            <a:ext cx="8317156" cy="756000"/>
            <a:chOff x="214282" y="3786190"/>
            <a:chExt cx="8317156" cy="756000"/>
          </a:xfrm>
        </p:grpSpPr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214282" y="3786190"/>
              <a:ext cx="3888000" cy="756000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растворимые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4643438" y="3786190"/>
              <a:ext cx="3888000" cy="756000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нерастворимые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Проверь себя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57158" y="1571612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3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57158" y="2714620"/>
            <a:ext cx="8179651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170000"/>
              </a:lnSpc>
              <a:spcBef>
                <a:spcPct val="0"/>
              </a:spcBef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Составьте уравнения</a:t>
            </a:r>
            <a:r>
              <a:rPr lang="en-US" sz="240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реакций, с помощью которых можно получить соли.</a:t>
            </a:r>
            <a:endParaRPr kumimoji="0" lang="ru-RU" sz="24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Проверь себя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57158" y="1571612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4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57158" y="2714620"/>
            <a:ext cx="8179651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170000"/>
              </a:lnSpc>
              <a:spcBef>
                <a:spcPct val="0"/>
              </a:spcBef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Составьте уравнения</a:t>
            </a:r>
            <a:r>
              <a:rPr lang="en-US" sz="240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реакций, с помощью которых можно сульфат магния из:</a:t>
            </a:r>
            <a:endParaRPr kumimoji="0" lang="ru-RU" sz="24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548696" y="3929066"/>
            <a:ext cx="7949287" cy="654032"/>
            <a:chOff x="642910" y="3929066"/>
            <a:chExt cx="7949287" cy="654032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642910" y="3929066"/>
              <a:ext cx="252000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А) магния</a:t>
              </a:r>
              <a:r>
                <a:rPr kumimoji="0" lang="ru-RU" sz="2400" b="0" i="0" u="none" strike="noStrike" kern="120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  <a:endParaRPr kumimoji="0" lang="ru-RU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3357554" y="3929066"/>
              <a:ext cx="252000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Б) оксида магния</a:t>
              </a:r>
              <a:endPara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6072197" y="3929066"/>
              <a:ext cx="252000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В) </a:t>
              </a:r>
              <a:r>
                <a:rPr kumimoji="0" lang="ru-RU" sz="2400" b="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гидроксида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магния</a:t>
              </a:r>
              <a:endPara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548696" y="4929198"/>
            <a:ext cx="2520000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Г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 карбоната магния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1" y="1026422"/>
          <a:ext cx="8715438" cy="501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88"/>
                <a:gridCol w="1743087"/>
                <a:gridCol w="1743088"/>
                <a:gridCol w="1743087"/>
                <a:gridCol w="1743088"/>
              </a:tblGrid>
              <a:tr h="905114">
                <a:tc gridSpan="5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Основные</a:t>
                      </a:r>
                      <a:r>
                        <a:rPr lang="ru-RU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способы получения солей: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310"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неметалл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кислотный оксид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131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соль+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соль+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131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основный оксид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соль+вода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131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соль+вода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соль+вода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соль+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131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 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соль+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соль+соль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Физические свойства солей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stCxn id="5" idx="2"/>
            <a:endCxn id="19" idx="0"/>
          </p:cNvCxnSpPr>
          <p:nvPr/>
        </p:nvCxnSpPr>
        <p:spPr>
          <a:xfrm rot="5400000">
            <a:off x="4036215" y="1464455"/>
            <a:ext cx="1071570" cy="158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892943" y="2000240"/>
            <a:ext cx="735811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Твердые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вещества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78563" y="3143248"/>
            <a:ext cx="3960000" cy="126000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Белый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цвет: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KCl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NaCl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BaSO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4643438" y="3429000"/>
            <a:ext cx="3960000" cy="79200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Bef>
                <a:spcPct val="0"/>
              </a:spcBef>
              <a:defRPr/>
            </a:pPr>
            <a:endParaRPr lang="en-US" sz="32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ru-RU" sz="4100" dirty="0" smtClean="0">
                <a:latin typeface="Arial" pitchFamily="34" charset="0"/>
                <a:ea typeface="+mj-ea"/>
                <a:cs typeface="Arial" pitchFamily="34" charset="0"/>
              </a:rPr>
              <a:t>Оранжевый:</a:t>
            </a:r>
            <a:r>
              <a:rPr lang="en-US" sz="4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41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CrO</a:t>
            </a:r>
            <a:r>
              <a:rPr lang="en-US" sz="41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100" baseline="-250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178563" y="4591694"/>
            <a:ext cx="3960000" cy="79200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Желтый: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K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CrO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>
            <a:off x="4643438" y="4375413"/>
            <a:ext cx="3960000" cy="82800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Зеленый: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NiSO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>
            <a:off x="178563" y="5572140"/>
            <a:ext cx="3960000" cy="79200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озовый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CoCl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4" name="Заголовок 1"/>
          <p:cNvSpPr txBox="1">
            <a:spLocks/>
          </p:cNvSpPr>
          <p:nvPr/>
        </p:nvSpPr>
        <p:spPr>
          <a:xfrm>
            <a:off x="4643438" y="5357826"/>
            <a:ext cx="3960000" cy="79200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Ч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ерный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CuO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Классификация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3" idx="0"/>
          </p:cNvCxnSpPr>
          <p:nvPr/>
        </p:nvCxnSpPr>
        <p:spPr>
          <a:xfrm rot="16200000" flipH="1">
            <a:off x="1400596" y="1313992"/>
            <a:ext cx="1357322" cy="586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  <a:endCxn id="14" idx="3"/>
          </p:cNvCxnSpPr>
          <p:nvPr/>
        </p:nvCxnSpPr>
        <p:spPr>
          <a:xfrm rot="5400000">
            <a:off x="3005133" y="2240133"/>
            <a:ext cx="2878330" cy="255404"/>
          </a:xfrm>
          <a:prstGeom prst="bentConnector2">
            <a:avLst/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5" idx="3"/>
            <a:endCxn id="15" idx="3"/>
          </p:cNvCxnSpPr>
          <p:nvPr/>
        </p:nvCxnSpPr>
        <p:spPr>
          <a:xfrm flipH="1">
            <a:off x="4245158" y="601654"/>
            <a:ext cx="3112924" cy="4348354"/>
          </a:xfrm>
          <a:prstGeom prst="bentConnector3">
            <a:avLst>
              <a:gd name="adj1" fmla="val -7344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2285992"/>
            <a:ext cx="3888000" cy="756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растворимые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28596" y="3429000"/>
            <a:ext cx="3888000" cy="756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малорастворимые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57158" y="4572008"/>
            <a:ext cx="3888000" cy="756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нерастворимые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1674000" y="5572140"/>
            <a:ext cx="5796000" cy="79200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Признак: растворимость в воде</a:t>
            </a:r>
            <a:endParaRPr kumimoji="0" lang="ru-RU" sz="3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Диссоциация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солей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57158" y="1571612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Средние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57158" y="2714620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Кислые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85720" y="3857628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Основные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4464843" y="1571612"/>
            <a:ext cx="4071966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latin typeface="Arial" pitchFamily="34" charset="0"/>
                <a:ea typeface="+mj-ea"/>
                <a:cs typeface="Arial" pitchFamily="34" charset="0"/>
              </a:rPr>
              <a:t>KCl</a:t>
            </a:r>
            <a:r>
              <a:rPr lang="en-US" sz="3200" dirty="0" err="1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K</a:t>
            </a:r>
            <a:r>
              <a:rPr lang="en-US" sz="3200" baseline="300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en-US" sz="3200" dirty="0" err="1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Cl</a:t>
            </a:r>
            <a:r>
              <a:rPr lang="en-US" sz="3200" baseline="300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-</a:t>
            </a:r>
            <a:endParaRPr kumimoji="0" lang="ru-RU" sz="32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464843" y="2714620"/>
            <a:ext cx="4071966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</a:rPr>
              <a:t>KHSO</a:t>
            </a:r>
            <a:r>
              <a:rPr lang="en-US" sz="3200" baseline="-2500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K</a:t>
            </a:r>
            <a:r>
              <a:rPr lang="en-US" sz="3200" baseline="300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200" baseline="300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-</a:t>
            </a:r>
            <a:endParaRPr kumimoji="0" lang="ru-RU" sz="32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4464843" y="3857628"/>
            <a:ext cx="4071966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</a:rPr>
              <a:t>AlOHCl</a:t>
            </a:r>
            <a:r>
              <a:rPr lang="en-US" sz="32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AlOH</a:t>
            </a:r>
            <a:r>
              <a:rPr lang="en-US" sz="3200" baseline="300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2+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+2Cl</a:t>
            </a:r>
            <a:r>
              <a:rPr lang="en-US" sz="3200" baseline="300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-</a:t>
            </a:r>
            <a:endParaRPr kumimoji="0" lang="ru-RU" sz="32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с металлами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026422"/>
          <a:ext cx="8715438" cy="4805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905146"/>
                <a:gridCol w="2905146"/>
              </a:tblGrid>
              <a:tr h="905114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 + металл</a:t>
                      </a:r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Новая</a:t>
                      </a:r>
                      <a:r>
                        <a:rPr lang="ru-RU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соль + новый металл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0966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Правило: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металл может вытеснять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из раствора соли только те металлы, которые находятся в электрохимическом ряду напряжений правее него.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131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Пример: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CuSO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+Fe = FeSO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+Cu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7387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Вывод: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Железо вытесняет медь из раствора соли меди, т.к железо-</a:t>
                      </a:r>
                      <a:r>
                        <a:rPr lang="ru-RU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более активный металл, чем медь.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со щелочами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026422"/>
          <a:ext cx="871543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905146"/>
                <a:gridCol w="2905146"/>
              </a:tblGrid>
              <a:tr h="905114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 + растворимое</a:t>
                      </a:r>
                      <a:r>
                        <a:rPr lang="ru-RU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основание (щелочь)</a:t>
                      </a:r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 +основание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2131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Пример: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FeCl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+3KOH = Fe(OH)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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+3KCl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1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Пример:</a:t>
                      </a:r>
                    </a:p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+Ba(OH)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?+?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7387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Правило: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Растворы солей взаимодействуют со щелочами с образованием новой соли и нового нерастворимого основания или нерастворимой соли.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с кислотами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026422"/>
          <a:ext cx="8715438" cy="3342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905146"/>
                <a:gridCol w="2905146"/>
              </a:tblGrid>
              <a:tr h="905114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 + кислота</a:t>
                      </a:r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 + кислота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2131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Пример: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BaCl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+H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=BaSO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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+2HCl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7387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Правило: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Соли взаимодействуют с кислотами с образованием новой более слабой кислоты или новой нерастворимой соли.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 солями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026422"/>
          <a:ext cx="8715438" cy="4000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905146"/>
                <a:gridCol w="2905146"/>
              </a:tblGrid>
              <a:tr h="905114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Соль1 + соль2</a:t>
                      </a:r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соль3 +соль4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2131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Пример: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AgNO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+KCl=</a:t>
                      </a:r>
                      <a:r>
                        <a:rPr lang="en-US" sz="32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AgCl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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+KNO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1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Пример:</a:t>
                      </a:r>
                    </a:p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BaCl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+Na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?+?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7387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Правило: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Соли могут взаимодействовать между собой с образованием новых солей, если одна из солей выпадает в осадок.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Разложение при нагревании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026422"/>
          <a:ext cx="8715438" cy="464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095515"/>
                <a:gridCol w="3714777"/>
              </a:tblGrid>
              <a:tr h="905114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 (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t)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Основный </a:t>
                      </a:r>
                      <a:r>
                        <a:rPr lang="ru-RU" sz="3200" b="0" baseline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оксид+кислотный</a:t>
                      </a:r>
                      <a:r>
                        <a:rPr lang="ru-RU" sz="32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оксид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2131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Пример: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MgCO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t)=MgO+CO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Times New Roman"/>
                          <a:cs typeface="Times New Roman"/>
                        </a:rPr>
                        <a:t>↑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1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Пример: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Ca(HCO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t)=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CaO+2CO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+H</a:t>
                      </a:r>
                      <a:r>
                        <a:rPr lang="en-US" sz="32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7387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Правило: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Некоторые соли разлагаются при нагревании.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410</Words>
  <Application>Microsoft Office PowerPoint</Application>
  <PresentationFormat>Экран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Соли  </vt:lpstr>
      <vt:lpstr>Физические свойства солей</vt:lpstr>
      <vt:lpstr>Слайд 3</vt:lpstr>
      <vt:lpstr>Слайд 4</vt:lpstr>
      <vt:lpstr>Взаимодействие с металлами</vt:lpstr>
      <vt:lpstr>Взаимодействие со щелочами</vt:lpstr>
      <vt:lpstr>Взаимодействие с кислотами</vt:lpstr>
      <vt:lpstr>Взаимодействие с солями</vt:lpstr>
      <vt:lpstr>Разложение при нагревании</vt:lpstr>
      <vt:lpstr>Слайд 10</vt:lpstr>
      <vt:lpstr>Слайд 11</vt:lpstr>
      <vt:lpstr>Слайд 12</vt:lpstr>
      <vt:lpstr>Слайд 13</vt:lpstr>
      <vt:lpstr>Слайд 14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Предельные одноатомные спирты </dc:title>
  <dc:subject>Классификация, номенклатура, изомерия.</dc:subject>
  <dc:creator>Политова Светлана Викторовна</dc:creator>
  <cp:keywords>Спирты, одноатомные спирты, изомерия, классификация</cp:keywords>
  <dc:description>ГБОУ СОШ № 1352 г. Москвы</dc:description>
  <cp:lastModifiedBy>Admin</cp:lastModifiedBy>
  <cp:revision>44</cp:revision>
  <dcterms:created xsi:type="dcterms:W3CDTF">2013-12-22T12:43:22Z</dcterms:created>
  <dcterms:modified xsi:type="dcterms:W3CDTF">2014-03-14T19:10:35Z</dcterms:modified>
</cp:coreProperties>
</file>