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8" r:id="rId4"/>
    <p:sldId id="272" r:id="rId5"/>
    <p:sldId id="273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1" r:id="rId14"/>
    <p:sldId id="310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9C3"/>
    <a:srgbClr val="FFFFCC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E6FD-F647-48FD-A17D-C30F5F4F05B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1E6FD-F647-48FD-A17D-C30F5F4F05B2}" type="datetimeFigureOut">
              <a:rPr lang="ru-RU" smtClean="0"/>
              <a:pPr/>
              <a:t>14.03.2014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0BB08-C1B1-4C89-B33B-3F30C64892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Соли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371600" y="5500702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 Светлана Викторовна,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учитель химии высшей квалификационной категории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71600" y="428604"/>
            <a:ext cx="6400800" cy="92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ГБОУ СОШ № 1352 с углубленным изучением английского языка г. Москвы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Проверь себя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57158" y="1571612"/>
            <a:ext cx="3888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1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57158" y="2714620"/>
            <a:ext cx="8179651" cy="654032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Составьте уравнения гидролиза следующих солей</a:t>
            </a:r>
            <a:endParaRPr kumimoji="0" lang="ru-RU" sz="24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48696" y="3929066"/>
            <a:ext cx="7949287" cy="654032"/>
            <a:chOff x="642910" y="3929066"/>
            <a:chExt cx="7949287" cy="654032"/>
          </a:xfrm>
        </p:grpSpPr>
        <p:sp>
          <p:nvSpPr>
            <p:cNvPr id="18" name="Заголовок 1"/>
            <p:cNvSpPr txBox="1">
              <a:spLocks/>
            </p:cNvSpPr>
            <p:nvPr/>
          </p:nvSpPr>
          <p:spPr>
            <a:xfrm>
              <a:off x="642910" y="3929066"/>
              <a:ext cx="2520000" cy="654032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</a:ln>
            <a:effectLst/>
          </p:spPr>
          <p:txBody>
            <a:bodyPr vert="horz" lIns="91440" tIns="45720" rIns="91440" bIns="45720" rtlCol="0" anchor="ctr">
              <a:normAutofit fontScale="92500" lnSpcReduction="10000"/>
            </a:bodyPr>
            <a:lstStyle/>
            <a:p>
              <a:pPr lvl="0" algn="ctr">
                <a:spcBef>
                  <a:spcPct val="0"/>
                </a:spcBef>
                <a:defRPr/>
              </a:pPr>
              <a:r>
                <a:rPr kumimoji="0" lang="en-US" sz="40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Na</a:t>
              </a:r>
              <a:r>
                <a:rPr kumimoji="0" lang="en-US" sz="4000" b="0" i="0" u="none" strike="noStrike" kern="120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2</a:t>
              </a:r>
              <a:r>
                <a:rPr kumimoji="0" lang="en-US" sz="40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SO</a:t>
              </a:r>
              <a:r>
                <a:rPr kumimoji="0" lang="en-US" sz="4000" b="0" i="0" u="none" strike="noStrike" kern="120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3</a:t>
              </a:r>
              <a:endParaRPr kumimoji="0" lang="ru-RU" sz="4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3357554" y="3929066"/>
              <a:ext cx="2520000" cy="654032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</a:ln>
            <a:effectLst/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  <a:defRPr/>
              </a:pPr>
              <a:r>
                <a:rPr lang="en-US" sz="4000" dirty="0" smtClean="0">
                  <a:latin typeface="Arial" pitchFamily="34" charset="0"/>
                  <a:ea typeface="+mj-ea"/>
                  <a:cs typeface="Arial" pitchFamily="34" charset="0"/>
                </a:rPr>
                <a:t>CuCl</a:t>
              </a:r>
              <a:r>
                <a:rPr lang="en-US" sz="4000" baseline="-25000" dirty="0" smtClean="0">
                  <a:latin typeface="Arial" pitchFamily="34" charset="0"/>
                  <a:ea typeface="+mj-ea"/>
                  <a:cs typeface="Arial" pitchFamily="34" charset="0"/>
                </a:rPr>
                <a:t>2</a:t>
              </a:r>
              <a:endParaRPr kumimoji="0" lang="ru-RU" sz="4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10" name="Заголовок 1"/>
            <p:cNvSpPr txBox="1">
              <a:spLocks/>
            </p:cNvSpPr>
            <p:nvPr/>
          </p:nvSpPr>
          <p:spPr>
            <a:xfrm>
              <a:off x="6072197" y="3929066"/>
              <a:ext cx="2520000" cy="654032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</a:ln>
            <a:effectLst/>
          </p:spPr>
          <p:txBody>
            <a:bodyPr vert="horz" lIns="91440" tIns="45720" rIns="91440" bIns="45720" rtlCol="0" anchor="ctr">
              <a:normAutofit lnSpcReduction="10000"/>
            </a:bodyPr>
            <a:lstStyle/>
            <a:p>
              <a:pPr lvl="0" algn="ctr">
                <a:spcBef>
                  <a:spcPct val="0"/>
                </a:spcBef>
                <a:defRPr/>
              </a:pPr>
              <a:r>
                <a:rPr kumimoji="0" lang="en-US" sz="4000" b="0" i="0" u="none" strike="noStrike" kern="1200" cap="none" spc="0" normalizeH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NaCN</a:t>
              </a:r>
              <a:endParaRPr kumimoji="0" lang="ru-RU" sz="4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</p:grpSp>
      <p:sp>
        <p:nvSpPr>
          <p:cNvPr id="11" name="Заголовок 1"/>
          <p:cNvSpPr txBox="1">
            <a:spLocks/>
          </p:cNvSpPr>
          <p:nvPr/>
        </p:nvSpPr>
        <p:spPr>
          <a:xfrm>
            <a:off x="548696" y="5072074"/>
            <a:ext cx="2520000" cy="654032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err="1" smtClean="0">
                <a:latin typeface="Arial" pitchFamily="34" charset="0"/>
                <a:ea typeface="+mj-ea"/>
                <a:cs typeface="Arial" pitchFamily="34" charset="0"/>
              </a:rPr>
              <a:t>FeCl</a:t>
            </a:r>
            <a:r>
              <a:rPr kumimoji="0" lang="en-US" sz="4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endParaRPr kumimoji="0" lang="ru-RU" sz="40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Проверь себя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57158" y="1571612"/>
            <a:ext cx="3888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 2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57158" y="2714620"/>
            <a:ext cx="8179651" cy="654032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170000"/>
              </a:lnSpc>
              <a:spcBef>
                <a:spcPct val="0"/>
              </a:spcBef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Приведите примеры хорошо растворимых, малорастворимых и плохо растворимых солей.</a:t>
            </a:r>
            <a:endParaRPr kumimoji="0" lang="ru-RU" sz="24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214282" y="4786322"/>
            <a:ext cx="3888000" cy="756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малорастворимые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214282" y="3786190"/>
            <a:ext cx="8317156" cy="756000"/>
            <a:chOff x="214282" y="3786190"/>
            <a:chExt cx="8317156" cy="756000"/>
          </a:xfrm>
        </p:grpSpPr>
        <p:sp>
          <p:nvSpPr>
            <p:cNvPr id="12" name="Заголовок 1"/>
            <p:cNvSpPr txBox="1">
              <a:spLocks/>
            </p:cNvSpPr>
            <p:nvPr/>
          </p:nvSpPr>
          <p:spPr>
            <a:xfrm>
              <a:off x="214282" y="3786190"/>
              <a:ext cx="3888000" cy="756000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 fontScale="975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растворимые</a:t>
              </a:r>
              <a:endPara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15" name="Заголовок 1"/>
            <p:cNvSpPr txBox="1">
              <a:spLocks/>
            </p:cNvSpPr>
            <p:nvPr/>
          </p:nvSpPr>
          <p:spPr>
            <a:xfrm>
              <a:off x="4643438" y="3786190"/>
              <a:ext cx="3888000" cy="756000"/>
            </a:xfrm>
            <a:prstGeom prst="roundRect">
              <a:avLst>
                <a:gd name="adj" fmla="val 0"/>
              </a:avLst>
            </a:prstGeom>
            <a:solidFill>
              <a:schemeClr val="bg2">
                <a:lumMod val="90000"/>
              </a:schemeClr>
            </a:solidFill>
            <a:ln w="38100">
              <a:solidFill>
                <a:schemeClr val="bg2">
                  <a:lumMod val="50000"/>
                </a:schemeClr>
              </a:solidFill>
            </a:ln>
            <a:effectLst>
              <a:outerShdw dist="76200" dir="2400000" algn="ctr" rotWithShape="0">
                <a:schemeClr val="accent6">
                  <a:lumMod val="50000"/>
                  <a:alpha val="50000"/>
                </a:schemeClr>
              </a:outerShdw>
            </a:effectLst>
          </p:spPr>
          <p:txBody>
            <a:bodyPr vert="horz" lIns="91440" tIns="45720" rIns="91440" bIns="45720" rtlCol="0" anchor="ctr">
              <a:normAutofit fontScale="975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нерастворимые</a:t>
              </a:r>
              <a:endPara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Проверь себя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57158" y="1571612"/>
            <a:ext cx="3888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3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57158" y="2714620"/>
            <a:ext cx="8179651" cy="654032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170000"/>
              </a:lnSpc>
              <a:spcBef>
                <a:spcPct val="0"/>
              </a:spcBef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Составьте уравнения</a:t>
            </a:r>
            <a:r>
              <a:rPr lang="en-US" sz="24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реакций, с помощью которых можно получить соли.</a:t>
            </a:r>
            <a:endParaRPr kumimoji="0" lang="ru-RU" sz="24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Проверь себя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57158" y="1571612"/>
            <a:ext cx="3888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Задание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4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57158" y="2714620"/>
            <a:ext cx="8179651" cy="654032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lnSpc>
                <a:spcPct val="170000"/>
              </a:lnSpc>
              <a:spcBef>
                <a:spcPct val="0"/>
              </a:spcBef>
              <a:defRPr/>
            </a:pP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Составьте уравнения</a:t>
            </a:r>
            <a:r>
              <a:rPr lang="en-US" sz="2400" dirty="0" smtClean="0"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реакций, с помощью которых можно сульфат магния из:</a:t>
            </a:r>
            <a:endParaRPr kumimoji="0" lang="ru-RU" sz="24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548696" y="3929066"/>
            <a:ext cx="7949287" cy="654032"/>
            <a:chOff x="642910" y="3929066"/>
            <a:chExt cx="7949287" cy="654032"/>
          </a:xfrm>
        </p:grpSpPr>
        <p:sp>
          <p:nvSpPr>
            <p:cNvPr id="7" name="Заголовок 1"/>
            <p:cNvSpPr txBox="1">
              <a:spLocks/>
            </p:cNvSpPr>
            <p:nvPr/>
          </p:nvSpPr>
          <p:spPr>
            <a:xfrm>
              <a:off x="642910" y="3929066"/>
              <a:ext cx="2520000" cy="654032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</a:ln>
            <a:effectLst/>
          </p:spPr>
          <p:txBody>
            <a:bodyPr vert="horz" lIns="91440" tIns="45720" rIns="91440" bIns="45720" rtlCol="0" anchor="ctr">
              <a:normAutofit/>
            </a:bodyPr>
            <a:lstStyle/>
            <a:p>
              <a:pPr lvl="0" algn="ctr">
                <a:spcBef>
                  <a:spcPct val="0"/>
                </a:spcBef>
                <a:defRPr/>
              </a:pPr>
              <a:r>
                <a:rPr kumimoji="0" lang="ru-RU" sz="2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А) магния</a:t>
              </a:r>
              <a:r>
                <a:rPr kumimoji="0" lang="ru-RU" sz="2400" b="0" i="0" u="none" strike="noStrike" kern="120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</a:t>
              </a:r>
              <a:endParaRPr kumimoji="0" lang="ru-RU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8" name="Заголовок 1"/>
            <p:cNvSpPr txBox="1">
              <a:spLocks/>
            </p:cNvSpPr>
            <p:nvPr/>
          </p:nvSpPr>
          <p:spPr>
            <a:xfrm>
              <a:off x="3357554" y="3929066"/>
              <a:ext cx="2520000" cy="654032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</a:ln>
            <a:effectLst/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  <a:defRPr/>
              </a:pPr>
              <a:r>
                <a:rPr kumimoji="0" lang="ru-RU" sz="2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Б) оксида магния</a:t>
              </a:r>
              <a:endPara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9" name="Заголовок 1"/>
            <p:cNvSpPr txBox="1">
              <a:spLocks/>
            </p:cNvSpPr>
            <p:nvPr/>
          </p:nvSpPr>
          <p:spPr>
            <a:xfrm>
              <a:off x="6072197" y="3929066"/>
              <a:ext cx="2520000" cy="654032"/>
            </a:xfrm>
            <a:prstGeom prst="roundRect">
              <a:avLst>
                <a:gd name="adj" fmla="val 0"/>
              </a:avLst>
            </a:prstGeom>
            <a:noFill/>
            <a:ln w="38100">
              <a:noFill/>
            </a:ln>
            <a:effectLst/>
          </p:spPr>
          <p:txBody>
            <a:bodyPr vert="horz" lIns="91440" tIns="45720" rIns="91440" bIns="45720" rtlCol="0" anchor="ctr">
              <a:noAutofit/>
            </a:bodyPr>
            <a:lstStyle/>
            <a:p>
              <a:pPr lvl="0" algn="ctr">
                <a:spcBef>
                  <a:spcPct val="0"/>
                </a:spcBef>
                <a:defRPr/>
              </a:pPr>
              <a:r>
                <a:rPr kumimoji="0" lang="ru-RU" sz="2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В) </a:t>
              </a:r>
              <a:r>
                <a:rPr kumimoji="0" lang="ru-RU" sz="2400" b="0" i="0" u="none" strike="noStrike" kern="1200" cap="none" spc="0" normalizeH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гидроксида</a:t>
              </a:r>
              <a:r>
                <a:rPr kumimoji="0" lang="ru-RU" sz="2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 магния</a:t>
              </a:r>
              <a:endPara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548696" y="4929198"/>
            <a:ext cx="2520000" cy="654032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400" dirty="0" smtClean="0">
                <a:latin typeface="Arial" pitchFamily="34" charset="0"/>
                <a:ea typeface="+mj-ea"/>
                <a:cs typeface="Arial" pitchFamily="34" charset="0"/>
              </a:rPr>
              <a:t>Г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) карбоната магния</a:t>
            </a:r>
            <a:endParaRPr kumimoji="0" lang="ru-RU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1" y="1026422"/>
          <a:ext cx="8715438" cy="501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088"/>
                <a:gridCol w="1743087"/>
                <a:gridCol w="1743088"/>
                <a:gridCol w="1743087"/>
                <a:gridCol w="1743088"/>
              </a:tblGrid>
              <a:tr h="905114">
                <a:tc gridSpan="5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Основные</a:t>
                      </a:r>
                      <a:r>
                        <a:rPr lang="ru-RU" sz="32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способы получения солей: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1310">
                <a:tc>
                  <a:txBody>
                    <a:bodyPr/>
                    <a:lstStyle/>
                    <a:p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неметалл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кислотный оксид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соль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131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металл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соль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соль+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соль+</a:t>
                      </a:r>
                      <a:endParaRPr lang="ru-RU" sz="2400" b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металл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131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основный оксид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соль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соль+вода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131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основание 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соль+вода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соль+вода</a:t>
                      </a:r>
                      <a:endParaRPr lang="ru-RU" sz="2400" b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соль+</a:t>
                      </a:r>
                      <a:endParaRPr lang="ru-RU" sz="2400" b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основание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1310">
                <a:tc>
                  <a:txBody>
                    <a:bodyPr/>
                    <a:lstStyle/>
                    <a:p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соль 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соль+</a:t>
                      </a:r>
                      <a:endParaRPr lang="ru-RU" sz="2400" b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4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кислота</a:t>
                      </a:r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соль+соль</a:t>
                      </a:r>
                      <a:endParaRPr lang="ru-RU" sz="2400" b="0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Информационные источники: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Физические свойства солей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>
            <a:stCxn id="5" idx="2"/>
            <a:endCxn id="19" idx="0"/>
          </p:cNvCxnSpPr>
          <p:nvPr/>
        </p:nvCxnSpPr>
        <p:spPr>
          <a:xfrm rot="5400000">
            <a:off x="4036215" y="1464455"/>
            <a:ext cx="1071570" cy="1588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Заголовок 1"/>
          <p:cNvSpPr txBox="1">
            <a:spLocks/>
          </p:cNvSpPr>
          <p:nvPr/>
        </p:nvSpPr>
        <p:spPr>
          <a:xfrm>
            <a:off x="892943" y="2000240"/>
            <a:ext cx="735811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Твердые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вещества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178563" y="3143248"/>
            <a:ext cx="3960000" cy="1260000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bg2">
                <a:lumMod val="50000"/>
              </a:schemeClr>
            </a:solidFill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Белый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цвет: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KNO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KCl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,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NaCl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, BaSO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9" name="Заголовок 1"/>
          <p:cNvSpPr txBox="1">
            <a:spLocks/>
          </p:cNvSpPr>
          <p:nvPr/>
        </p:nvSpPr>
        <p:spPr>
          <a:xfrm>
            <a:off x="4643438" y="3429000"/>
            <a:ext cx="3960000" cy="792000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bg2">
                <a:lumMod val="50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Bef>
                <a:spcPct val="0"/>
              </a:spcBef>
              <a:defRPr/>
            </a:pPr>
            <a:endParaRPr lang="en-US" sz="3200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sz="4100" dirty="0" smtClean="0">
                <a:latin typeface="Arial" pitchFamily="34" charset="0"/>
                <a:ea typeface="+mj-ea"/>
                <a:cs typeface="Arial" pitchFamily="34" charset="0"/>
              </a:rPr>
              <a:t>Оранжевый:</a:t>
            </a:r>
            <a:r>
              <a:rPr lang="en-US" sz="4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41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1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CrO</a:t>
            </a:r>
            <a:r>
              <a:rPr lang="en-US" sz="4100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4100" baseline="-250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0" name="Заголовок 1"/>
          <p:cNvSpPr txBox="1">
            <a:spLocks/>
          </p:cNvSpPr>
          <p:nvPr/>
        </p:nvSpPr>
        <p:spPr>
          <a:xfrm>
            <a:off x="178563" y="4591694"/>
            <a:ext cx="3960000" cy="792000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bg2">
                <a:lumMod val="50000"/>
              </a:schemeClr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Желтый: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K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CrO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</a:t>
            </a:r>
            <a:endParaRPr kumimoji="0" lang="ru-RU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2" name="Заголовок 1"/>
          <p:cNvSpPr txBox="1">
            <a:spLocks/>
          </p:cNvSpPr>
          <p:nvPr/>
        </p:nvSpPr>
        <p:spPr>
          <a:xfrm>
            <a:off x="4643438" y="4375413"/>
            <a:ext cx="3960000" cy="828000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bg2">
                <a:lumMod val="50000"/>
              </a:schemeClr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Зеленый: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NiSO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4</a:t>
            </a:r>
            <a:endParaRPr kumimoji="0" lang="ru-RU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3" name="Заголовок 1"/>
          <p:cNvSpPr txBox="1">
            <a:spLocks/>
          </p:cNvSpPr>
          <p:nvPr/>
        </p:nvSpPr>
        <p:spPr>
          <a:xfrm>
            <a:off x="178563" y="5572140"/>
            <a:ext cx="3960000" cy="792000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bg2">
                <a:lumMod val="50000"/>
              </a:schemeClr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Р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озовый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: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CoCl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3</a:t>
            </a:r>
            <a:endParaRPr kumimoji="0" lang="ru-RU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4" name="Заголовок 1"/>
          <p:cNvSpPr txBox="1">
            <a:spLocks/>
          </p:cNvSpPr>
          <p:nvPr/>
        </p:nvSpPr>
        <p:spPr>
          <a:xfrm>
            <a:off x="4643438" y="5357826"/>
            <a:ext cx="3960000" cy="792000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bg2">
                <a:lumMod val="50000"/>
              </a:schemeClr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Ч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ерный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: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CuO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Arial" pitchFamily="34" charset="0"/>
                <a:ea typeface="+mj-ea"/>
                <a:cs typeface="Arial" pitchFamily="34" charset="0"/>
              </a:rPr>
              <a:t>Классификация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7" name="Соединительная линия уступом 6"/>
          <p:cNvCxnSpPr>
            <a:endCxn id="13" idx="0"/>
          </p:cNvCxnSpPr>
          <p:nvPr/>
        </p:nvCxnSpPr>
        <p:spPr>
          <a:xfrm rot="16200000" flipH="1">
            <a:off x="1400596" y="1313992"/>
            <a:ext cx="1357322" cy="586678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5" idx="2"/>
            <a:endCxn id="14" idx="3"/>
          </p:cNvCxnSpPr>
          <p:nvPr/>
        </p:nvCxnSpPr>
        <p:spPr>
          <a:xfrm rot="5400000">
            <a:off x="3005133" y="2240133"/>
            <a:ext cx="2878330" cy="255404"/>
          </a:xfrm>
          <a:prstGeom prst="bentConnector2">
            <a:avLst/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5" idx="3"/>
            <a:endCxn id="15" idx="3"/>
          </p:cNvCxnSpPr>
          <p:nvPr/>
        </p:nvCxnSpPr>
        <p:spPr>
          <a:xfrm flipH="1">
            <a:off x="4245158" y="601654"/>
            <a:ext cx="3112924" cy="4348354"/>
          </a:xfrm>
          <a:prstGeom prst="bentConnector3">
            <a:avLst>
              <a:gd name="adj1" fmla="val -7344"/>
            </a:avLst>
          </a:prstGeom>
          <a:ln w="38100">
            <a:solidFill>
              <a:schemeClr val="bg2">
                <a:lumMod val="50000"/>
              </a:schemeClr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Заголовок 1"/>
          <p:cNvSpPr txBox="1">
            <a:spLocks/>
          </p:cNvSpPr>
          <p:nvPr/>
        </p:nvSpPr>
        <p:spPr>
          <a:xfrm>
            <a:off x="428596" y="2285992"/>
            <a:ext cx="3888000" cy="756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растворимые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28596" y="3429000"/>
            <a:ext cx="3888000" cy="756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малорастворимые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357158" y="4572008"/>
            <a:ext cx="3888000" cy="756000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нерастворимые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1674000" y="5572140"/>
            <a:ext cx="5796000" cy="792000"/>
          </a:xfrm>
          <a:prstGeom prst="roundRect">
            <a:avLst>
              <a:gd name="adj" fmla="val 0"/>
            </a:avLst>
          </a:prstGeom>
          <a:noFill/>
          <a:ln w="38100">
            <a:solidFill>
              <a:schemeClr val="bg2">
                <a:lumMod val="50000"/>
              </a:schemeClr>
            </a:solidFill>
          </a:ln>
          <a:effectLst/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Признак: растворимость в воде</a:t>
            </a:r>
            <a:endParaRPr kumimoji="0" lang="ru-RU" sz="3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85918" y="274638"/>
            <a:ext cx="5572164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Диссоциация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солей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357158" y="1571612"/>
            <a:ext cx="3888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Средние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357158" y="2714620"/>
            <a:ext cx="3888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Кислые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85720" y="3857628"/>
            <a:ext cx="3888000" cy="654032"/>
          </a:xfrm>
          <a:prstGeom prst="roundRect">
            <a:avLst>
              <a:gd name="adj" fmla="val 0"/>
            </a:avLst>
          </a:prstGeom>
          <a:solidFill>
            <a:schemeClr val="bg2">
              <a:lumMod val="90000"/>
            </a:schemeClr>
          </a:solidFill>
          <a:ln w="38100">
            <a:solidFill>
              <a:schemeClr val="bg2">
                <a:lumMod val="50000"/>
              </a:schemeClr>
            </a:solidFill>
          </a:ln>
          <a:effectLst>
            <a:outerShdw dist="76200" dir="2400000" algn="ctr" rotWithShape="0">
              <a:schemeClr val="accent6">
                <a:lumMod val="50000"/>
                <a:alpha val="50000"/>
              </a:scheme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Основные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4464843" y="1571612"/>
            <a:ext cx="4071966" cy="654032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err="1" smtClean="0">
                <a:latin typeface="Arial" pitchFamily="34" charset="0"/>
                <a:ea typeface="+mj-ea"/>
                <a:cs typeface="Arial" pitchFamily="34" charset="0"/>
              </a:rPr>
              <a:t>KCl</a:t>
            </a:r>
            <a:r>
              <a:rPr lang="en-US" sz="3200" dirty="0" err="1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K</a:t>
            </a:r>
            <a:r>
              <a:rPr lang="en-US" sz="3200" baseline="30000" dirty="0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+</a:t>
            </a:r>
            <a:r>
              <a:rPr lang="en-US" sz="3200" dirty="0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+</a:t>
            </a:r>
            <a:r>
              <a:rPr lang="en-US" sz="3200" dirty="0" err="1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Cl</a:t>
            </a:r>
            <a:r>
              <a:rPr lang="en-US" sz="3200" baseline="30000" dirty="0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-</a:t>
            </a:r>
            <a:endParaRPr kumimoji="0" lang="ru-RU" sz="32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464843" y="2714620"/>
            <a:ext cx="4071966" cy="654032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 smtClean="0">
                <a:latin typeface="Arial" pitchFamily="34" charset="0"/>
                <a:ea typeface="+mj-ea"/>
                <a:cs typeface="Arial" pitchFamily="34" charset="0"/>
              </a:rPr>
              <a:t>KHSO</a:t>
            </a:r>
            <a:r>
              <a:rPr lang="en-US" sz="3200" baseline="-25000" dirty="0" smtClean="0">
                <a:latin typeface="Arial" pitchFamily="34" charset="0"/>
                <a:ea typeface="+mj-ea"/>
                <a:cs typeface="Arial" pitchFamily="34" charset="0"/>
              </a:rPr>
              <a:t>4</a:t>
            </a:r>
            <a:r>
              <a:rPr lang="en-US" sz="3200" dirty="0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K</a:t>
            </a:r>
            <a:r>
              <a:rPr lang="en-US" sz="3200" baseline="30000" dirty="0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+</a:t>
            </a:r>
            <a:r>
              <a:rPr lang="en-US" sz="3200" dirty="0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+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HSO</a:t>
            </a:r>
            <a:r>
              <a:rPr lang="en-US" sz="32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3200" baseline="30000" dirty="0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-</a:t>
            </a:r>
            <a:endParaRPr kumimoji="0" lang="ru-RU" sz="32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4464843" y="3857628"/>
            <a:ext cx="4071966" cy="654032"/>
          </a:xfrm>
          <a:prstGeom prst="roundRect">
            <a:avLst>
              <a:gd name="adj" fmla="val 0"/>
            </a:avLst>
          </a:prstGeom>
          <a:noFill/>
          <a:ln w="38100">
            <a:noFill/>
          </a:ln>
          <a:effectLst/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dirty="0" smtClean="0">
                <a:latin typeface="Arial" pitchFamily="34" charset="0"/>
                <a:ea typeface="+mj-ea"/>
                <a:cs typeface="Arial" pitchFamily="34" charset="0"/>
              </a:rPr>
              <a:t>AlOHCl</a:t>
            </a:r>
            <a:r>
              <a:rPr lang="en-US" sz="3200" baseline="-25000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AlOH</a:t>
            </a:r>
            <a:r>
              <a:rPr lang="en-US" sz="3200" baseline="30000" dirty="0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2+</a:t>
            </a:r>
            <a:r>
              <a:rPr lang="en-US" sz="3200" dirty="0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+2Cl</a:t>
            </a:r>
            <a:r>
              <a:rPr lang="en-US" sz="3200" baseline="30000" dirty="0" smtClean="0">
                <a:latin typeface="Arial" pitchFamily="34" charset="0"/>
                <a:ea typeface="+mj-ea"/>
                <a:cs typeface="Arial" pitchFamily="34" charset="0"/>
                <a:sym typeface="Symbol"/>
              </a:rPr>
              <a:t>-</a:t>
            </a:r>
            <a:endParaRPr kumimoji="0" lang="ru-RU" sz="32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Взаимодействие с металлами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1" y="1026422"/>
          <a:ext cx="8715438" cy="4805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6"/>
                <a:gridCol w="2905146"/>
                <a:gridCol w="2905146"/>
              </a:tblGrid>
              <a:tr h="905114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Соль + металл</a:t>
                      </a:r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Новая</a:t>
                      </a:r>
                      <a:r>
                        <a:rPr lang="ru-RU" sz="32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соль + новый металл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70966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Правило: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металл может вытеснять</a:t>
                      </a:r>
                      <a:r>
                        <a:rPr lang="ru-RU" sz="2400" baseline="0" dirty="0" smtClean="0">
                          <a:latin typeface="Arial" pitchFamily="34" charset="0"/>
                          <a:cs typeface="Arial" pitchFamily="34" charset="0"/>
                        </a:rPr>
                        <a:t> из раствора соли только те металлы, которые находятся в электрохимическом ряду напряжений правее него.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131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Пример: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CuSO</a:t>
                      </a:r>
                      <a:r>
                        <a:rPr lang="en-US" sz="3200" b="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+Fe = FeSO</a:t>
                      </a:r>
                      <a:r>
                        <a:rPr lang="en-US" sz="3200" b="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+Cu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7387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Вывод: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Железо вытесняет медь из раствора соли меди, т.к железо-</a:t>
                      </a:r>
                      <a:r>
                        <a:rPr lang="ru-RU" sz="24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более активный металл, чем медь.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Взаимодействие со щелочами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1" y="1026422"/>
          <a:ext cx="871543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6"/>
                <a:gridCol w="2905146"/>
                <a:gridCol w="2905146"/>
              </a:tblGrid>
              <a:tr h="905114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Соль + растворимое</a:t>
                      </a:r>
                      <a:r>
                        <a:rPr lang="ru-RU" sz="32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основание (щелочь)</a:t>
                      </a:r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соль +основание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2131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Пример: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32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FeCl</a:t>
                      </a:r>
                      <a:r>
                        <a:rPr lang="en-US" sz="3200" b="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+3KOH = Fe(OH)</a:t>
                      </a:r>
                      <a:r>
                        <a:rPr lang="en-US" sz="3200" b="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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+3KCl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1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Пример:</a:t>
                      </a:r>
                    </a:p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r>
                        <a:rPr lang="en-US" sz="3200" b="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</a:t>
                      </a:r>
                      <a:r>
                        <a:rPr lang="en-US" sz="3200" b="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+Ba(OH)</a:t>
                      </a:r>
                      <a:r>
                        <a:rPr lang="en-US" sz="3200" b="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?+?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7387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Правило: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24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Растворы солей взаимодействуют со щелочами с образованием новой соли и нового нерастворимого основания или нерастворимой соли.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Взаимодействие с кислотами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1" y="1026422"/>
          <a:ext cx="8715438" cy="3342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6"/>
                <a:gridCol w="2905146"/>
                <a:gridCol w="2905146"/>
              </a:tblGrid>
              <a:tr h="905114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Соль + кислота</a:t>
                      </a:r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соль + кислота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2131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Пример: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BaCl</a:t>
                      </a:r>
                      <a:r>
                        <a:rPr lang="en-US" sz="3200" b="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+H</a:t>
                      </a:r>
                      <a:r>
                        <a:rPr lang="en-US" sz="3200" b="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3200" b="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=BaSO</a:t>
                      </a:r>
                      <a:r>
                        <a:rPr lang="en-US" sz="3200" b="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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+2HCl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7387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Правило: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24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Соли взаимодействуют с кислотами с образованием новой более слабой кислоты или новой нерастворимой соли.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Взаимодействие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 солями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1" y="1026422"/>
          <a:ext cx="8715438" cy="4000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6"/>
                <a:gridCol w="2905146"/>
                <a:gridCol w="2905146"/>
              </a:tblGrid>
              <a:tr h="905114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Соль1 + соль2</a:t>
                      </a:r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соль3 +соль4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2131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Пример: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AgNO</a:t>
                      </a:r>
                      <a:r>
                        <a:rPr lang="en-US" sz="3200" b="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+KCl=</a:t>
                      </a:r>
                      <a:r>
                        <a:rPr lang="en-US" sz="3200" b="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AgCl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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+KNO</a:t>
                      </a:r>
                      <a:r>
                        <a:rPr lang="en-US" sz="3200" b="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3200" b="0" baseline="-250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1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Пример:</a:t>
                      </a:r>
                    </a:p>
                    <a:p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BaCl</a:t>
                      </a:r>
                      <a:r>
                        <a:rPr lang="en-US" sz="3200" b="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+Na</a:t>
                      </a:r>
                      <a:r>
                        <a:rPr lang="en-US" sz="3200" b="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SO</a:t>
                      </a:r>
                      <a:r>
                        <a:rPr lang="en-US" sz="3200" b="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?+?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7387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Правило: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24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Соли могут взаимодействовать между собой с образованием новых солей, если одна из солей выпадает в осадок.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5572164" cy="654032"/>
          </a:xfrm>
          <a:prstGeom prst="roundRect">
            <a:avLst/>
          </a:prstGeom>
          <a:noFill/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Разложение при нагревании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1" y="1026422"/>
          <a:ext cx="8715438" cy="4649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6"/>
                <a:gridCol w="2095515"/>
                <a:gridCol w="3714777"/>
              </a:tblGrid>
              <a:tr h="905114">
                <a:tc gridSpan="2">
                  <a:txBody>
                    <a:bodyPr/>
                    <a:lstStyle/>
                    <a:p>
                      <a:pPr algn="ctr"/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Соль (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t)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  <a:sym typeface="Symbol"/>
                        </a:rPr>
                        <a:t>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Основный </a:t>
                      </a:r>
                      <a:r>
                        <a:rPr lang="ru-RU" sz="3200" b="0" baseline="0" dirty="0" err="1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оксид+кислотный</a:t>
                      </a:r>
                      <a:r>
                        <a:rPr lang="ru-RU" sz="3200" b="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оксид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2131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Пример:</a:t>
                      </a:r>
                      <a:endParaRPr lang="ru-RU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MgCO</a:t>
                      </a:r>
                      <a:r>
                        <a:rPr lang="en-US" sz="3200" b="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t)=MgO+CO</a:t>
                      </a:r>
                      <a:r>
                        <a:rPr lang="en-US" sz="3200" b="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</a:rPr>
                        <a:t>↑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2400" b="1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1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cs typeface="Arial" pitchFamily="34" charset="0"/>
                        </a:rPr>
                        <a:t>Пример:</a:t>
                      </a: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Ca(HCO</a:t>
                      </a:r>
                      <a:r>
                        <a:rPr lang="en-US" sz="3200" b="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lang="en-US" sz="3200" b="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t)=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CaO+2CO</a:t>
                      </a:r>
                      <a:r>
                        <a:rPr lang="en-US" sz="3200" b="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+H</a:t>
                      </a:r>
                      <a:r>
                        <a:rPr lang="en-US" sz="3200" b="0" baseline="-2500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en-US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07387">
                <a:tc>
                  <a:txBody>
                    <a:bodyPr/>
                    <a:lstStyle/>
                    <a:p>
                      <a:r>
                        <a:rPr lang="ru-RU" sz="3200" b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Правило:</a:t>
                      </a:r>
                      <a:endParaRPr lang="ru-RU" sz="3200" b="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2400" baseline="0" dirty="0" smtClean="0">
                          <a:solidFill>
                            <a:sysClr val="windowText" lastClr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Некоторые соли разлагаются при нагревании.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dirty="0" smtClean="0">
                        <a:solidFill>
                          <a:sysClr val="windowText" lastClr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410</Words>
  <Application>Microsoft Office PowerPoint</Application>
  <PresentationFormat>Экран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Соли  </vt:lpstr>
      <vt:lpstr>Физические свойства солей</vt:lpstr>
      <vt:lpstr>Слайд 3</vt:lpstr>
      <vt:lpstr>Слайд 4</vt:lpstr>
      <vt:lpstr>Взаимодействие с металлами</vt:lpstr>
      <vt:lpstr>Взаимодействие со щелочами</vt:lpstr>
      <vt:lpstr>Взаимодействие с кислотами</vt:lpstr>
      <vt:lpstr>Взаимодействие с солями</vt:lpstr>
      <vt:lpstr>Разложение при нагревании</vt:lpstr>
      <vt:lpstr>Слайд 10</vt:lpstr>
      <vt:lpstr>Слайд 11</vt:lpstr>
      <vt:lpstr>Слайд 12</vt:lpstr>
      <vt:lpstr>Слайд 13</vt:lpstr>
      <vt:lpstr>Слайд 14</vt:lpstr>
      <vt:lpstr>Информационные источники: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Предельные одноатомные спирты </dc:title>
  <dc:subject>Классификация, номенклатура, изомерия.</dc:subject>
  <dc:creator>Политова Светлана Викторовна</dc:creator>
  <cp:keywords>Спирты, одноатомные спирты, изомерия, классификация</cp:keywords>
  <dc:description>ГБОУ СОШ № 1352 г. Москвы</dc:description>
  <cp:lastModifiedBy>Admin</cp:lastModifiedBy>
  <cp:revision>44</cp:revision>
  <dcterms:created xsi:type="dcterms:W3CDTF">2013-12-22T12:43:22Z</dcterms:created>
  <dcterms:modified xsi:type="dcterms:W3CDTF">2014-03-14T19:10:35Z</dcterms:modified>
</cp:coreProperties>
</file>