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389" r:id="rId3"/>
    <p:sldId id="392" r:id="rId4"/>
    <p:sldId id="390" r:id="rId5"/>
    <p:sldId id="354" r:id="rId6"/>
    <p:sldId id="391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407" r:id="rId15"/>
    <p:sldId id="408" r:id="rId16"/>
    <p:sldId id="410" r:id="rId17"/>
    <p:sldId id="409" r:id="rId18"/>
    <p:sldId id="411" r:id="rId19"/>
    <p:sldId id="412" r:id="rId20"/>
    <p:sldId id="413" r:id="rId21"/>
    <p:sldId id="379" r:id="rId22"/>
    <p:sldId id="400" r:id="rId23"/>
    <p:sldId id="381" r:id="rId24"/>
    <p:sldId id="414" r:id="rId25"/>
    <p:sldId id="401" r:id="rId26"/>
    <p:sldId id="402" r:id="rId27"/>
    <p:sldId id="404" r:id="rId28"/>
    <p:sldId id="415" r:id="rId29"/>
    <p:sldId id="405" r:id="rId30"/>
    <p:sldId id="416" r:id="rId31"/>
    <p:sldId id="406" r:id="rId32"/>
    <p:sldId id="346" r:id="rId33"/>
    <p:sldId id="403" r:id="rId34"/>
    <p:sldId id="282" r:id="rId35"/>
    <p:sldId id="387" r:id="rId36"/>
    <p:sldId id="258" r:id="rId37"/>
    <p:sldId id="312" r:id="rId38"/>
    <p:sldId id="388" r:id="rId39"/>
    <p:sldId id="417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D9F1"/>
    <a:srgbClr val="000000"/>
    <a:srgbClr val="FF0000"/>
    <a:srgbClr val="FF9900"/>
    <a:srgbClr val="CAF7F1"/>
    <a:srgbClr val="95B3D7"/>
    <a:srgbClr val="FF3300"/>
    <a:srgbClr val="FFFFCC"/>
    <a:srgbClr val="D9DEE5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92038-0019-4265-8DB7-355788A2E8E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2D352A31-24B7-421B-8CB7-6605E0E5007F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dist="114300" dir="2400000" algn="ctr" rotWithShape="0">
            <a:srgbClr val="C00000">
              <a:alpha val="50000"/>
            </a:srgbClr>
          </a:outerShdw>
        </a:effectLst>
      </dgm:spPr>
      <dgm:t>
        <a:bodyPr/>
        <a:lstStyle/>
        <a:p>
          <a:r>
            <a:rPr lang="ru-RU" sz="40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rPr>
            <a:t>Кислоты</a:t>
          </a:r>
          <a:endParaRPr lang="ru-RU" sz="4000" dirty="0">
            <a:solidFill>
              <a:sysClr val="windowText" lastClr="000000"/>
            </a:solidFill>
            <a:latin typeface="Arial" pitchFamily="34" charset="0"/>
            <a:cs typeface="Arial" pitchFamily="34" charset="0"/>
          </a:endParaRPr>
        </a:p>
      </dgm:t>
    </dgm:pt>
    <dgm:pt modelId="{EDFF2014-D4F2-4674-A575-83FD53724AD4}" type="parTrans" cxnId="{03AA87A1-16AF-4BA6-B7DC-57D3F7745513}">
      <dgm:prSet/>
      <dgm:spPr/>
      <dgm:t>
        <a:bodyPr/>
        <a:lstStyle/>
        <a:p>
          <a:endParaRPr lang="ru-RU"/>
        </a:p>
      </dgm:t>
    </dgm:pt>
    <dgm:pt modelId="{D881607E-CD2D-4700-B22A-84536C0C746F}" type="sibTrans" cxnId="{03AA87A1-16AF-4BA6-B7DC-57D3F7745513}">
      <dgm:prSet/>
      <dgm:spPr/>
      <dgm:t>
        <a:bodyPr/>
        <a:lstStyle/>
        <a:p>
          <a:endParaRPr lang="ru-RU"/>
        </a:p>
      </dgm:t>
    </dgm:pt>
    <dgm:pt modelId="{3052EE86-9B71-48A3-A37B-8D2BE2215224}" type="pres">
      <dgm:prSet presAssocID="{F2F92038-0019-4265-8DB7-355788A2E8E6}" presName="compositeShape" presStyleCnt="0">
        <dgm:presLayoutVars>
          <dgm:dir/>
          <dgm:resizeHandles/>
        </dgm:presLayoutVars>
      </dgm:prSet>
      <dgm:spPr/>
    </dgm:pt>
    <dgm:pt modelId="{BA649B95-E79A-42C5-A175-FBEF21368078}" type="pres">
      <dgm:prSet presAssocID="{F2F92038-0019-4265-8DB7-355788A2E8E6}" presName="pyramid" presStyleLbl="node1" presStyleIdx="0" presStyleCnt="1" custLinFactNeighborX="-209" custLinFactNeighborY="-6300"/>
      <dgm:spPr>
        <a:prstGeom prst="rect">
          <a:avLst/>
        </a:prstGeom>
        <a:solidFill>
          <a:schemeClr val="accent6">
            <a:lumMod val="75000"/>
          </a:schemeClr>
        </a:solidFill>
        <a:ln w="28575">
          <a:solidFill>
            <a:srgbClr val="95B3D7"/>
          </a:solidFill>
          <a:prstDash val="lgDash"/>
        </a:ln>
        <a:effectLst>
          <a:outerShdw dist="279400" dir="2400000" algn="ctr" rotWithShape="0">
            <a:srgbClr val="003300">
              <a:alpha val="49804"/>
            </a:srgbClr>
          </a:outerShdw>
        </a:effectLst>
      </dgm:spPr>
    </dgm:pt>
    <dgm:pt modelId="{FBE0E012-8075-4B5C-974E-2DC0E6FDF9CF}" type="pres">
      <dgm:prSet presAssocID="{F2F92038-0019-4265-8DB7-355788A2E8E6}" presName="theList" presStyleCnt="0"/>
      <dgm:spPr/>
    </dgm:pt>
    <dgm:pt modelId="{0E9C131C-93E4-4693-B899-A13B9C0C1CCA}" type="pres">
      <dgm:prSet presAssocID="{2D352A31-24B7-421B-8CB7-6605E0E5007F}" presName="aNode" presStyleLbl="fgAcc1" presStyleIdx="0" presStyleCnt="1" custScaleX="218284" custScaleY="39661" custLinFactY="27365" custLinFactNeighborX="39139" custLinFactNeighborY="10000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F2E0588-52B1-47D1-862E-0353CD84E305}" type="pres">
      <dgm:prSet presAssocID="{2D352A31-24B7-421B-8CB7-6605E0E5007F}" presName="aSpace" presStyleCnt="0"/>
      <dgm:spPr/>
    </dgm:pt>
  </dgm:ptLst>
  <dgm:cxnLst>
    <dgm:cxn modelId="{03AA87A1-16AF-4BA6-B7DC-57D3F7745513}" srcId="{F2F92038-0019-4265-8DB7-355788A2E8E6}" destId="{2D352A31-24B7-421B-8CB7-6605E0E5007F}" srcOrd="0" destOrd="0" parTransId="{EDFF2014-D4F2-4674-A575-83FD53724AD4}" sibTransId="{D881607E-CD2D-4700-B22A-84536C0C746F}"/>
    <dgm:cxn modelId="{3FCB54B3-B1B0-4044-8384-25564F20EFE2}" type="presOf" srcId="{2D352A31-24B7-421B-8CB7-6605E0E5007F}" destId="{0E9C131C-93E4-4693-B899-A13B9C0C1CCA}" srcOrd="0" destOrd="0" presId="urn:microsoft.com/office/officeart/2005/8/layout/pyramid2"/>
    <dgm:cxn modelId="{9F3B44DA-6FFF-406B-80E6-4A21AB4E8857}" type="presOf" srcId="{F2F92038-0019-4265-8DB7-355788A2E8E6}" destId="{3052EE86-9B71-48A3-A37B-8D2BE2215224}" srcOrd="0" destOrd="0" presId="urn:microsoft.com/office/officeart/2005/8/layout/pyramid2"/>
    <dgm:cxn modelId="{F78FBA41-0E0A-4233-AF4A-7CCA3DAEE644}" type="presParOf" srcId="{3052EE86-9B71-48A3-A37B-8D2BE2215224}" destId="{BA649B95-E79A-42C5-A175-FBEF21368078}" srcOrd="0" destOrd="0" presId="urn:microsoft.com/office/officeart/2005/8/layout/pyramid2"/>
    <dgm:cxn modelId="{19C7EAAE-FC7A-47E5-B87C-84607CF225BE}" type="presParOf" srcId="{3052EE86-9B71-48A3-A37B-8D2BE2215224}" destId="{FBE0E012-8075-4B5C-974E-2DC0E6FDF9CF}" srcOrd="1" destOrd="0" presId="urn:microsoft.com/office/officeart/2005/8/layout/pyramid2"/>
    <dgm:cxn modelId="{F314F757-B78B-44D7-A01B-E251B66DA90C}" type="presParOf" srcId="{FBE0E012-8075-4B5C-974E-2DC0E6FDF9CF}" destId="{0E9C131C-93E4-4693-B899-A13B9C0C1CCA}" srcOrd="0" destOrd="0" presId="urn:microsoft.com/office/officeart/2005/8/layout/pyramid2"/>
    <dgm:cxn modelId="{F1309552-4848-43F1-99A5-13D242D8AAEA}" type="presParOf" srcId="{FBE0E012-8075-4B5C-974E-2DC0E6FDF9CF}" destId="{6F2E0588-52B1-47D1-862E-0353CD84E305}" srcOrd="1" destOrd="0" presId="urn:microsoft.com/office/officeart/2005/8/layout/pyramid2"/>
  </dgm:cxnLst>
  <dgm:bg>
    <a:solidFill>
      <a:schemeClr val="accent6">
        <a:lumMod val="20000"/>
        <a:lumOff val="80000"/>
        <a:alpha val="7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649B95-E79A-42C5-A175-FBEF21368078}">
      <dsp:nvSpPr>
        <dsp:cNvPr id="0" name=""/>
        <dsp:cNvSpPr/>
      </dsp:nvSpPr>
      <dsp:spPr>
        <a:xfrm>
          <a:off x="174176" y="0"/>
          <a:ext cx="4032000" cy="4032000"/>
        </a:xfrm>
        <a:prstGeom prst="rect">
          <a:avLst/>
        </a:prstGeom>
        <a:solidFill>
          <a:schemeClr val="accent6">
            <a:lumMod val="75000"/>
          </a:schemeClr>
        </a:solidFill>
        <a:ln w="28575" cap="flat" cmpd="sng" algn="ctr">
          <a:solidFill>
            <a:srgbClr val="95B3D7"/>
          </a:solidFill>
          <a:prstDash val="lgDash"/>
        </a:ln>
        <a:effectLst>
          <a:outerShdw dist="279400" dir="2400000" algn="ctr" rotWithShape="0">
            <a:srgbClr val="003300">
              <a:alpha val="49804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9C131C-93E4-4693-B899-A13B9C0C1CCA}">
      <dsp:nvSpPr>
        <dsp:cNvPr id="0" name=""/>
        <dsp:cNvSpPr/>
      </dsp:nvSpPr>
      <dsp:spPr>
        <a:xfrm>
          <a:off x="831212" y="2460632"/>
          <a:ext cx="5720787" cy="127930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noFill/>
          <a:prstDash val="solid"/>
        </a:ln>
        <a:effectLst>
          <a:outerShdw dist="114300" dir="2400000" algn="ctr" rotWithShape="0">
            <a:srgbClr val="C00000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rPr>
            <a:t>Кислоты</a:t>
          </a:r>
          <a:endParaRPr lang="ru-RU" sz="4000" kern="1200" dirty="0">
            <a:solidFill>
              <a:sysClr val="windowText" lastClr="000000"/>
            </a:solidFill>
            <a:latin typeface="Arial" pitchFamily="34" charset="0"/>
            <a:cs typeface="Arial" pitchFamily="34" charset="0"/>
          </a:endParaRPr>
        </a:p>
      </dsp:txBody>
      <dsp:txXfrm>
        <a:off x="831212" y="2460632"/>
        <a:ext cx="5720787" cy="1279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BC1739-CBB7-4E73-A409-9BB073563AD9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DC38C2F-E81A-407E-9F87-18BCEF1A43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F77DF2-46F1-457C-BDDE-0C7082751A5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E2589-8C09-404B-B40A-A1F94437EA6D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66369-2236-47F3-93C2-0D7E9958C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59845-5E0B-4A8B-9657-9244D1A11A47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D1DE4-4F12-423D-AE43-2F8887C54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462B1-C30C-4D18-9862-2890BD3A48F6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CFB8F-9A05-4581-96FE-AB321F4E5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95FC8-C650-42F8-A772-A8F1BDBD3E23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7EA3B-5251-47C3-AD99-7DD17F7BD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BD0CF-10AD-4B09-94E3-05BFDDE5D47F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BDA48-DB05-4832-987D-DEA6DFEC4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506C8-F585-4956-B288-C3CDE7BC7C18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ACB45-DBA2-46CF-983F-C4DFF0851C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55174-6BD3-4CC3-8875-B7DC723F3D12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4F4F-1020-48B8-B6F1-4E940F876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7456-050D-4463-83E8-820FB450D0A1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62747-5106-4B1B-913D-C13343651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35272-F127-4651-86AE-C10A2C37307A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17320-DE31-4539-876D-E19C53093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9FA5B-823B-4A7E-8E84-C2C323202D4C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093D5-A174-44C2-8B7E-DCF3FE08D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D57D1-54CD-4AB5-ADFA-0DE1B4D52FD0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8BEEA-91AA-442A-871B-083DA959C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BDA8C-480F-4B42-86E5-6787EB93274C}" type="datetimeFigureOut">
              <a:rPr lang="ru-RU"/>
              <a:pPr>
                <a:defRPr/>
              </a:pPr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71205A-77EC-4747-BDB3-4064709A9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10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4.xml"/><Relationship Id="rId10" Type="http://schemas.openxmlformats.org/officeDocument/2006/relationships/slide" Target="slide3.xml"/><Relationship Id="rId4" Type="http://schemas.openxmlformats.org/officeDocument/2006/relationships/slide" Target="slide12.xml"/><Relationship Id="rId9" Type="http://schemas.openxmlformats.org/officeDocument/2006/relationships/slide" Target="sl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spolitova.ucoz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6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0.xml"/><Relationship Id="rId5" Type="http://schemas.openxmlformats.org/officeDocument/2006/relationships/slide" Target="slide13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571604" y="1142984"/>
          <a:ext cx="6552000" cy="4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Box 17"/>
          <p:cNvSpPr txBox="1">
            <a:spLocks noChangeArrowheads="1"/>
          </p:cNvSpPr>
          <p:nvPr/>
        </p:nvSpPr>
        <p:spPr bwMode="gray">
          <a:xfrm>
            <a:off x="1679575" y="214313"/>
            <a:ext cx="578643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cs typeface="Arial" pitchFamily="34" charset="0"/>
              </a:rPr>
              <a:t>ГБОУ СОШ № 1352 с углубленным изучением английского языка</a:t>
            </a: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gray">
          <a:xfrm>
            <a:off x="233363" y="5715000"/>
            <a:ext cx="8677275" cy="702588"/>
          </a:xfrm>
          <a:prstGeom prst="snip1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Arial" pitchFamily="34" charset="0"/>
              </a:rPr>
              <a:t>учитель химии </a:t>
            </a:r>
            <a:r>
              <a:rPr lang="ru-RU" dirty="0" smtClean="0">
                <a:cs typeface="Arial" pitchFamily="34" charset="0"/>
              </a:rPr>
              <a:t>высшей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ru-RU" dirty="0" smtClean="0">
                <a:cs typeface="Arial" pitchFamily="34" charset="0"/>
              </a:rPr>
              <a:t>квалификационной </a:t>
            </a:r>
            <a:r>
              <a:rPr lang="ru-RU" dirty="0">
                <a:cs typeface="Arial" pitchFamily="34" charset="0"/>
              </a:rPr>
              <a:t>категории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Хромовая 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4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6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7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8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9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0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1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2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3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4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5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Фосфорная 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4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6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7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8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9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0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1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2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3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4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5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Кремниевая 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4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6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7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8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9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0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1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2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3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4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5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Хлорная 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4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6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7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8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9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0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1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2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3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4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5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357290" y="5857892"/>
          <a:ext cx="6096000" cy="505465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505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b="1" i="1" cap="all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Ravie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678629" y="1214422"/>
            <a:ext cx="7786742" cy="1959066"/>
          </a:xfrm>
          <a:prstGeom prst="rect">
            <a:avLst/>
          </a:prstGeom>
          <a:solidFill>
            <a:srgbClr val="FFFFCC"/>
          </a:solidFill>
          <a:ln w="28575">
            <a:solidFill>
              <a:srgbClr val="95B3D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2900">
              <a:spcBef>
                <a:spcPts val="0"/>
              </a:spcBef>
              <a:defRPr/>
            </a:pPr>
            <a:r>
              <a:rPr lang="ru-RU" sz="3200" dirty="0" smtClean="0">
                <a:solidFill>
                  <a:srgbClr val="000000"/>
                </a:solidFill>
                <a:ea typeface="Times New Roman"/>
                <a:cs typeface="Arial" pitchFamily="34" charset="0"/>
              </a:rPr>
              <a:t>Кислота - это сложное вещество, состоящее из элемента «</a:t>
            </a:r>
            <a:r>
              <a:rPr lang="ru-RU" sz="3200" dirty="0" smtClean="0">
                <a:solidFill>
                  <a:srgbClr val="FF0000"/>
                </a:solidFill>
                <a:ea typeface="Times New Roman"/>
                <a:cs typeface="Arial" pitchFamily="34" charset="0"/>
              </a:rPr>
              <a:t>Н</a:t>
            </a:r>
            <a:r>
              <a:rPr lang="ru-RU" sz="3200" dirty="0" smtClean="0">
                <a:solidFill>
                  <a:srgbClr val="000000"/>
                </a:solidFill>
                <a:ea typeface="Times New Roman"/>
                <a:cs typeface="Arial" pitchFamily="34" charset="0"/>
              </a:rPr>
              <a:t>» и «</a:t>
            </a:r>
            <a:r>
              <a:rPr lang="ru-RU" sz="3200" dirty="0" smtClean="0">
                <a:solidFill>
                  <a:srgbClr val="FF0000"/>
                </a:solidFill>
                <a:ea typeface="Times New Roman"/>
                <a:cs typeface="Arial" pitchFamily="34" charset="0"/>
              </a:rPr>
              <a:t>кислотного  остатка</a:t>
            </a:r>
            <a:r>
              <a:rPr lang="ru-RU" sz="3200" dirty="0" smtClean="0">
                <a:solidFill>
                  <a:srgbClr val="000000"/>
                </a:solidFill>
                <a:ea typeface="Times New Roman"/>
                <a:cs typeface="Arial" pitchFamily="34" charset="0"/>
              </a:rPr>
              <a:t>». </a:t>
            </a:r>
            <a:endParaRPr lang="ru-RU" sz="3200" b="1" i="1" cap="all" dirty="0" smtClean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Ravie"/>
              <a:ea typeface="Times New Roman"/>
              <a:cs typeface="Times New Roman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4154" y="3929066"/>
            <a:ext cx="82756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ea typeface="Times New Roman"/>
                <a:cs typeface="Arial" pitchFamily="34" charset="0"/>
              </a:rPr>
              <a:t>(Запомни: кислотный остаток - это не вещество, это группа атомов</a:t>
            </a:r>
            <a:r>
              <a:rPr lang="ru-RU" sz="3200" cap="all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).</a:t>
            </a:r>
            <a:endParaRPr lang="ru-RU" dirty="0"/>
          </a:p>
        </p:txBody>
      </p:sp>
      <p:sp>
        <p:nvSpPr>
          <p:cNvPr id="11" name="Содержимое 2"/>
          <p:cNvSpPr>
            <a:spLocks noGrp="1"/>
          </p:cNvSpPr>
          <p:nvPr>
            <p:ph idx="1"/>
          </p:nvPr>
        </p:nvSpPr>
        <p:spPr>
          <a:xfrm>
            <a:off x="1650194" y="5072063"/>
            <a:ext cx="5843613" cy="714391"/>
          </a:xfrm>
          <a:solidFill>
            <a:srgbClr val="C6D9F1"/>
          </a:solidFill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примеры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Состав кислот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36" name="Содержимое 2"/>
          <p:cNvSpPr>
            <a:spLocks noGrp="1"/>
          </p:cNvSpPr>
          <p:nvPr>
            <p:ph idx="1"/>
          </p:nvPr>
        </p:nvSpPr>
        <p:spPr>
          <a:xfrm>
            <a:off x="4214810" y="4286256"/>
            <a:ext cx="4564880" cy="1500198"/>
          </a:xfrm>
          <a:noFill/>
          <a:ln w="38100">
            <a:solidFill>
              <a:srgbClr val="FF0000"/>
            </a:solidFill>
          </a:ln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Кислотный остаток</a:t>
            </a:r>
          </a:p>
        </p:txBody>
      </p:sp>
      <p:sp>
        <p:nvSpPr>
          <p:cNvPr id="37" name="Содержимое 2"/>
          <p:cNvSpPr txBox="1">
            <a:spLocks/>
          </p:cNvSpPr>
          <p:nvPr/>
        </p:nvSpPr>
        <p:spPr bwMode="auto">
          <a:xfrm>
            <a:off x="571472" y="4286256"/>
            <a:ext cx="2921806" cy="714391"/>
          </a:xfrm>
          <a:prstGeom prst="rect">
            <a:avLst/>
          </a:prstGeom>
          <a:solidFill>
            <a:srgbClr val="C6D9F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Водород</a:t>
            </a:r>
          </a:p>
        </p:txBody>
      </p:sp>
      <p:cxnSp>
        <p:nvCxnSpPr>
          <p:cNvPr id="39" name="Прямая со стрелкой 38"/>
          <p:cNvCxnSpPr>
            <a:stCxn id="37" idx="0"/>
          </p:cNvCxnSpPr>
          <p:nvPr/>
        </p:nvCxnSpPr>
        <p:spPr>
          <a:xfrm rot="5400000" flipH="1" flipV="1">
            <a:off x="2266337" y="3052162"/>
            <a:ext cx="1000132" cy="146805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36" idx="0"/>
          </p:cNvCxnSpPr>
          <p:nvPr/>
        </p:nvCxnSpPr>
        <p:spPr>
          <a:xfrm rot="16200000" flipV="1">
            <a:off x="5856097" y="3645103"/>
            <a:ext cx="500066" cy="7822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>
            <a:off x="3071802" y="2273479"/>
            <a:ext cx="2944694" cy="1571636"/>
            <a:chOff x="3071802" y="2273479"/>
            <a:chExt cx="2944694" cy="1571636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3071802" y="2273479"/>
              <a:ext cx="928694" cy="1571636"/>
              <a:chOff x="3286116" y="2214554"/>
              <a:chExt cx="928694" cy="1571636"/>
            </a:xfrm>
            <a:noFill/>
          </p:grpSpPr>
          <p:sp>
            <p:nvSpPr>
              <p:cNvPr id="12" name="Rectangle 7">
                <a:hlinkClick r:id="rId2" action="ppaction://hlinksldjump"/>
              </p:cNvPr>
              <p:cNvSpPr>
                <a:spLocks noChangeArrowheads="1"/>
              </p:cNvSpPr>
              <p:nvPr/>
            </p:nvSpPr>
            <p:spPr bwMode="gray">
              <a:xfrm>
                <a:off x="3286116" y="2498722"/>
                <a:ext cx="928694" cy="1003300"/>
              </a:xfrm>
              <a:prstGeom prst="rect">
                <a:avLst/>
              </a:prstGeom>
              <a:grp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dirty="0" smtClean="0">
                    <a:solidFill>
                      <a:srgbClr val="FF0000"/>
                    </a:solidFill>
                    <a:cs typeface="Arial" pitchFamily="34" charset="0"/>
                  </a:rPr>
                  <a:t>H</a:t>
                </a:r>
                <a:endParaRPr lang="ru-RU" sz="5400" baseline="-25000" dirty="0">
                  <a:cs typeface="Arial" pitchFamily="34" charset="0"/>
                </a:endParaRPr>
              </a:p>
            </p:txBody>
          </p:sp>
          <p:cxnSp>
            <p:nvCxnSpPr>
              <p:cNvPr id="19" name="Прямая соединительная линия 18"/>
              <p:cNvCxnSpPr/>
              <p:nvPr/>
            </p:nvCxnSpPr>
            <p:spPr>
              <a:xfrm rot="5400000">
                <a:off x="3286116" y="3000372"/>
                <a:ext cx="1571636" cy="0"/>
              </a:xfrm>
              <a:prstGeom prst="line">
                <a:avLst/>
              </a:prstGeom>
              <a:grpFill/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Скругленный прямоугольник 44"/>
            <p:cNvSpPr/>
            <p:nvPr/>
          </p:nvSpPr>
          <p:spPr>
            <a:xfrm>
              <a:off x="4000496" y="2319892"/>
              <a:ext cx="2016000" cy="147881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5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NO</a:t>
              </a:r>
              <a:r>
                <a:rPr lang="en-US" sz="54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5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571472" y="2000240"/>
            <a:ext cx="157163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393274" y="1571612"/>
            <a:ext cx="2357454" cy="1003300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 useBgFill="1">
        <p:nvSpPr>
          <p:cNvPr id="25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3393274" y="3036091"/>
            <a:ext cx="2357454" cy="1003300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 useBgFill="1">
        <p:nvSpPr>
          <p:cNvPr id="26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3393274" y="4500570"/>
            <a:ext cx="2357454" cy="1003300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 useBgFill="1">
        <p:nvSpPr>
          <p:cNvPr id="22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6224000" y="1571612"/>
            <a:ext cx="2357454" cy="1003300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 useBgFill="1">
        <p:nvSpPr>
          <p:cNvPr id="28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6224000" y="3036091"/>
            <a:ext cx="2357454" cy="1003300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 useBgFill="1">
        <p:nvSpPr>
          <p:cNvPr id="29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6224000" y="4500570"/>
            <a:ext cx="2357454" cy="1003300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 useBgFill="1">
        <p:nvSpPr>
          <p:cNvPr id="12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562547" y="1571612"/>
            <a:ext cx="2357454" cy="1003300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solidFill>
                  <a:srgbClr val="FF0000"/>
                </a:solidFill>
                <a:cs typeface="Arial" pitchFamily="34" charset="0"/>
              </a:rPr>
              <a:t>H</a:t>
            </a:r>
            <a:r>
              <a:rPr lang="en-US" sz="5400" dirty="0" smtClean="0">
                <a:cs typeface="Arial" pitchFamily="34" charset="0"/>
              </a:rPr>
              <a:t>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 useBgFill="1">
        <p:nvSpPr>
          <p:cNvPr id="23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562547" y="3036091"/>
            <a:ext cx="2357454" cy="1003300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 useBgFill="1">
        <p:nvSpPr>
          <p:cNvPr id="30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562547" y="4500570"/>
            <a:ext cx="2357454" cy="1003300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357290" y="5857892"/>
          <a:ext cx="6096000" cy="505465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505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600" b="1" i="1" cap="all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Ravie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3571868" y="2357430"/>
            <a:ext cx="1571636" cy="0"/>
          </a:xfrm>
          <a:prstGeom prst="line">
            <a:avLst/>
          </a:prstGeom>
          <a:ln w="571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3393273" y="1857364"/>
            <a:ext cx="2357454" cy="10033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4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535753" y="3857628"/>
            <a:ext cx="2357454" cy="10033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7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3393273" y="3857628"/>
            <a:ext cx="2357454" cy="10033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0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6250793" y="3857628"/>
            <a:ext cx="2357454" cy="10033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Классификация 1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1710000" y="1214422"/>
            <a:ext cx="5724000" cy="642942"/>
          </a:xfrm>
          <a:noFill/>
          <a:ln w="38100">
            <a:solidFill>
              <a:srgbClr val="FF0000"/>
            </a:solidFill>
          </a:ln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Признак: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</a:rPr>
              <a:t>наличие или отсутствие «О»</a:t>
            </a:r>
            <a:r>
              <a:rPr lang="ru-RU" sz="2400" dirty="0" smtClean="0">
                <a:latin typeface="Arial" pitchFamily="34" charset="0"/>
              </a:rPr>
              <a:t>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14860" y="2571744"/>
            <a:ext cx="8714280" cy="1003300"/>
            <a:chOff x="285720" y="2571744"/>
            <a:chExt cx="8714280" cy="1003300"/>
          </a:xfrm>
        </p:grpSpPr>
        <p:sp useBgFill="1">
          <p:nvSpPr>
            <p:cNvPr id="8" name="Rectangle 7">
              <a:hlinkClick r:id="rId2" action="ppaction://hlinksldjump"/>
            </p:cNvPr>
            <p:cNvSpPr>
              <a:spLocks noChangeArrowheads="1"/>
            </p:cNvSpPr>
            <p:nvPr/>
          </p:nvSpPr>
          <p:spPr bwMode="gray">
            <a:xfrm>
              <a:off x="285720" y="2571744"/>
              <a:ext cx="4356000" cy="1003300"/>
            </a:xfrm>
            <a:prstGeom prst="rect">
              <a:avLst/>
            </a:prstGeom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 smtClean="0">
                  <a:cs typeface="Arial" pitchFamily="34" charset="0"/>
                </a:rPr>
                <a:t>Кислородсодержащие</a:t>
              </a:r>
              <a:endParaRPr lang="ru-RU" sz="3200" dirty="0">
                <a:cs typeface="Arial" pitchFamily="34" charset="0"/>
              </a:endParaRPr>
            </a:p>
          </p:txBody>
        </p:sp>
        <p:sp useBgFill="1">
          <p:nvSpPr>
            <p:cNvPr id="9" name="Rectangle 7">
              <a:hlinkClick r:id="rId2" action="ppaction://hlinksldjump"/>
            </p:cNvPr>
            <p:cNvSpPr>
              <a:spLocks noChangeArrowheads="1"/>
            </p:cNvSpPr>
            <p:nvPr/>
          </p:nvSpPr>
          <p:spPr bwMode="gray">
            <a:xfrm>
              <a:off x="4644000" y="2571744"/>
              <a:ext cx="4356000" cy="1003300"/>
            </a:xfrm>
            <a:prstGeom prst="rect">
              <a:avLst/>
            </a:prstGeom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 smtClean="0">
                  <a:cs typeface="Arial" pitchFamily="34" charset="0"/>
                </a:rPr>
                <a:t>Бескислородные</a:t>
              </a:r>
              <a:endParaRPr lang="ru-RU" sz="3200" dirty="0">
                <a:cs typeface="Arial" pitchFamily="34" charset="0"/>
              </a:endParaRPr>
            </a:p>
          </p:txBody>
        </p:sp>
      </p:grp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4224206"/>
            <a:ext cx="9001156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SiO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HCl,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HNO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HBr, 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HNO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lang="en-US" sz="4400" dirty="0" smtClean="0">
                <a:cs typeface="Arial" pitchFamily="34" charset="0"/>
              </a:rPr>
              <a:t>,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HI,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/>
            <a:endParaRPr lang="en-US" sz="4400" dirty="0" smtClean="0"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SO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4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,</a:t>
            </a:r>
            <a:r>
              <a:rPr lang="en-US" sz="4400" dirty="0" smtClean="0">
                <a:cs typeface="Arial" pitchFamily="34" charset="0"/>
              </a:rPr>
              <a:t>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HF,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SO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,</a:t>
            </a:r>
            <a:r>
              <a:rPr lang="en-US" sz="4400" dirty="0" smtClean="0">
                <a:cs typeface="Arial" pitchFamily="34" charset="0"/>
              </a:rPr>
              <a:t>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4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PO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4</a:t>
            </a:r>
            <a:endParaRPr lang="ru-RU" sz="4400" dirty="0" smtClean="0"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5357826"/>
            <a:ext cx="9144000" cy="0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Классификация </a:t>
            </a:r>
            <a:r>
              <a:rPr lang="en-US" sz="4000" dirty="0" smtClean="0">
                <a:ea typeface="+mj-ea"/>
                <a:cs typeface="Arial" pitchFamily="34" charset="0"/>
              </a:rPr>
              <a:t>2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1710000" y="1214422"/>
            <a:ext cx="5724000" cy="642942"/>
          </a:xfrm>
          <a:noFill/>
          <a:ln w="38100">
            <a:solidFill>
              <a:srgbClr val="FF0000"/>
            </a:solidFill>
          </a:ln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Признак: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число атомов водорода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4224206"/>
            <a:ext cx="9001156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SiO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HCl,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HNO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HBr, 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HNO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lang="en-US" sz="4400" dirty="0" smtClean="0">
                <a:cs typeface="Arial" pitchFamily="34" charset="0"/>
              </a:rPr>
              <a:t>,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HI,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/>
            <a:endParaRPr lang="en-US" sz="4400" dirty="0" smtClean="0"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SO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4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,</a:t>
            </a:r>
            <a:r>
              <a:rPr lang="en-US" sz="4400" dirty="0" smtClean="0">
                <a:cs typeface="Arial" pitchFamily="34" charset="0"/>
              </a:rPr>
              <a:t>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HF,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SO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,</a:t>
            </a:r>
            <a:r>
              <a:rPr lang="en-US" sz="4400" dirty="0" smtClean="0">
                <a:cs typeface="Arial" pitchFamily="34" charset="0"/>
              </a:rPr>
              <a:t>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4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PO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4</a:t>
            </a:r>
            <a:endParaRPr lang="ru-RU" sz="4400" dirty="0" smtClean="0"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5357826"/>
            <a:ext cx="9144000" cy="0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Группа 10"/>
          <p:cNvGrpSpPr/>
          <p:nvPr/>
        </p:nvGrpSpPr>
        <p:grpSpPr>
          <a:xfrm>
            <a:off x="214860" y="2571744"/>
            <a:ext cx="8701900" cy="1003300"/>
            <a:chOff x="214860" y="2571744"/>
            <a:chExt cx="8701900" cy="1003300"/>
          </a:xfrm>
        </p:grpSpPr>
        <p:sp useBgFill="1">
          <p:nvSpPr>
            <p:cNvPr id="8" name="Rectangle 7">
              <a:hlinkClick r:id="rId2" action="ppaction://hlinksldjump"/>
            </p:cNvPr>
            <p:cNvSpPr>
              <a:spLocks noChangeArrowheads="1"/>
            </p:cNvSpPr>
            <p:nvPr/>
          </p:nvSpPr>
          <p:spPr bwMode="gray">
            <a:xfrm>
              <a:off x="214860" y="2571744"/>
              <a:ext cx="2916000" cy="1003300"/>
            </a:xfrm>
            <a:prstGeom prst="rect">
              <a:avLst/>
            </a:prstGeom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 smtClean="0">
                  <a:cs typeface="Arial" pitchFamily="34" charset="0"/>
                </a:rPr>
                <a:t>Одноосновные</a:t>
              </a:r>
              <a:endParaRPr lang="ru-RU" sz="3200" dirty="0">
                <a:cs typeface="Arial" pitchFamily="34" charset="0"/>
              </a:endParaRPr>
            </a:p>
          </p:txBody>
        </p:sp>
        <p:sp useBgFill="1">
          <p:nvSpPr>
            <p:cNvPr id="9" name="Rectangle 7">
              <a:hlinkClick r:id="rId2" action="ppaction://hlinksldjump"/>
            </p:cNvPr>
            <p:cNvSpPr>
              <a:spLocks noChangeArrowheads="1"/>
            </p:cNvSpPr>
            <p:nvPr/>
          </p:nvSpPr>
          <p:spPr bwMode="gray">
            <a:xfrm>
              <a:off x="3107810" y="2571744"/>
              <a:ext cx="2916000" cy="1003300"/>
            </a:xfrm>
            <a:prstGeom prst="rect">
              <a:avLst/>
            </a:prstGeom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 smtClean="0">
                  <a:cs typeface="Arial" pitchFamily="34" charset="0"/>
                </a:rPr>
                <a:t>Двухосновные</a:t>
              </a:r>
              <a:endParaRPr lang="ru-RU" sz="3200" dirty="0">
                <a:cs typeface="Arial" pitchFamily="34" charset="0"/>
              </a:endParaRPr>
            </a:p>
          </p:txBody>
        </p:sp>
        <p:sp useBgFill="1">
          <p:nvSpPr>
            <p:cNvPr id="10" name="Rectangle 7">
              <a:hlinkClick r:id="rId2" action="ppaction://hlinksldjump"/>
            </p:cNvPr>
            <p:cNvSpPr>
              <a:spLocks noChangeArrowheads="1"/>
            </p:cNvSpPr>
            <p:nvPr/>
          </p:nvSpPr>
          <p:spPr bwMode="gray">
            <a:xfrm>
              <a:off x="6000760" y="2571744"/>
              <a:ext cx="2916000" cy="1003300"/>
            </a:xfrm>
            <a:prstGeom prst="rect">
              <a:avLst/>
            </a:prstGeom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 smtClean="0">
                  <a:cs typeface="Arial" pitchFamily="34" charset="0"/>
                </a:rPr>
                <a:t>Трехосновные</a:t>
              </a:r>
              <a:endParaRPr lang="ru-RU" sz="3200" dirty="0"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22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2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3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4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5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4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5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6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7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9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0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Классификация 3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1710000" y="1214422"/>
            <a:ext cx="5724000" cy="642942"/>
          </a:xfrm>
          <a:noFill/>
          <a:ln w="38100">
            <a:solidFill>
              <a:srgbClr val="FF0000"/>
            </a:solidFill>
          </a:ln>
        </p:spPr>
        <p:txBody>
          <a:bodyPr/>
          <a:lstStyle/>
          <a:p>
            <a:pPr algn="ctr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Признак: растворимость в воде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4224206"/>
            <a:ext cx="9001156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SiO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, HCl,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HNO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HBr, 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HNO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lang="en-US" sz="4400" dirty="0" smtClean="0">
                <a:cs typeface="Arial" pitchFamily="34" charset="0"/>
              </a:rPr>
              <a:t>,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HI,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/>
            <a:endParaRPr lang="en-US" sz="4400" dirty="0" smtClean="0"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SO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4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,</a:t>
            </a:r>
            <a:r>
              <a:rPr lang="en-US" sz="4400" dirty="0" smtClean="0">
                <a:cs typeface="Arial" pitchFamily="34" charset="0"/>
              </a:rPr>
              <a:t>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HF,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2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SO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,</a:t>
            </a:r>
            <a:r>
              <a:rPr lang="en-US" sz="4400" dirty="0" smtClean="0">
                <a:cs typeface="Arial" pitchFamily="34" charset="0"/>
              </a:rPr>
              <a:t>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4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S,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 H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3</a:t>
            </a:r>
            <a:r>
              <a:rPr lang="en-US" sz="4400" dirty="0" smtClean="0">
                <a:ea typeface="Times New Roman" pitchFamily="18" charset="0"/>
                <a:cs typeface="Arial" pitchFamily="34" charset="0"/>
              </a:rPr>
              <a:t>PO</a:t>
            </a:r>
            <a:r>
              <a:rPr lang="en-US" sz="4400" baseline="-30000" dirty="0" smtClean="0">
                <a:ea typeface="Times New Roman" pitchFamily="18" charset="0"/>
                <a:cs typeface="Arial" pitchFamily="34" charset="0"/>
              </a:rPr>
              <a:t>4</a:t>
            </a:r>
            <a:endParaRPr lang="ru-RU" sz="4400" dirty="0" smtClean="0"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5357826"/>
            <a:ext cx="9144000" cy="0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Группа 10"/>
          <p:cNvGrpSpPr/>
          <p:nvPr/>
        </p:nvGrpSpPr>
        <p:grpSpPr>
          <a:xfrm>
            <a:off x="1075769" y="2571744"/>
            <a:ext cx="6992462" cy="1003300"/>
            <a:chOff x="1357290" y="2571744"/>
            <a:chExt cx="6992462" cy="1003300"/>
          </a:xfrm>
        </p:grpSpPr>
        <p:sp useBgFill="1">
          <p:nvSpPr>
            <p:cNvPr id="8" name="Rectangle 7">
              <a:hlinkClick r:id="rId2" action="ppaction://hlinksldjump"/>
            </p:cNvPr>
            <p:cNvSpPr>
              <a:spLocks noChangeArrowheads="1"/>
            </p:cNvSpPr>
            <p:nvPr/>
          </p:nvSpPr>
          <p:spPr bwMode="gray">
            <a:xfrm>
              <a:off x="1357290" y="2571744"/>
              <a:ext cx="3492000" cy="1003300"/>
            </a:xfrm>
            <a:prstGeom prst="rect">
              <a:avLst/>
            </a:prstGeom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 smtClean="0">
                  <a:cs typeface="Arial" pitchFamily="34" charset="0"/>
                </a:rPr>
                <a:t>Растворимые</a:t>
              </a:r>
              <a:endParaRPr lang="ru-RU" sz="3200" dirty="0">
                <a:cs typeface="Arial" pitchFamily="34" charset="0"/>
              </a:endParaRPr>
            </a:p>
          </p:txBody>
        </p:sp>
        <p:sp useBgFill="1">
          <p:nvSpPr>
            <p:cNvPr id="9" name="Rectangle 7">
              <a:hlinkClick r:id="rId2" action="ppaction://hlinksldjump"/>
            </p:cNvPr>
            <p:cNvSpPr>
              <a:spLocks noChangeArrowheads="1"/>
            </p:cNvSpPr>
            <p:nvPr/>
          </p:nvSpPr>
          <p:spPr bwMode="gray">
            <a:xfrm>
              <a:off x="4857752" y="2571744"/>
              <a:ext cx="3492000" cy="1003300"/>
            </a:xfrm>
            <a:prstGeom prst="rect">
              <a:avLst/>
            </a:prstGeom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 smtClean="0">
                  <a:cs typeface="Arial" pitchFamily="34" charset="0"/>
                </a:rPr>
                <a:t>Нерастворимые</a:t>
              </a:r>
              <a:endParaRPr lang="ru-RU" sz="3200" dirty="0"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Химические свойства кислот 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1583422" y="2107397"/>
            <a:ext cx="1548000" cy="2332694"/>
            <a:chOff x="1214414" y="2071678"/>
            <a:chExt cx="1548000" cy="2332694"/>
          </a:xfrm>
        </p:grpSpPr>
        <p:sp>
          <p:nvSpPr>
            <p:cNvPr id="18" name="Rectangle 7"/>
            <p:cNvSpPr>
              <a:spLocks noChangeArrowheads="1"/>
            </p:cNvSpPr>
            <p:nvPr/>
          </p:nvSpPr>
          <p:spPr bwMode="gray">
            <a:xfrm>
              <a:off x="1214414" y="3000372"/>
              <a:ext cx="1548000" cy="1404000"/>
            </a:xfrm>
            <a:prstGeom prst="flowChartMagneticDisk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dirty="0" smtClean="0">
                  <a:cs typeface="Arial" pitchFamily="34" charset="0"/>
                </a:rPr>
                <a:t>H</a:t>
              </a:r>
              <a:r>
                <a:rPr lang="en-US" sz="4400" baseline="-25000" dirty="0" smtClean="0">
                  <a:cs typeface="Arial" pitchFamily="34" charset="0"/>
                </a:rPr>
                <a:t>2</a:t>
              </a:r>
              <a:r>
                <a:rPr lang="en-US" sz="4400" dirty="0" smtClean="0">
                  <a:cs typeface="Arial" pitchFamily="34" charset="0"/>
                </a:rPr>
                <a:t>SO</a:t>
              </a:r>
              <a:r>
                <a:rPr lang="en-US" sz="4400" baseline="-25000" dirty="0" smtClean="0">
                  <a:cs typeface="Arial" pitchFamily="34" charset="0"/>
                </a:rPr>
                <a:t>4</a:t>
              </a:r>
              <a:endParaRPr lang="ru-RU" sz="4400" baseline="-25000" dirty="0">
                <a:cs typeface="Arial" pitchFamily="34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gray">
            <a:xfrm>
              <a:off x="1214414" y="2071678"/>
              <a:ext cx="1548000" cy="1404000"/>
            </a:xfrm>
            <a:prstGeom prst="flowChartMagneticDisk">
              <a:avLst/>
            </a:prstGeom>
            <a:noFill/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798000" y="2107397"/>
            <a:ext cx="1548000" cy="2332694"/>
            <a:chOff x="1214414" y="2071678"/>
            <a:chExt cx="1548000" cy="2332694"/>
          </a:xfrm>
        </p:grpSpPr>
        <p:sp>
          <p:nvSpPr>
            <p:cNvPr id="25" name="Rectangle 7"/>
            <p:cNvSpPr>
              <a:spLocks noChangeArrowheads="1"/>
            </p:cNvSpPr>
            <p:nvPr/>
          </p:nvSpPr>
          <p:spPr bwMode="gray">
            <a:xfrm>
              <a:off x="1214414" y="3000372"/>
              <a:ext cx="1548000" cy="1404000"/>
            </a:xfrm>
            <a:prstGeom prst="flowChartMagneticDisk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dirty="0" smtClean="0">
                  <a:cs typeface="Arial" pitchFamily="34" charset="0"/>
                </a:rPr>
                <a:t>HNO</a:t>
              </a:r>
              <a:r>
                <a:rPr lang="en-US" sz="4400" baseline="-25000" dirty="0" smtClean="0">
                  <a:cs typeface="Arial" pitchFamily="34" charset="0"/>
                </a:rPr>
                <a:t>3</a:t>
              </a:r>
              <a:endParaRPr lang="ru-RU" sz="4400" baseline="-25000" dirty="0">
                <a:cs typeface="Arial" pitchFamily="34" charset="0"/>
              </a:endParaRPr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gray">
            <a:xfrm>
              <a:off x="1214414" y="2071678"/>
              <a:ext cx="1548000" cy="1404000"/>
            </a:xfrm>
            <a:prstGeom prst="flowChartMagneticDisk">
              <a:avLst/>
            </a:prstGeom>
            <a:noFill/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6012578" y="2107397"/>
            <a:ext cx="1548000" cy="2332694"/>
            <a:chOff x="1214414" y="2071678"/>
            <a:chExt cx="1548000" cy="2332694"/>
          </a:xfrm>
        </p:grpSpPr>
        <p:sp>
          <p:nvSpPr>
            <p:cNvPr id="30" name="Rectangle 7"/>
            <p:cNvSpPr>
              <a:spLocks noChangeArrowheads="1"/>
            </p:cNvSpPr>
            <p:nvPr/>
          </p:nvSpPr>
          <p:spPr bwMode="gray">
            <a:xfrm>
              <a:off x="1214414" y="3000372"/>
              <a:ext cx="1548000" cy="1404000"/>
            </a:xfrm>
            <a:prstGeom prst="flowChartMagneticDisk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dirty="0" smtClean="0">
                  <a:cs typeface="Arial" pitchFamily="34" charset="0"/>
                </a:rPr>
                <a:t>HCl</a:t>
              </a:r>
              <a:endParaRPr lang="ru-RU" sz="4400" dirty="0">
                <a:cs typeface="Arial" pitchFamily="34" charset="0"/>
              </a:endParaRP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gray">
            <a:xfrm>
              <a:off x="1214414" y="2071678"/>
              <a:ext cx="1548000" cy="1404000"/>
            </a:xfrm>
            <a:prstGeom prst="flowChartMagneticDisk">
              <a:avLst/>
            </a:prstGeom>
            <a:noFill/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</p:grpSp>
      <p:sp>
        <p:nvSpPr>
          <p:cNvPr id="33" name="Стрелка вниз 32"/>
          <p:cNvSpPr/>
          <p:nvPr/>
        </p:nvSpPr>
        <p:spPr>
          <a:xfrm>
            <a:off x="2115106" y="1214422"/>
            <a:ext cx="484632" cy="978408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329684" y="1214422"/>
            <a:ext cx="484632" cy="978408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6544262" y="1214422"/>
            <a:ext cx="484632" cy="978408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одержимое 2"/>
          <p:cNvSpPr>
            <a:spLocks noGrp="1"/>
          </p:cNvSpPr>
          <p:nvPr>
            <p:ph idx="1"/>
          </p:nvPr>
        </p:nvSpPr>
        <p:spPr>
          <a:xfrm>
            <a:off x="1650194" y="5072063"/>
            <a:ext cx="5843613" cy="714391"/>
          </a:xfr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индикаторы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Химические свойства кислот 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1583422" y="2107397"/>
            <a:ext cx="1548000" cy="2332694"/>
            <a:chOff x="1214414" y="2071678"/>
            <a:chExt cx="1548000" cy="2332694"/>
          </a:xfrm>
        </p:grpSpPr>
        <p:sp>
          <p:nvSpPr>
            <p:cNvPr id="18" name="Rectangle 7"/>
            <p:cNvSpPr>
              <a:spLocks noChangeArrowheads="1"/>
            </p:cNvSpPr>
            <p:nvPr/>
          </p:nvSpPr>
          <p:spPr bwMode="gray">
            <a:xfrm>
              <a:off x="1214414" y="3000372"/>
              <a:ext cx="1548000" cy="1404000"/>
            </a:xfrm>
            <a:prstGeom prst="flowChartMagneticDisk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dirty="0" smtClean="0">
                  <a:cs typeface="Arial" pitchFamily="34" charset="0"/>
                </a:rPr>
                <a:t>HCl</a:t>
              </a:r>
              <a:endParaRPr lang="ru-RU" sz="4400" dirty="0">
                <a:cs typeface="Arial" pitchFamily="34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gray">
            <a:xfrm>
              <a:off x="1214414" y="2071678"/>
              <a:ext cx="1548000" cy="1404000"/>
            </a:xfrm>
            <a:prstGeom prst="flowChartMagneticDisk">
              <a:avLst/>
            </a:prstGeom>
            <a:noFill/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</p:grpSp>
      <p:grpSp>
        <p:nvGrpSpPr>
          <p:cNvPr id="3" name="Группа 23"/>
          <p:cNvGrpSpPr/>
          <p:nvPr/>
        </p:nvGrpSpPr>
        <p:grpSpPr>
          <a:xfrm>
            <a:off x="3798000" y="2107397"/>
            <a:ext cx="1548000" cy="2332694"/>
            <a:chOff x="1214414" y="2071678"/>
            <a:chExt cx="1548000" cy="2332694"/>
          </a:xfrm>
        </p:grpSpPr>
        <p:sp>
          <p:nvSpPr>
            <p:cNvPr id="25" name="Rectangle 7"/>
            <p:cNvSpPr>
              <a:spLocks noChangeArrowheads="1"/>
            </p:cNvSpPr>
            <p:nvPr/>
          </p:nvSpPr>
          <p:spPr bwMode="gray">
            <a:xfrm>
              <a:off x="1214414" y="3000372"/>
              <a:ext cx="1548000" cy="1404000"/>
            </a:xfrm>
            <a:prstGeom prst="flowChartMagneticDisk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dirty="0" smtClean="0">
                  <a:cs typeface="Arial" pitchFamily="34" charset="0"/>
                </a:rPr>
                <a:t>HCl</a:t>
              </a:r>
              <a:endParaRPr lang="ru-RU" sz="4400" baseline="-25000" dirty="0">
                <a:cs typeface="Arial" pitchFamily="34" charset="0"/>
              </a:endParaRPr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gray">
            <a:xfrm>
              <a:off x="1214414" y="2071678"/>
              <a:ext cx="1548000" cy="1404000"/>
            </a:xfrm>
            <a:prstGeom prst="flowChartMagneticDisk">
              <a:avLst/>
            </a:prstGeom>
            <a:noFill/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</p:grpSp>
      <p:grpSp>
        <p:nvGrpSpPr>
          <p:cNvPr id="4" name="Группа 26"/>
          <p:cNvGrpSpPr/>
          <p:nvPr/>
        </p:nvGrpSpPr>
        <p:grpSpPr>
          <a:xfrm>
            <a:off x="6012578" y="2107397"/>
            <a:ext cx="1548000" cy="2332694"/>
            <a:chOff x="1214414" y="2071678"/>
            <a:chExt cx="1548000" cy="2332694"/>
          </a:xfrm>
        </p:grpSpPr>
        <p:sp>
          <p:nvSpPr>
            <p:cNvPr id="30" name="Rectangle 7"/>
            <p:cNvSpPr>
              <a:spLocks noChangeArrowheads="1"/>
            </p:cNvSpPr>
            <p:nvPr/>
          </p:nvSpPr>
          <p:spPr bwMode="gray">
            <a:xfrm>
              <a:off x="1214414" y="3000372"/>
              <a:ext cx="1548000" cy="1404000"/>
            </a:xfrm>
            <a:prstGeom prst="flowChartMagneticDisk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dirty="0" smtClean="0">
                  <a:cs typeface="Arial" pitchFamily="34" charset="0"/>
                </a:rPr>
                <a:t>HCl</a:t>
              </a:r>
              <a:endParaRPr lang="ru-RU" sz="4400" dirty="0">
                <a:cs typeface="Arial" pitchFamily="34" charset="0"/>
              </a:endParaRP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gray">
            <a:xfrm>
              <a:off x="1214414" y="2071678"/>
              <a:ext cx="1548000" cy="1404000"/>
            </a:xfrm>
            <a:prstGeom prst="flowChartMagneticDisk">
              <a:avLst/>
            </a:prstGeom>
            <a:noFill/>
            <a:ln w="38100">
              <a:solidFill>
                <a:srgbClr val="95B3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</p:grpSp>
      <p:sp>
        <p:nvSpPr>
          <p:cNvPr id="33" name="Стрелка вниз 32"/>
          <p:cNvSpPr/>
          <p:nvPr/>
        </p:nvSpPr>
        <p:spPr>
          <a:xfrm>
            <a:off x="2115106" y="1214422"/>
            <a:ext cx="484632" cy="978408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329684" y="1214422"/>
            <a:ext cx="484632" cy="978408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6544262" y="1214422"/>
            <a:ext cx="484632" cy="978408"/>
          </a:xfrm>
          <a:prstGeom prst="down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одержимое 2"/>
          <p:cNvSpPr>
            <a:spLocks noGrp="1"/>
          </p:cNvSpPr>
          <p:nvPr>
            <p:ph idx="1"/>
          </p:nvPr>
        </p:nvSpPr>
        <p:spPr>
          <a:xfrm>
            <a:off x="1650194" y="5072063"/>
            <a:ext cx="5843613" cy="714391"/>
          </a:xfr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металлы</a:t>
            </a:r>
          </a:p>
        </p:txBody>
      </p:sp>
      <p:grpSp>
        <p:nvGrpSpPr>
          <p:cNvPr id="23" name="Группа 22"/>
          <p:cNvGrpSpPr/>
          <p:nvPr/>
        </p:nvGrpSpPr>
        <p:grpSpPr>
          <a:xfrm>
            <a:off x="1928794" y="2643182"/>
            <a:ext cx="818856" cy="589455"/>
            <a:chOff x="3000364" y="1120263"/>
            <a:chExt cx="818856" cy="589455"/>
          </a:xfrm>
          <a:solidFill>
            <a:schemeClr val="bg1">
              <a:lumMod val="85000"/>
            </a:schemeClr>
          </a:solidFill>
        </p:grpSpPr>
        <p:sp>
          <p:nvSpPr>
            <p:cNvPr id="16" name="Овал 15"/>
            <p:cNvSpPr/>
            <p:nvPr/>
          </p:nvSpPr>
          <p:spPr>
            <a:xfrm rot="631579">
              <a:off x="3000364" y="1142984"/>
              <a:ext cx="571504" cy="414334"/>
            </a:xfrm>
            <a:prstGeom prst="ellipse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 rot="631579">
              <a:off x="3152764" y="1295384"/>
              <a:ext cx="571504" cy="414334"/>
            </a:xfrm>
            <a:prstGeom prst="ellipse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 rot="631579">
              <a:off x="3247716" y="1120263"/>
              <a:ext cx="571504" cy="414334"/>
            </a:xfrm>
            <a:prstGeom prst="ellipse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4" name="Rectangle 7"/>
          <p:cNvSpPr>
            <a:spLocks noChangeArrowheads="1"/>
          </p:cNvSpPr>
          <p:nvPr/>
        </p:nvSpPr>
        <p:spPr bwMode="gray">
          <a:xfrm>
            <a:off x="1071538" y="1000108"/>
            <a:ext cx="1404938" cy="10033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Mg</a:t>
            </a:r>
            <a:endParaRPr lang="ru-RU" sz="4800" dirty="0">
              <a:cs typeface="Arial" pitchFamily="34" charset="0"/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gray">
          <a:xfrm>
            <a:off x="4500562" y="928670"/>
            <a:ext cx="1404938" cy="10033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Zn</a:t>
            </a:r>
            <a:endParaRPr lang="ru-RU" sz="4800" dirty="0">
              <a:cs typeface="Arial" pitchFamily="34" charset="0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gray">
          <a:xfrm>
            <a:off x="7000892" y="928670"/>
            <a:ext cx="1404938" cy="10033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Cu</a:t>
            </a:r>
            <a:endParaRPr lang="ru-RU" sz="4800" dirty="0">
              <a:cs typeface="Arial" pitchFamily="34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4143372" y="2643182"/>
            <a:ext cx="818856" cy="589455"/>
            <a:chOff x="3000364" y="1120263"/>
            <a:chExt cx="818856" cy="589455"/>
          </a:xfrm>
        </p:grpSpPr>
        <p:sp>
          <p:nvSpPr>
            <p:cNvPr id="32" name="Овал 31"/>
            <p:cNvSpPr/>
            <p:nvPr/>
          </p:nvSpPr>
          <p:spPr>
            <a:xfrm rot="631579">
              <a:off x="3000364" y="1142984"/>
              <a:ext cx="571504" cy="414334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 rot="631579">
              <a:off x="3152764" y="1295384"/>
              <a:ext cx="571504" cy="414334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 rot="631579">
              <a:off x="3247716" y="1120263"/>
              <a:ext cx="571504" cy="414334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6357950" y="2643182"/>
            <a:ext cx="818856" cy="589455"/>
            <a:chOff x="3000364" y="1120263"/>
            <a:chExt cx="818856" cy="589455"/>
          </a:xfrm>
          <a:solidFill>
            <a:schemeClr val="accent6">
              <a:lumMod val="75000"/>
            </a:schemeClr>
          </a:solidFill>
        </p:grpSpPr>
        <p:sp>
          <p:nvSpPr>
            <p:cNvPr id="39" name="Овал 38"/>
            <p:cNvSpPr/>
            <p:nvPr/>
          </p:nvSpPr>
          <p:spPr>
            <a:xfrm rot="631579">
              <a:off x="3000364" y="1142984"/>
              <a:ext cx="571504" cy="414334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 rot="631579">
              <a:off x="3152764" y="1295384"/>
              <a:ext cx="571504" cy="414334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 rot="631579">
              <a:off x="3247716" y="1120263"/>
              <a:ext cx="571504" cy="414334"/>
            </a:xfrm>
            <a:prstGeom prst="ellipse">
              <a:avLst/>
            </a:prstGeom>
            <a:grpFill/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650194" y="5072063"/>
            <a:ext cx="5843613" cy="714391"/>
          </a:xfrm>
          <a:solidFill>
            <a:srgbClr val="C6D9F1"/>
          </a:solidFill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Реакция…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1. Взаимодействие 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428596" y="1142984"/>
            <a:ext cx="1548000" cy="3225669"/>
            <a:chOff x="1583422" y="1214422"/>
            <a:chExt cx="1548000" cy="3225669"/>
          </a:xfrm>
        </p:grpSpPr>
        <p:grpSp>
          <p:nvGrpSpPr>
            <p:cNvPr id="2" name="Группа 20"/>
            <p:cNvGrpSpPr/>
            <p:nvPr/>
          </p:nvGrpSpPr>
          <p:grpSpPr>
            <a:xfrm>
              <a:off x="1583422" y="2107397"/>
              <a:ext cx="1548000" cy="2332694"/>
              <a:chOff x="1214414" y="2071678"/>
              <a:chExt cx="1548000" cy="2332694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HCl</a:t>
                </a:r>
                <a:endParaRPr lang="ru-RU" sz="4400" dirty="0">
                  <a:cs typeface="Arial" pitchFamily="34" charset="0"/>
                </a:endParaRPr>
              </a:p>
            </p:txBody>
          </p:sp>
          <p:sp>
            <p:nvSpPr>
              <p:cNvPr id="19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</a:endParaRPr>
              </a:p>
            </p:txBody>
          </p:sp>
        </p:grpSp>
        <p:sp>
          <p:nvSpPr>
            <p:cNvPr id="33" name="Стрелка вниз 32"/>
            <p:cNvSpPr/>
            <p:nvPr/>
          </p:nvSpPr>
          <p:spPr>
            <a:xfrm>
              <a:off x="2115106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Содержимое 2"/>
          <p:cNvSpPr txBox="1">
            <a:spLocks/>
          </p:cNvSpPr>
          <p:nvPr/>
        </p:nvSpPr>
        <p:spPr bwMode="auto">
          <a:xfrm>
            <a:off x="2428860" y="1184182"/>
            <a:ext cx="6429420" cy="3143272"/>
          </a:xfrm>
          <a:prstGeom prst="rect">
            <a:avLst/>
          </a:prstGeom>
          <a:solidFill>
            <a:srgbClr val="FFFFCC"/>
          </a:solidFill>
          <a:ln w="28575">
            <a:solidFill>
              <a:srgbClr val="95B3D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cs typeface="Arial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cs typeface="Arial" pitchFamily="34" charset="0"/>
              </a:rPr>
              <a:t>Уравнение реакции: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400" dirty="0" smtClean="0">
                <a:cs typeface="Arial" pitchFamily="34" charset="0"/>
              </a:rPr>
              <a:t>Mg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H</a:t>
            </a:r>
            <a:r>
              <a:rPr lang="en-US" sz="4400" dirty="0" err="1" smtClean="0">
                <a:cs typeface="Arial" pitchFamily="34" charset="0"/>
              </a:rPr>
              <a:t>Cl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</a:t>
            </a:r>
            <a:r>
              <a:rPr lang="en-US" sz="4400" dirty="0" smtClean="0">
                <a:cs typeface="Arial" pitchFamily="34" charset="0"/>
              </a:rPr>
              <a:t>Mg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</a:t>
            </a:r>
            <a:r>
              <a:rPr lang="en-US" sz="4400" baseline="-25000" dirty="0" smtClean="0">
                <a:cs typeface="Arial" pitchFamily="34" charset="0"/>
              </a:rPr>
              <a:t>2</a:t>
            </a:r>
            <a:r>
              <a:rPr lang="en-US" sz="4400" dirty="0" smtClean="0">
                <a:cs typeface="Arial" pitchFamily="34" charset="0"/>
              </a:rPr>
              <a:t>+ H</a:t>
            </a:r>
            <a:r>
              <a:rPr lang="en-US" sz="4400" baseline="-25000" dirty="0" smtClean="0">
                <a:cs typeface="Arial" pitchFamily="34" charset="0"/>
              </a:rPr>
              <a:t>2</a:t>
            </a:r>
            <a:endParaRPr kumimoji="0" lang="ru-RU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Реакция замещения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14414" y="1928802"/>
          <a:ext cx="6748772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504000"/>
                <a:gridCol w="764386"/>
                <a:gridCol w="764386"/>
                <a:gridCol w="504000"/>
                <a:gridCol w="972000"/>
                <a:gridCol w="936000"/>
                <a:gridCol w="504000"/>
                <a:gridCol w="828000"/>
              </a:tblGrid>
              <a:tr h="857256">
                <a:tc>
                  <a:txBody>
                    <a:bodyPr/>
                    <a:lstStyle/>
                    <a:p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=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4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Cl</a:t>
                      </a:r>
                      <a:r>
                        <a:rPr lang="en-US" sz="4400" b="0" baseline="-250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kumimoji="0" lang="ru-RU" sz="44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b="0" baseline="-250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2" name="Выгнутая вниз стрелка 11"/>
          <p:cNvSpPr/>
          <p:nvPr/>
        </p:nvSpPr>
        <p:spPr>
          <a:xfrm>
            <a:off x="1571604" y="2714620"/>
            <a:ext cx="1573342" cy="731520"/>
          </a:xfrm>
          <a:prstGeom prst="curvedUpArrow">
            <a:avLst/>
          </a:prstGeom>
          <a:solidFill>
            <a:srgbClr val="C6D9F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143372" y="3714752"/>
          <a:ext cx="4786314" cy="257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894"/>
                <a:gridCol w="1216495"/>
                <a:gridCol w="2133925"/>
              </a:tblGrid>
              <a:tr h="857256">
                <a:tc gridSpan="3">
                  <a:txBody>
                    <a:bodyPr/>
                    <a:lstStyle/>
                    <a:p>
                      <a:pPr algn="r"/>
                      <a:r>
                        <a:rPr lang="ru-RU" sz="2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Составьте формулу соли по валентности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4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НОК=2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4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Cl</a:t>
                      </a:r>
                      <a:r>
                        <a:rPr lang="en-US" sz="4400" b="0" baseline="-250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14" name="Стрелка вправо с вырезом 13"/>
          <p:cNvSpPr/>
          <p:nvPr/>
        </p:nvSpPr>
        <p:spPr>
          <a:xfrm rot="16025586">
            <a:off x="5278303" y="2973167"/>
            <a:ext cx="978408" cy="484632"/>
          </a:xfrm>
          <a:prstGeom prst="notchedRightArrow">
            <a:avLst/>
          </a:prstGeom>
          <a:solidFill>
            <a:srgbClr val="C6D9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ea typeface="+mj-ea"/>
                <a:cs typeface="Arial" pitchFamily="34" charset="0"/>
              </a:rPr>
              <a:t>2</a:t>
            </a:r>
            <a:r>
              <a:rPr lang="ru-RU" sz="4000" dirty="0" smtClean="0">
                <a:ea typeface="+mj-ea"/>
                <a:cs typeface="Arial" pitchFamily="34" charset="0"/>
              </a:rPr>
              <a:t>. Взаимодействие 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pSp>
        <p:nvGrpSpPr>
          <p:cNvPr id="2" name="Группа 21"/>
          <p:cNvGrpSpPr/>
          <p:nvPr/>
        </p:nvGrpSpPr>
        <p:grpSpPr>
          <a:xfrm>
            <a:off x="428596" y="1142984"/>
            <a:ext cx="1548000" cy="3225669"/>
            <a:chOff x="1583422" y="1214422"/>
            <a:chExt cx="1548000" cy="3225669"/>
          </a:xfrm>
        </p:grpSpPr>
        <p:grpSp>
          <p:nvGrpSpPr>
            <p:cNvPr id="3" name="Группа 20"/>
            <p:cNvGrpSpPr/>
            <p:nvPr/>
          </p:nvGrpSpPr>
          <p:grpSpPr>
            <a:xfrm>
              <a:off x="1583422" y="2107397"/>
              <a:ext cx="1548000" cy="2332694"/>
              <a:chOff x="1214414" y="2071678"/>
              <a:chExt cx="1548000" cy="2332694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HCl</a:t>
                </a:r>
                <a:endParaRPr lang="ru-RU" sz="4400" dirty="0">
                  <a:cs typeface="Arial" pitchFamily="34" charset="0"/>
                </a:endParaRPr>
              </a:p>
            </p:txBody>
          </p:sp>
          <p:sp>
            <p:nvSpPr>
              <p:cNvPr id="19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</a:endParaRPr>
              </a:p>
            </p:txBody>
          </p:sp>
        </p:grpSp>
        <p:sp>
          <p:nvSpPr>
            <p:cNvPr id="33" name="Стрелка вниз 32"/>
            <p:cNvSpPr/>
            <p:nvPr/>
          </p:nvSpPr>
          <p:spPr>
            <a:xfrm>
              <a:off x="2115106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Содержимое 2"/>
          <p:cNvSpPr txBox="1">
            <a:spLocks/>
          </p:cNvSpPr>
          <p:nvPr/>
        </p:nvSpPr>
        <p:spPr bwMode="auto">
          <a:xfrm>
            <a:off x="2428860" y="1184182"/>
            <a:ext cx="6429420" cy="3143272"/>
          </a:xfrm>
          <a:prstGeom prst="rect">
            <a:avLst/>
          </a:prstGeom>
          <a:solidFill>
            <a:srgbClr val="FFFFCC"/>
          </a:solidFill>
          <a:ln w="28575">
            <a:solidFill>
              <a:srgbClr val="95B3D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cs typeface="Arial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cs typeface="Arial" pitchFamily="34" charset="0"/>
              </a:rPr>
              <a:t>Уравнение реакции: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400" dirty="0" smtClean="0">
                <a:cs typeface="Arial" pitchFamily="34" charset="0"/>
              </a:rPr>
              <a:t>Zn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H</a:t>
            </a:r>
            <a:r>
              <a:rPr lang="en-US" sz="4400" dirty="0" err="1" smtClean="0">
                <a:cs typeface="Arial" pitchFamily="34" charset="0"/>
              </a:rPr>
              <a:t>Cl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</a:t>
            </a:r>
            <a:r>
              <a:rPr lang="en-US" sz="4400" dirty="0" smtClean="0">
                <a:cs typeface="Arial" pitchFamily="34" charset="0"/>
              </a:rPr>
              <a:t>Zn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Cl</a:t>
            </a:r>
            <a:r>
              <a:rPr lang="en-US" sz="4400" baseline="-25000" dirty="0" smtClean="0">
                <a:cs typeface="Arial" pitchFamily="34" charset="0"/>
              </a:rPr>
              <a:t>2</a:t>
            </a:r>
            <a:r>
              <a:rPr lang="en-US" sz="4400" dirty="0" smtClean="0">
                <a:cs typeface="Arial" pitchFamily="34" charset="0"/>
              </a:rPr>
              <a:t>+ H</a:t>
            </a:r>
            <a:r>
              <a:rPr lang="en-US" sz="4400" baseline="-25000" dirty="0" smtClean="0">
                <a:cs typeface="Arial" pitchFamily="34" charset="0"/>
              </a:rPr>
              <a:t>2</a:t>
            </a:r>
            <a:endParaRPr kumimoji="0" lang="ru-RU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" name="Содержимое 2"/>
          <p:cNvSpPr>
            <a:spLocks noGrp="1"/>
          </p:cNvSpPr>
          <p:nvPr>
            <p:ph idx="1"/>
          </p:nvPr>
        </p:nvSpPr>
        <p:spPr>
          <a:xfrm>
            <a:off x="1650194" y="5072063"/>
            <a:ext cx="5843613" cy="714391"/>
          </a:xfrm>
          <a:solidFill>
            <a:srgbClr val="C6D9F1"/>
          </a:solidFill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Реакция…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ea typeface="+mj-ea"/>
                <a:cs typeface="Arial" pitchFamily="34" charset="0"/>
              </a:rPr>
              <a:t>3</a:t>
            </a:r>
            <a:r>
              <a:rPr lang="ru-RU" sz="4000" dirty="0" smtClean="0">
                <a:ea typeface="+mj-ea"/>
                <a:cs typeface="Arial" pitchFamily="34" charset="0"/>
              </a:rPr>
              <a:t>. Взаимодействие 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pSp>
        <p:nvGrpSpPr>
          <p:cNvPr id="2" name="Группа 21"/>
          <p:cNvGrpSpPr/>
          <p:nvPr/>
        </p:nvGrpSpPr>
        <p:grpSpPr>
          <a:xfrm>
            <a:off x="428596" y="1142984"/>
            <a:ext cx="1548000" cy="3225669"/>
            <a:chOff x="1583422" y="1214422"/>
            <a:chExt cx="1548000" cy="3225669"/>
          </a:xfrm>
        </p:grpSpPr>
        <p:grpSp>
          <p:nvGrpSpPr>
            <p:cNvPr id="3" name="Группа 20"/>
            <p:cNvGrpSpPr/>
            <p:nvPr/>
          </p:nvGrpSpPr>
          <p:grpSpPr>
            <a:xfrm>
              <a:off x="1583422" y="2107397"/>
              <a:ext cx="1548000" cy="2332694"/>
              <a:chOff x="1214414" y="2071678"/>
              <a:chExt cx="1548000" cy="2332694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HCl</a:t>
                </a:r>
                <a:endParaRPr lang="ru-RU" sz="4400" dirty="0">
                  <a:cs typeface="Arial" pitchFamily="34" charset="0"/>
                </a:endParaRPr>
              </a:p>
            </p:txBody>
          </p:sp>
          <p:sp>
            <p:nvSpPr>
              <p:cNvPr id="19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</a:endParaRPr>
              </a:p>
            </p:txBody>
          </p:sp>
        </p:grpSp>
        <p:sp>
          <p:nvSpPr>
            <p:cNvPr id="33" name="Стрелка вниз 32"/>
            <p:cNvSpPr/>
            <p:nvPr/>
          </p:nvSpPr>
          <p:spPr>
            <a:xfrm>
              <a:off x="2115106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Содержимое 2"/>
          <p:cNvSpPr txBox="1">
            <a:spLocks/>
          </p:cNvSpPr>
          <p:nvPr/>
        </p:nvSpPr>
        <p:spPr bwMode="auto">
          <a:xfrm>
            <a:off x="2428860" y="1184182"/>
            <a:ext cx="6429420" cy="3143272"/>
          </a:xfrm>
          <a:prstGeom prst="rect">
            <a:avLst/>
          </a:prstGeom>
          <a:solidFill>
            <a:srgbClr val="FFFFCC"/>
          </a:solidFill>
          <a:ln w="28575">
            <a:solidFill>
              <a:srgbClr val="95B3D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cs typeface="Arial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cs typeface="Arial" pitchFamily="34" charset="0"/>
              </a:rPr>
              <a:t>Уравнение реакции: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400" noProof="0" dirty="0" smtClean="0">
                <a:cs typeface="Arial" pitchFamily="34" charset="0"/>
              </a:rPr>
              <a:t>Cu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H</a:t>
            </a:r>
            <a:r>
              <a:rPr lang="en-US" sz="4400" dirty="0" err="1" smtClean="0">
                <a:cs typeface="Arial" pitchFamily="34" charset="0"/>
              </a:rPr>
              <a:t>Cl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</a:t>
            </a:r>
            <a:endParaRPr kumimoji="0" lang="ru-RU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6536545" y="2464587"/>
            <a:ext cx="714380" cy="642942"/>
          </a:xfrm>
          <a:prstGeom prst="line">
            <a:avLst/>
          </a:prstGeom>
          <a:ln w="571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>
            <a:spLocks noGrp="1"/>
          </p:cNvSpPr>
          <p:nvPr>
            <p:ph idx="1"/>
          </p:nvPr>
        </p:nvSpPr>
        <p:spPr>
          <a:xfrm>
            <a:off x="1650194" y="5072063"/>
            <a:ext cx="5843613" cy="714391"/>
          </a:xfrm>
          <a:solidFill>
            <a:srgbClr val="C6D9F1"/>
          </a:solidFill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Реакция…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 Взаимодействие</a:t>
            </a:r>
            <a:r>
              <a:rPr lang="en-US" sz="4000" dirty="0" smtClean="0">
                <a:ea typeface="+mj-ea"/>
                <a:cs typeface="Arial" pitchFamily="34" charset="0"/>
              </a:rPr>
              <a:t> c </a:t>
            </a:r>
            <a:r>
              <a:rPr lang="ru-RU" sz="4000" dirty="0" smtClean="0">
                <a:ea typeface="+mj-ea"/>
                <a:cs typeface="Arial" pitchFamily="34" charset="0"/>
              </a:rPr>
              <a:t>основными оксидами 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pSp>
        <p:nvGrpSpPr>
          <p:cNvPr id="2" name="Группа 21"/>
          <p:cNvGrpSpPr/>
          <p:nvPr/>
        </p:nvGrpSpPr>
        <p:grpSpPr>
          <a:xfrm>
            <a:off x="428596" y="1142984"/>
            <a:ext cx="1548000" cy="3225669"/>
            <a:chOff x="1583422" y="1214422"/>
            <a:chExt cx="1548000" cy="3225669"/>
          </a:xfrm>
        </p:grpSpPr>
        <p:grpSp>
          <p:nvGrpSpPr>
            <p:cNvPr id="3" name="Группа 20"/>
            <p:cNvGrpSpPr/>
            <p:nvPr/>
          </p:nvGrpSpPr>
          <p:grpSpPr>
            <a:xfrm>
              <a:off x="1583422" y="2107397"/>
              <a:ext cx="1548000" cy="2332694"/>
              <a:chOff x="1214414" y="2071678"/>
              <a:chExt cx="1548000" cy="2332694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HNO</a:t>
                </a:r>
                <a:r>
                  <a:rPr lang="en-US" sz="4400" baseline="-25000" dirty="0" smtClean="0">
                    <a:cs typeface="Arial" pitchFamily="34" charset="0"/>
                  </a:rPr>
                  <a:t>3</a:t>
                </a:r>
                <a:endParaRPr lang="ru-RU" sz="4400" baseline="-25000" dirty="0">
                  <a:cs typeface="Arial" pitchFamily="34" charset="0"/>
                </a:endParaRPr>
              </a:p>
            </p:txBody>
          </p:sp>
          <p:sp>
            <p:nvSpPr>
              <p:cNvPr id="19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</a:endParaRPr>
              </a:p>
            </p:txBody>
          </p:sp>
        </p:grpSp>
        <p:sp>
          <p:nvSpPr>
            <p:cNvPr id="33" name="Стрелка вниз 32"/>
            <p:cNvSpPr/>
            <p:nvPr/>
          </p:nvSpPr>
          <p:spPr>
            <a:xfrm>
              <a:off x="2115106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Содержимое 2"/>
          <p:cNvSpPr txBox="1">
            <a:spLocks/>
          </p:cNvSpPr>
          <p:nvPr/>
        </p:nvSpPr>
        <p:spPr bwMode="auto">
          <a:xfrm>
            <a:off x="428596" y="4500570"/>
            <a:ext cx="8429684" cy="2000264"/>
          </a:xfrm>
          <a:prstGeom prst="rect">
            <a:avLst/>
          </a:prstGeom>
          <a:solidFill>
            <a:srgbClr val="FFFFCC"/>
          </a:solidFill>
          <a:ln w="28575">
            <a:solidFill>
              <a:srgbClr val="95B3D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cs typeface="Arial" pitchFamily="34" charset="0"/>
              </a:rPr>
              <a:t>Уравнение реакции:</a:t>
            </a:r>
            <a:r>
              <a:rPr lang="en-US" sz="3200" dirty="0" smtClean="0">
                <a:cs typeface="Arial" pitchFamily="34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400" dirty="0" smtClean="0">
                <a:cs typeface="Arial" pitchFamily="34" charset="0"/>
              </a:rPr>
              <a:t>2HNO</a:t>
            </a:r>
            <a:r>
              <a:rPr lang="en-US" sz="4400" baseline="-25000" dirty="0" smtClean="0">
                <a:cs typeface="Arial" pitchFamily="34" charset="0"/>
              </a:rPr>
              <a:t>3</a:t>
            </a:r>
            <a:r>
              <a:rPr lang="en-US" sz="4400" dirty="0" smtClean="0">
                <a:cs typeface="Arial" pitchFamily="34" charset="0"/>
              </a:rPr>
              <a:t>+MgO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=Mg(NO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+H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ru-RU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3714744" y="1142984"/>
            <a:ext cx="1548000" cy="3225669"/>
            <a:chOff x="3714744" y="1142984"/>
            <a:chExt cx="1548000" cy="3225669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grpSp>
          <p:nvGrpSpPr>
            <p:cNvPr id="15" name="Группа 20"/>
            <p:cNvGrpSpPr/>
            <p:nvPr/>
          </p:nvGrpSpPr>
          <p:grpSpPr>
            <a:xfrm>
              <a:off x="3714744" y="2428867"/>
              <a:ext cx="1548000" cy="1939786"/>
              <a:chOff x="1214414" y="2464586"/>
              <a:chExt cx="1548000" cy="1939786"/>
            </a:xfrm>
          </p:grpSpPr>
          <p:sp>
            <p:nvSpPr>
              <p:cNvPr id="17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  <a:sp3d>
                <a:bevelT w="139700" h="139700"/>
              </a:sp3d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MgO</a:t>
                </a:r>
                <a:endParaRPr lang="ru-RU" sz="4400" baseline="-25000" dirty="0">
                  <a:cs typeface="Arial" pitchFamily="34" charset="0"/>
                </a:endParaRPr>
              </a:p>
            </p:txBody>
          </p:sp>
          <p:sp>
            <p:nvSpPr>
              <p:cNvPr id="22" name="Rectangle 7"/>
              <p:cNvSpPr>
                <a:spLocks noChangeArrowheads="1"/>
              </p:cNvSpPr>
              <p:nvPr/>
            </p:nvSpPr>
            <p:spPr bwMode="gray">
              <a:xfrm>
                <a:off x="1214414" y="2464586"/>
                <a:ext cx="1548000" cy="1011091"/>
              </a:xfrm>
              <a:prstGeom prst="cloudCallout">
                <a:avLst>
                  <a:gd name="adj1" fmla="val -14504"/>
                  <a:gd name="adj2" fmla="val 25284"/>
                </a:avLst>
              </a:prstGeom>
              <a:blipFill>
                <a:blip r:embed="rId2" cstate="print"/>
                <a:tile tx="0" ty="0" sx="100000" sy="100000" flip="none" algn="tl"/>
              </a:blipFill>
              <a:ln w="38100">
                <a:noFill/>
                <a:miter lim="800000"/>
                <a:headEnd/>
                <a:tailEnd/>
              </a:ln>
              <a:effectLst/>
              <a:sp3d>
                <a:bevelT w="139700" h="139700"/>
              </a:sp3d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</a:endParaRPr>
              </a:p>
            </p:txBody>
          </p:sp>
        </p:grpSp>
        <p:sp>
          <p:nvSpPr>
            <p:cNvPr id="16" name="Стрелка вниз 15"/>
            <p:cNvSpPr/>
            <p:nvPr/>
          </p:nvSpPr>
          <p:spPr>
            <a:xfrm>
              <a:off x="4246428" y="1142984"/>
              <a:ext cx="484632" cy="978408"/>
            </a:xfrm>
            <a:prstGeom prst="downArrow">
              <a:avLst/>
            </a:prstGeom>
            <a:solidFill>
              <a:srgbClr val="FF33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Реакция обмена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0212" y="1928802"/>
          <a:ext cx="8643714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504000"/>
                <a:gridCol w="396000"/>
                <a:gridCol w="504000"/>
                <a:gridCol w="1260000"/>
                <a:gridCol w="468000"/>
                <a:gridCol w="972000"/>
                <a:gridCol w="1836000"/>
                <a:gridCol w="432000"/>
                <a:gridCol w="795714"/>
                <a:gridCol w="504000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r>
                        <a:rPr lang="en-US" sz="4400" b="0" baseline="-250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="0" baseline="-250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=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</a:t>
                      </a:r>
                      <a:r>
                        <a:rPr kumimoji="0" lang="en-US" sz="44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r>
                        <a:rPr lang="en-US" sz="4400" b="0" baseline="-250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kumimoji="0" lang="ru-RU" sz="44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b="0" baseline="-250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12" name="Выгнутая вниз стрелка 11"/>
          <p:cNvSpPr/>
          <p:nvPr/>
        </p:nvSpPr>
        <p:spPr>
          <a:xfrm>
            <a:off x="928662" y="2857496"/>
            <a:ext cx="1573342" cy="731520"/>
          </a:xfrm>
          <a:prstGeom prst="curvedUpArrow">
            <a:avLst/>
          </a:prstGeom>
          <a:solidFill>
            <a:srgbClr val="C6D9F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071802" y="3857628"/>
          <a:ext cx="5405819" cy="257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894"/>
                <a:gridCol w="1836000"/>
                <a:gridCol w="2133925"/>
              </a:tblGrid>
              <a:tr h="857256">
                <a:tc gridSpan="3">
                  <a:txBody>
                    <a:bodyPr/>
                    <a:lstStyle/>
                    <a:p>
                      <a:pPr algn="r"/>
                      <a:r>
                        <a:rPr lang="ru-RU" sz="2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Составьте формулу соли по валентности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4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I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НОК=2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</a:t>
                      </a:r>
                      <a:r>
                        <a:rPr kumimoji="0" lang="en-US" sz="44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r>
                        <a:rPr lang="en-US" sz="44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14" name="Стрелка вправо с вырезом 13"/>
          <p:cNvSpPr/>
          <p:nvPr/>
        </p:nvSpPr>
        <p:spPr>
          <a:xfrm rot="16025586">
            <a:off x="5593503" y="2956248"/>
            <a:ext cx="760432" cy="765595"/>
          </a:xfrm>
          <a:prstGeom prst="notchedRightArrow">
            <a:avLst>
              <a:gd name="adj1" fmla="val 50000"/>
              <a:gd name="adj2" fmla="val 33411"/>
            </a:avLst>
          </a:prstGeom>
          <a:solidFill>
            <a:srgbClr val="C6D9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 Взаимодействие</a:t>
            </a:r>
            <a:r>
              <a:rPr lang="en-US" sz="4000" dirty="0" smtClean="0">
                <a:ea typeface="+mj-ea"/>
                <a:cs typeface="Arial" pitchFamily="34" charset="0"/>
              </a:rPr>
              <a:t> c </a:t>
            </a:r>
            <a:r>
              <a:rPr lang="ru-RU" sz="4000" dirty="0" smtClean="0">
                <a:ea typeface="+mj-ea"/>
                <a:cs typeface="Arial" pitchFamily="34" charset="0"/>
              </a:rPr>
              <a:t>основными оксидами 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pSp>
        <p:nvGrpSpPr>
          <p:cNvPr id="2" name="Группа 21"/>
          <p:cNvGrpSpPr/>
          <p:nvPr/>
        </p:nvGrpSpPr>
        <p:grpSpPr>
          <a:xfrm>
            <a:off x="428596" y="1142984"/>
            <a:ext cx="1548000" cy="3225669"/>
            <a:chOff x="1583422" y="1214422"/>
            <a:chExt cx="1548000" cy="3225669"/>
          </a:xfrm>
        </p:grpSpPr>
        <p:grpSp>
          <p:nvGrpSpPr>
            <p:cNvPr id="3" name="Группа 20"/>
            <p:cNvGrpSpPr/>
            <p:nvPr/>
          </p:nvGrpSpPr>
          <p:grpSpPr>
            <a:xfrm>
              <a:off x="1583422" y="2107397"/>
              <a:ext cx="1548000" cy="2332694"/>
              <a:chOff x="1214414" y="2071678"/>
              <a:chExt cx="1548000" cy="2332694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</a:t>
                </a:r>
                <a:r>
                  <a:rPr lang="en-US" sz="4400" baseline="-25000" dirty="0" smtClean="0">
                    <a:cs typeface="Arial" pitchFamily="34" charset="0"/>
                  </a:rPr>
                  <a:t>2</a:t>
                </a:r>
                <a:r>
                  <a:rPr lang="en-US" sz="4400" dirty="0" smtClean="0">
                    <a:cs typeface="Arial" pitchFamily="34" charset="0"/>
                  </a:rPr>
                  <a:t>SO</a:t>
                </a:r>
                <a:r>
                  <a:rPr lang="en-US" sz="4400" baseline="-25000" dirty="0" smtClean="0">
                    <a:cs typeface="Arial" pitchFamily="34" charset="0"/>
                  </a:rPr>
                  <a:t>4</a:t>
                </a:r>
                <a:endParaRPr lang="ru-RU" sz="4400" baseline="-25000" dirty="0">
                  <a:cs typeface="Arial" pitchFamily="34" charset="0"/>
                </a:endParaRPr>
              </a:p>
            </p:txBody>
          </p:sp>
          <p:sp>
            <p:nvSpPr>
              <p:cNvPr id="19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</a:endParaRPr>
              </a:p>
            </p:txBody>
          </p:sp>
        </p:grpSp>
        <p:sp>
          <p:nvSpPr>
            <p:cNvPr id="33" name="Стрелка вниз 32"/>
            <p:cNvSpPr/>
            <p:nvPr/>
          </p:nvSpPr>
          <p:spPr>
            <a:xfrm>
              <a:off x="2115106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Содержимое 2"/>
          <p:cNvSpPr txBox="1">
            <a:spLocks/>
          </p:cNvSpPr>
          <p:nvPr/>
        </p:nvSpPr>
        <p:spPr bwMode="auto">
          <a:xfrm>
            <a:off x="428596" y="4500570"/>
            <a:ext cx="8429684" cy="2000264"/>
          </a:xfrm>
          <a:prstGeom prst="rect">
            <a:avLst/>
          </a:prstGeom>
          <a:solidFill>
            <a:srgbClr val="FFFFCC"/>
          </a:solidFill>
          <a:ln w="28575">
            <a:solidFill>
              <a:srgbClr val="95B3D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cs typeface="Arial" pitchFamily="34" charset="0"/>
              </a:rPr>
              <a:t>Уравнение реакции:</a:t>
            </a:r>
            <a:r>
              <a:rPr lang="en-US" sz="3200" dirty="0" smtClean="0">
                <a:cs typeface="Arial" pitchFamily="34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400" dirty="0" smtClean="0">
                <a:cs typeface="Arial" pitchFamily="34" charset="0"/>
              </a:rPr>
              <a:t>H</a:t>
            </a:r>
            <a:r>
              <a:rPr lang="en-US" sz="4400" baseline="-25000" dirty="0" smtClean="0">
                <a:cs typeface="Arial" pitchFamily="34" charset="0"/>
              </a:rPr>
              <a:t>2</a:t>
            </a:r>
            <a:r>
              <a:rPr lang="en-US" sz="4400" dirty="0" smtClean="0">
                <a:cs typeface="Arial" pitchFamily="34" charset="0"/>
              </a:rPr>
              <a:t>SO</a:t>
            </a:r>
            <a:r>
              <a:rPr lang="en-US" sz="4400" baseline="-25000" dirty="0" smtClean="0">
                <a:cs typeface="Arial" pitchFamily="34" charset="0"/>
              </a:rPr>
              <a:t>4</a:t>
            </a:r>
            <a:r>
              <a:rPr lang="en-US" sz="4400" dirty="0" smtClean="0">
                <a:cs typeface="Arial" pitchFamily="34" charset="0"/>
              </a:rPr>
              <a:t>+CuO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=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CuSO</a:t>
            </a:r>
            <a:r>
              <a:rPr lang="en-US" sz="4400" baseline="-25000" dirty="0" smtClean="0">
                <a:cs typeface="Arial" pitchFamily="34" charset="0"/>
              </a:rPr>
              <a:t>4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+H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ru-RU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" name="Группа 22"/>
          <p:cNvGrpSpPr/>
          <p:nvPr/>
        </p:nvGrpSpPr>
        <p:grpSpPr>
          <a:xfrm>
            <a:off x="3714744" y="1142984"/>
            <a:ext cx="1548000" cy="3225669"/>
            <a:chOff x="3714744" y="1142984"/>
            <a:chExt cx="1548000" cy="3225669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grpSp>
          <p:nvGrpSpPr>
            <p:cNvPr id="5" name="Группа 20"/>
            <p:cNvGrpSpPr/>
            <p:nvPr/>
          </p:nvGrpSpPr>
          <p:grpSpPr>
            <a:xfrm>
              <a:off x="3714744" y="2428867"/>
              <a:ext cx="1548000" cy="1939786"/>
              <a:chOff x="1214414" y="2464586"/>
              <a:chExt cx="1548000" cy="1939786"/>
            </a:xfrm>
          </p:grpSpPr>
          <p:sp>
            <p:nvSpPr>
              <p:cNvPr id="17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  <a:sp3d>
                <a:bevelT w="139700" h="139700"/>
              </a:sp3d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CuO</a:t>
                </a:r>
                <a:endParaRPr lang="ru-RU" sz="4400" baseline="-25000" dirty="0">
                  <a:cs typeface="Arial" pitchFamily="34" charset="0"/>
                </a:endParaRPr>
              </a:p>
            </p:txBody>
          </p:sp>
          <p:sp>
            <p:nvSpPr>
              <p:cNvPr id="22" name="Rectangle 7"/>
              <p:cNvSpPr>
                <a:spLocks noChangeArrowheads="1"/>
              </p:cNvSpPr>
              <p:nvPr/>
            </p:nvSpPr>
            <p:spPr bwMode="gray">
              <a:xfrm>
                <a:off x="1214414" y="2464586"/>
                <a:ext cx="1548000" cy="1011091"/>
              </a:xfrm>
              <a:prstGeom prst="cloudCallout">
                <a:avLst>
                  <a:gd name="adj1" fmla="val -34897"/>
                  <a:gd name="adj2" fmla="val 15594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 w="38100">
                <a:noFill/>
                <a:miter lim="800000"/>
                <a:headEnd/>
                <a:tailEnd/>
              </a:ln>
              <a:effectLst/>
              <a:sp3d>
                <a:bevelT w="139700" h="139700"/>
              </a:sp3d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</a:endParaRPr>
              </a:p>
            </p:txBody>
          </p:sp>
        </p:grpSp>
        <p:sp>
          <p:nvSpPr>
            <p:cNvPr id="16" name="Стрелка вниз 15"/>
            <p:cNvSpPr/>
            <p:nvPr/>
          </p:nvSpPr>
          <p:spPr>
            <a:xfrm>
              <a:off x="4246428" y="1142984"/>
              <a:ext cx="484632" cy="978408"/>
            </a:xfrm>
            <a:prstGeom prst="downArrow">
              <a:avLst/>
            </a:prstGeom>
            <a:solidFill>
              <a:srgbClr val="FF33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Хлороводородная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16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7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8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9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1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3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8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1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2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3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4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Реакция обмена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143" y="1285860"/>
          <a:ext cx="8643714" cy="171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504000"/>
                <a:gridCol w="396000"/>
                <a:gridCol w="504000"/>
                <a:gridCol w="1260000"/>
                <a:gridCol w="468000"/>
                <a:gridCol w="972000"/>
                <a:gridCol w="1836000"/>
                <a:gridCol w="432000"/>
                <a:gridCol w="795714"/>
                <a:gridCol w="504000"/>
              </a:tblGrid>
              <a:tr h="85725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Оксид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="0" baseline="-250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4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вода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4400" b="0" baseline="-2500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=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kumimoji="0" lang="ru-RU" sz="44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b="0" baseline="-250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12" name="Выгнутая вниз стрелка 11"/>
          <p:cNvSpPr/>
          <p:nvPr/>
        </p:nvSpPr>
        <p:spPr>
          <a:xfrm>
            <a:off x="785786" y="2928934"/>
            <a:ext cx="1573342" cy="731520"/>
          </a:xfrm>
          <a:prstGeom prst="curvedUpArrow">
            <a:avLst/>
          </a:prstGeom>
          <a:solidFill>
            <a:srgbClr val="C6D9F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071802" y="3857628"/>
          <a:ext cx="5405819" cy="257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894"/>
                <a:gridCol w="1836000"/>
                <a:gridCol w="2133925"/>
              </a:tblGrid>
              <a:tr h="857256">
                <a:tc gridSpan="3">
                  <a:txBody>
                    <a:bodyPr/>
                    <a:lstStyle/>
                    <a:p>
                      <a:pPr algn="r"/>
                      <a:r>
                        <a:rPr lang="ru-RU" sz="2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Составьте формулу соли по валентности</a:t>
                      </a:r>
                      <a:endParaRPr lang="ru-RU" sz="2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44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?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НОК=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r"/>
                      <a:r>
                        <a:rPr lang="en-US" sz="4400" b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4400" b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4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14" name="Стрелка вправо с вырезом 13"/>
          <p:cNvSpPr/>
          <p:nvPr/>
        </p:nvSpPr>
        <p:spPr>
          <a:xfrm rot="16025586">
            <a:off x="5593503" y="2956248"/>
            <a:ext cx="760432" cy="765595"/>
          </a:xfrm>
          <a:prstGeom prst="notchedRightArrow">
            <a:avLst>
              <a:gd name="adj1" fmla="val 50000"/>
              <a:gd name="adj2" fmla="val 33411"/>
            </a:avLst>
          </a:prstGeom>
          <a:solidFill>
            <a:srgbClr val="C6D9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 Взаимодействие</a:t>
            </a:r>
            <a:r>
              <a:rPr lang="en-US" sz="4000" dirty="0" smtClean="0">
                <a:ea typeface="+mj-ea"/>
                <a:cs typeface="Arial" pitchFamily="34" charset="0"/>
              </a:rPr>
              <a:t> c </a:t>
            </a:r>
            <a:r>
              <a:rPr lang="ru-RU" sz="4000" dirty="0" smtClean="0">
                <a:ea typeface="+mj-ea"/>
                <a:cs typeface="Arial" pitchFamily="34" charset="0"/>
              </a:rPr>
              <a:t>основаниями 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 bwMode="auto">
          <a:xfrm>
            <a:off x="428596" y="4500570"/>
            <a:ext cx="8429684" cy="2000264"/>
          </a:xfrm>
          <a:prstGeom prst="rect">
            <a:avLst/>
          </a:prstGeom>
          <a:solidFill>
            <a:srgbClr val="FFFFCC"/>
          </a:solidFill>
          <a:ln w="28575">
            <a:solidFill>
              <a:srgbClr val="95B3D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cs typeface="Arial" pitchFamily="34" charset="0"/>
              </a:rPr>
              <a:t>Уравнение реакции:</a:t>
            </a:r>
            <a:r>
              <a:rPr lang="en-US" sz="3200" dirty="0" smtClean="0">
                <a:cs typeface="Arial" pitchFamily="34" charset="0"/>
              </a:rPr>
              <a:t>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400" dirty="0" smtClean="0">
                <a:cs typeface="Arial" pitchFamily="34" charset="0"/>
              </a:rPr>
              <a:t>H</a:t>
            </a:r>
            <a:r>
              <a:rPr lang="en-US" sz="4400" baseline="-25000" dirty="0" smtClean="0">
                <a:cs typeface="Arial" pitchFamily="34" charset="0"/>
              </a:rPr>
              <a:t>2</a:t>
            </a:r>
            <a:r>
              <a:rPr lang="en-US" sz="4400" dirty="0" smtClean="0">
                <a:cs typeface="Arial" pitchFamily="34" charset="0"/>
              </a:rPr>
              <a:t>SO</a:t>
            </a:r>
            <a:r>
              <a:rPr lang="en-US" sz="4400" baseline="-25000" dirty="0" smtClean="0">
                <a:cs typeface="Arial" pitchFamily="34" charset="0"/>
              </a:rPr>
              <a:t>4</a:t>
            </a:r>
            <a:r>
              <a:rPr lang="en-US" sz="4400" dirty="0" smtClean="0">
                <a:cs typeface="Arial" pitchFamily="34" charset="0"/>
              </a:rPr>
              <a:t>+2KOH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=K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SO</a:t>
            </a:r>
            <a:r>
              <a:rPr lang="en-US" sz="4400" baseline="-25000" dirty="0" smtClean="0">
                <a:cs typeface="Arial" pitchFamily="34" charset="0"/>
              </a:rPr>
              <a:t>4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+2H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ru-RU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28" name="Группа 27"/>
          <p:cNvGrpSpPr>
            <a:grpSpLocks noChangeAspect="1"/>
          </p:cNvGrpSpPr>
          <p:nvPr/>
        </p:nvGrpSpPr>
        <p:grpSpPr>
          <a:xfrm rot="820256">
            <a:off x="1818143" y="1339271"/>
            <a:ext cx="785818" cy="2784984"/>
            <a:chOff x="3428992" y="1000108"/>
            <a:chExt cx="785818" cy="3414730"/>
          </a:xfrm>
        </p:grpSpPr>
        <p:grpSp>
          <p:nvGrpSpPr>
            <p:cNvPr id="24" name="Группа 23"/>
            <p:cNvGrpSpPr/>
            <p:nvPr/>
          </p:nvGrpSpPr>
          <p:grpSpPr>
            <a:xfrm>
              <a:off x="3500430" y="1142984"/>
              <a:ext cx="648000" cy="3271854"/>
              <a:chOff x="3500430" y="1142984"/>
              <a:chExt cx="648000" cy="3271854"/>
            </a:xfrm>
            <a:effectLst/>
          </p:grpSpPr>
          <p:sp>
            <p:nvSpPr>
              <p:cNvPr id="23" name="Овал 22"/>
              <p:cNvSpPr/>
              <p:nvPr/>
            </p:nvSpPr>
            <p:spPr>
              <a:xfrm>
                <a:off x="3500430" y="3714752"/>
                <a:ext cx="648000" cy="700086"/>
              </a:xfrm>
              <a:prstGeom prst="ellipse">
                <a:avLst/>
              </a:prstGeom>
              <a:solidFill>
                <a:srgbClr val="C6D9F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3500430" y="1142984"/>
                <a:ext cx="648000" cy="3000396"/>
              </a:xfrm>
              <a:prstGeom prst="rect">
                <a:avLst/>
              </a:prstGeom>
              <a:solidFill>
                <a:srgbClr val="C6D9F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6" name="Прямоугольник 25"/>
            <p:cNvSpPr/>
            <p:nvPr/>
          </p:nvSpPr>
          <p:spPr>
            <a:xfrm>
              <a:off x="3428992" y="1071546"/>
              <a:ext cx="785818" cy="3000396"/>
            </a:xfrm>
            <a:prstGeom prst="rect">
              <a:avLst/>
            </a:prstGeom>
            <a:solidFill>
              <a:srgbClr val="95B3D7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571868" y="1357298"/>
              <a:ext cx="357190" cy="27860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3500430" y="1000108"/>
              <a:ext cx="642942" cy="35719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" name="Группа 28"/>
          <p:cNvGrpSpPr>
            <a:grpSpLocks noChangeAspect="1"/>
          </p:cNvGrpSpPr>
          <p:nvPr/>
        </p:nvGrpSpPr>
        <p:grpSpPr>
          <a:xfrm rot="820256">
            <a:off x="4889978" y="1482148"/>
            <a:ext cx="785818" cy="2784984"/>
            <a:chOff x="3428992" y="1000108"/>
            <a:chExt cx="785818" cy="3414730"/>
          </a:xfrm>
        </p:grpSpPr>
        <p:grpSp>
          <p:nvGrpSpPr>
            <p:cNvPr id="30" name="Группа 23"/>
            <p:cNvGrpSpPr/>
            <p:nvPr/>
          </p:nvGrpSpPr>
          <p:grpSpPr>
            <a:xfrm>
              <a:off x="3500430" y="1142984"/>
              <a:ext cx="648000" cy="3271854"/>
              <a:chOff x="3500430" y="1142984"/>
              <a:chExt cx="648000" cy="3271854"/>
            </a:xfrm>
            <a:effectLst/>
          </p:grpSpPr>
          <p:sp>
            <p:nvSpPr>
              <p:cNvPr id="35" name="Овал 34"/>
              <p:cNvSpPr/>
              <p:nvPr/>
            </p:nvSpPr>
            <p:spPr>
              <a:xfrm>
                <a:off x="3500430" y="3714752"/>
                <a:ext cx="648000" cy="700086"/>
              </a:xfrm>
              <a:prstGeom prst="ellipse">
                <a:avLst/>
              </a:prstGeom>
              <a:solidFill>
                <a:srgbClr val="C6D9F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3500430" y="1142984"/>
                <a:ext cx="648000" cy="3000396"/>
              </a:xfrm>
              <a:prstGeom prst="rect">
                <a:avLst/>
              </a:prstGeom>
              <a:solidFill>
                <a:srgbClr val="C6D9F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1" name="Прямоугольник 30"/>
            <p:cNvSpPr/>
            <p:nvPr/>
          </p:nvSpPr>
          <p:spPr>
            <a:xfrm>
              <a:off x="3428992" y="1071546"/>
              <a:ext cx="785818" cy="3000396"/>
            </a:xfrm>
            <a:prstGeom prst="rect">
              <a:avLst/>
            </a:prstGeom>
            <a:solidFill>
              <a:srgbClr val="95B3D7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3571868" y="1357298"/>
              <a:ext cx="357190" cy="27860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3500430" y="1000108"/>
              <a:ext cx="642942" cy="35719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Rectangle 7"/>
          <p:cNvSpPr>
            <a:spLocks noChangeArrowheads="1"/>
          </p:cNvSpPr>
          <p:nvPr/>
        </p:nvSpPr>
        <p:spPr bwMode="gray">
          <a:xfrm>
            <a:off x="2786050" y="3036091"/>
            <a:ext cx="1548000" cy="964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cs typeface="Arial" pitchFamily="34" charset="0"/>
              </a:rPr>
              <a:t>H</a:t>
            </a:r>
            <a:r>
              <a:rPr lang="en-US" sz="4400" baseline="-25000" dirty="0" smtClean="0">
                <a:cs typeface="Arial" pitchFamily="34" charset="0"/>
              </a:rPr>
              <a:t>2</a:t>
            </a:r>
            <a:r>
              <a:rPr lang="en-US" sz="4400" dirty="0" smtClean="0">
                <a:cs typeface="Arial" pitchFamily="34" charset="0"/>
              </a:rPr>
              <a:t>SO</a:t>
            </a:r>
            <a:r>
              <a:rPr lang="en-US" sz="4400" baseline="-25000" dirty="0" smtClean="0">
                <a:cs typeface="Arial" pitchFamily="34" charset="0"/>
              </a:rPr>
              <a:t>4</a:t>
            </a:r>
            <a:endParaRPr lang="ru-RU" sz="4400" baseline="-25000" dirty="0">
              <a:cs typeface="Arial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gray">
          <a:xfrm>
            <a:off x="5929322" y="3036091"/>
            <a:ext cx="2928958" cy="9644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 smtClean="0">
                <a:cs typeface="Arial" pitchFamily="34" charset="0"/>
              </a:rPr>
              <a:t>KOH+</a:t>
            </a:r>
            <a:endParaRPr lang="ru-RU" sz="4400" dirty="0" smtClean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cs typeface="Arial" pitchFamily="34" charset="0"/>
              </a:rPr>
              <a:t>фенолфталеин</a:t>
            </a:r>
            <a:endParaRPr lang="ru-RU" sz="2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892943" y="642918"/>
            <a:ext cx="7358114" cy="714391"/>
          </a:xfrm>
          <a:prstGeom prst="rect">
            <a:avLst/>
          </a:prstGeom>
          <a:solidFill>
            <a:srgbClr val="C6D9F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Ряд</a:t>
            </a:r>
            <a:r>
              <a:rPr kumimoji="0" lang="ru-RU" sz="4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активности металлов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68550" y="3730428"/>
            <a:ext cx="9006900" cy="1003300"/>
            <a:chOff x="-71000" y="3730428"/>
            <a:chExt cx="9006900" cy="10033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gray">
            <a:xfrm>
              <a:off x="-71000" y="3730428"/>
              <a:ext cx="792000" cy="1003300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dirty="0" smtClean="0">
                  <a:cs typeface="Arial" pitchFamily="34" charset="0"/>
                </a:rPr>
                <a:t>К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gray">
            <a:xfrm>
              <a:off x="750490" y="3730428"/>
              <a:ext cx="792000" cy="1003300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dirty="0" smtClean="0">
                  <a:cs typeface="Arial" pitchFamily="34" charset="0"/>
                </a:rPr>
                <a:t>С</a:t>
              </a:r>
              <a:r>
                <a:rPr lang="en-US" sz="4800" dirty="0" smtClean="0">
                  <a:cs typeface="Arial" pitchFamily="34" charset="0"/>
                </a:rPr>
                <a:t>a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gray">
            <a:xfrm>
              <a:off x="1571980" y="3730428"/>
              <a:ext cx="792000" cy="1003300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cs typeface="Arial" pitchFamily="34" charset="0"/>
                </a:rPr>
                <a:t>Na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gray">
            <a:xfrm>
              <a:off x="2393470" y="3730428"/>
              <a:ext cx="792000" cy="1003300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err="1" smtClean="0">
                  <a:cs typeface="Arial" pitchFamily="34" charset="0"/>
                </a:rPr>
                <a:t>Ba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gray">
            <a:xfrm>
              <a:off x="3214960" y="3730428"/>
              <a:ext cx="792000" cy="1003300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cs typeface="Arial" pitchFamily="34" charset="0"/>
                </a:rPr>
                <a:t>Mg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gray">
            <a:xfrm>
              <a:off x="4036450" y="3730428"/>
              <a:ext cx="792000" cy="1003300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cs typeface="Arial" pitchFamily="34" charset="0"/>
                </a:rPr>
                <a:t>Al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gray">
            <a:xfrm>
              <a:off x="4857940" y="3730428"/>
              <a:ext cx="792000" cy="1003300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cs typeface="Arial" pitchFamily="34" charset="0"/>
                </a:rPr>
                <a:t>Zn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17" name="Rectangle 7"/>
            <p:cNvSpPr>
              <a:spLocks noChangeArrowheads="1"/>
            </p:cNvSpPr>
            <p:nvPr/>
          </p:nvSpPr>
          <p:spPr bwMode="gray">
            <a:xfrm>
              <a:off x="5679430" y="3730428"/>
              <a:ext cx="792000" cy="1003300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cs typeface="Arial" pitchFamily="34" charset="0"/>
                </a:rPr>
                <a:t>Fe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gray">
            <a:xfrm>
              <a:off x="6500920" y="3730428"/>
              <a:ext cx="792000" cy="1003300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cs typeface="Arial" pitchFamily="34" charset="0"/>
                </a:rPr>
                <a:t>Ni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gray">
            <a:xfrm>
              <a:off x="7322410" y="3730428"/>
              <a:ext cx="792000" cy="1003300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err="1" smtClean="0">
                  <a:cs typeface="Arial" pitchFamily="34" charset="0"/>
                </a:rPr>
                <a:t>Sn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gray">
            <a:xfrm>
              <a:off x="8143900" y="3730428"/>
              <a:ext cx="792000" cy="1003300"/>
            </a:xfrm>
            <a:prstGeom prst="rect">
              <a:avLst/>
            </a:prstGeom>
            <a:solidFill>
              <a:srgbClr val="C6D9F1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err="1" smtClean="0">
                  <a:cs typeface="Arial" pitchFamily="34" charset="0"/>
                </a:rPr>
                <a:t>Pb</a:t>
              </a:r>
              <a:endParaRPr lang="ru-RU" sz="4800" dirty="0">
                <a:cs typeface="Arial" pitchFamily="34" charset="0"/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2601570" y="5214950"/>
            <a:ext cx="4899450" cy="1003300"/>
            <a:chOff x="2393470" y="3730428"/>
            <a:chExt cx="4899450" cy="1003300"/>
          </a:xfrm>
        </p:grpSpPr>
        <p:sp>
          <p:nvSpPr>
            <p:cNvPr id="27" name="Rectangle 7"/>
            <p:cNvSpPr>
              <a:spLocks noChangeArrowheads="1"/>
            </p:cNvSpPr>
            <p:nvPr/>
          </p:nvSpPr>
          <p:spPr bwMode="gray">
            <a:xfrm>
              <a:off x="2393470" y="3730428"/>
              <a:ext cx="792000" cy="1003300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cs typeface="Arial" pitchFamily="34" charset="0"/>
                </a:rPr>
                <a:t>H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gray">
            <a:xfrm>
              <a:off x="3214960" y="3730428"/>
              <a:ext cx="792000" cy="1003300"/>
            </a:xfrm>
            <a:prstGeom prst="rect">
              <a:avLst/>
            </a:prstGeom>
            <a:solidFill>
              <a:srgbClr val="00206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solidFill>
                    <a:schemeClr val="bg1"/>
                  </a:solidFill>
                  <a:cs typeface="Arial" pitchFamily="34" charset="0"/>
                </a:rPr>
                <a:t>Cu</a:t>
              </a:r>
              <a:endParaRPr lang="ru-RU" sz="48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gray">
            <a:xfrm>
              <a:off x="4036450" y="3730428"/>
              <a:ext cx="792000" cy="1003300"/>
            </a:xfrm>
            <a:prstGeom prst="rect">
              <a:avLst/>
            </a:prstGeom>
            <a:solidFill>
              <a:srgbClr val="00206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solidFill>
                    <a:schemeClr val="bg1"/>
                  </a:solidFill>
                  <a:cs typeface="Arial" pitchFamily="34" charset="0"/>
                </a:rPr>
                <a:t>Hg</a:t>
              </a:r>
              <a:endParaRPr lang="ru-RU" sz="48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gray">
            <a:xfrm>
              <a:off x="4857940" y="3730428"/>
              <a:ext cx="792000" cy="1003300"/>
            </a:xfrm>
            <a:prstGeom prst="rect">
              <a:avLst/>
            </a:prstGeom>
            <a:solidFill>
              <a:srgbClr val="00206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solidFill>
                    <a:schemeClr val="bg1"/>
                  </a:solidFill>
                  <a:cs typeface="Arial" pitchFamily="34" charset="0"/>
                </a:rPr>
                <a:t>Ag</a:t>
              </a:r>
              <a:endParaRPr lang="ru-RU" sz="48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gray">
            <a:xfrm>
              <a:off x="5679430" y="3730428"/>
              <a:ext cx="792000" cy="1003300"/>
            </a:xfrm>
            <a:prstGeom prst="rect">
              <a:avLst/>
            </a:prstGeom>
            <a:solidFill>
              <a:srgbClr val="00206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solidFill>
                    <a:schemeClr val="bg1"/>
                  </a:solidFill>
                  <a:cs typeface="Arial" pitchFamily="34" charset="0"/>
                </a:rPr>
                <a:t>Pt</a:t>
              </a:r>
              <a:endParaRPr lang="ru-RU" sz="48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2" name="Rectangle 7"/>
            <p:cNvSpPr>
              <a:spLocks noChangeArrowheads="1"/>
            </p:cNvSpPr>
            <p:nvPr/>
          </p:nvSpPr>
          <p:spPr bwMode="gray">
            <a:xfrm>
              <a:off x="6500920" y="3730428"/>
              <a:ext cx="792000" cy="1003300"/>
            </a:xfrm>
            <a:prstGeom prst="rect">
              <a:avLst/>
            </a:prstGeom>
            <a:solidFill>
              <a:srgbClr val="00206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solidFill>
                    <a:schemeClr val="bg1"/>
                  </a:solidFill>
                  <a:cs typeface="Arial" pitchFamily="34" charset="0"/>
                </a:rPr>
                <a:t>Au</a:t>
              </a:r>
              <a:endParaRPr lang="ru-RU" sz="48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3415544" y="2000240"/>
            <a:ext cx="2312913" cy="561849"/>
            <a:chOff x="1691303" y="1068287"/>
            <a:chExt cx="2312913" cy="561849"/>
          </a:xfrm>
          <a:solidFill>
            <a:srgbClr val="FF0000"/>
          </a:solidFill>
        </p:grpSpPr>
        <p:sp>
          <p:nvSpPr>
            <p:cNvPr id="36" name="Прямоугольник 35"/>
            <p:cNvSpPr/>
            <p:nvPr/>
          </p:nvSpPr>
          <p:spPr>
            <a:xfrm>
              <a:off x="1691303" y="1068287"/>
              <a:ext cx="2312913" cy="561849"/>
            </a:xfrm>
            <a:prstGeom prst="rect">
              <a:avLst/>
            </a:prstGeom>
            <a:grpFill/>
            <a:ln>
              <a:noFill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рямоугольник 36"/>
            <p:cNvSpPr/>
            <p:nvPr/>
          </p:nvSpPr>
          <p:spPr>
            <a:xfrm>
              <a:off x="1691303" y="1068287"/>
              <a:ext cx="2312913" cy="56184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Запомни!</a:t>
              </a:r>
              <a:endParaRPr lang="ru-RU" sz="36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ea typeface="+mj-ea"/>
                <a:cs typeface="Arial" pitchFamily="34" charset="0"/>
              </a:rPr>
              <a:t>4</a:t>
            </a:r>
            <a:r>
              <a:rPr lang="ru-RU" sz="4000" dirty="0" smtClean="0">
                <a:ea typeface="+mj-ea"/>
                <a:cs typeface="Arial" pitchFamily="34" charset="0"/>
              </a:rPr>
              <a:t>. Взаимодействие 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pSp>
        <p:nvGrpSpPr>
          <p:cNvPr id="2" name="Группа 21"/>
          <p:cNvGrpSpPr/>
          <p:nvPr/>
        </p:nvGrpSpPr>
        <p:grpSpPr>
          <a:xfrm>
            <a:off x="428596" y="1142984"/>
            <a:ext cx="1548000" cy="3225669"/>
            <a:chOff x="1583422" y="1214422"/>
            <a:chExt cx="1548000" cy="3225669"/>
          </a:xfrm>
        </p:grpSpPr>
        <p:grpSp>
          <p:nvGrpSpPr>
            <p:cNvPr id="3" name="Группа 20"/>
            <p:cNvGrpSpPr/>
            <p:nvPr/>
          </p:nvGrpSpPr>
          <p:grpSpPr>
            <a:xfrm>
              <a:off x="1583422" y="2107397"/>
              <a:ext cx="1548000" cy="2332694"/>
              <a:chOff x="1214414" y="2071678"/>
              <a:chExt cx="1548000" cy="2332694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HCl</a:t>
                </a:r>
                <a:endParaRPr lang="ru-RU" sz="4400" dirty="0">
                  <a:cs typeface="Arial" pitchFamily="34" charset="0"/>
                </a:endParaRPr>
              </a:p>
            </p:txBody>
          </p:sp>
          <p:sp>
            <p:nvSpPr>
              <p:cNvPr id="19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</a:endParaRPr>
              </a:p>
            </p:txBody>
          </p:sp>
        </p:grpSp>
        <p:sp>
          <p:nvSpPr>
            <p:cNvPr id="33" name="Стрелка вниз 32"/>
            <p:cNvSpPr/>
            <p:nvPr/>
          </p:nvSpPr>
          <p:spPr>
            <a:xfrm>
              <a:off x="2115106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Содержимое 2"/>
          <p:cNvSpPr txBox="1">
            <a:spLocks/>
          </p:cNvSpPr>
          <p:nvPr/>
        </p:nvSpPr>
        <p:spPr bwMode="auto">
          <a:xfrm>
            <a:off x="2428860" y="1184182"/>
            <a:ext cx="6429420" cy="3143272"/>
          </a:xfrm>
          <a:prstGeom prst="rect">
            <a:avLst/>
          </a:prstGeom>
          <a:solidFill>
            <a:srgbClr val="FFFFCC"/>
          </a:solidFill>
          <a:ln w="28575">
            <a:solidFill>
              <a:srgbClr val="95B3D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cs typeface="Arial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cs typeface="Arial" pitchFamily="34" charset="0"/>
              </a:rPr>
              <a:t>Уравнение реакции: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400" noProof="0" dirty="0" smtClean="0">
                <a:cs typeface="Arial" pitchFamily="34" charset="0"/>
              </a:rPr>
              <a:t>CuO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H</a:t>
            </a:r>
            <a:r>
              <a:rPr lang="en-US" sz="4400" dirty="0" err="1" smtClean="0">
                <a:cs typeface="Arial" pitchFamily="34" charset="0"/>
              </a:rPr>
              <a:t>Cl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CuCl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+ 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 </a:t>
            </a:r>
            <a:endParaRPr kumimoji="0" lang="ru-RU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" name="Содержимое 2"/>
          <p:cNvSpPr>
            <a:spLocks noGrp="1"/>
          </p:cNvSpPr>
          <p:nvPr>
            <p:ph idx="1"/>
          </p:nvPr>
        </p:nvSpPr>
        <p:spPr>
          <a:xfrm>
            <a:off x="1650194" y="5072063"/>
            <a:ext cx="5843613" cy="714391"/>
          </a:xfrm>
          <a:solidFill>
            <a:srgbClr val="C6D9F1"/>
          </a:solidFill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Реакция…?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86314" y="2357430"/>
            <a:ext cx="1428760" cy="785818"/>
          </a:xfrm>
          <a:prstGeom prst="rect">
            <a:avLst/>
          </a:prstGeom>
          <a:solidFill>
            <a:srgbClr val="FF0000">
              <a:alpha val="18824"/>
            </a:srgbClr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929322" y="3214686"/>
            <a:ext cx="1428760" cy="785818"/>
          </a:xfrm>
          <a:prstGeom prst="rect">
            <a:avLst/>
          </a:prstGeom>
          <a:solidFill>
            <a:srgbClr val="FF0000">
              <a:alpha val="18824"/>
            </a:srgbClr>
          </a:solidFill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Вопросы и задания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106" name="AutoShape 5"/>
          <p:cNvSpPr>
            <a:spLocks noChangeArrowheads="1"/>
          </p:cNvSpPr>
          <p:nvPr/>
        </p:nvSpPr>
        <p:spPr bwMode="gray">
          <a:xfrm>
            <a:off x="700088" y="2209002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Сера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09" name="AutoShape 5"/>
          <p:cNvSpPr>
            <a:spLocks noChangeArrowheads="1"/>
          </p:cNvSpPr>
          <p:nvPr/>
        </p:nvSpPr>
        <p:spPr bwMode="gray">
          <a:xfrm>
            <a:off x="700088" y="3187700"/>
            <a:ext cx="3043237" cy="64293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Фосфор 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10" name="AutoShape 5"/>
          <p:cNvSpPr>
            <a:spLocks noChangeArrowheads="1"/>
          </p:cNvSpPr>
          <p:nvPr/>
        </p:nvSpPr>
        <p:spPr bwMode="gray">
          <a:xfrm>
            <a:off x="700088" y="4166397"/>
            <a:ext cx="3043237" cy="64293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Магний 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19" name="AutoShape 5"/>
          <p:cNvSpPr>
            <a:spLocks noChangeArrowheads="1"/>
          </p:cNvSpPr>
          <p:nvPr/>
        </p:nvSpPr>
        <p:spPr bwMode="gray">
          <a:xfrm>
            <a:off x="4286248" y="4166396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Цинк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48" name="Заголовок 1"/>
          <p:cNvSpPr txBox="1">
            <a:spLocks/>
          </p:cNvSpPr>
          <p:nvPr/>
        </p:nvSpPr>
        <p:spPr>
          <a:xfrm>
            <a:off x="635794" y="4929198"/>
            <a:ext cx="7872412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ea typeface="+mj-ea"/>
                <a:cs typeface="Arial" pitchFamily="34" charset="0"/>
              </a:rPr>
              <a:t>Напишите формулы этих оксидов</a:t>
            </a:r>
            <a:endParaRPr lang="ru-RU" sz="2800" dirty="0">
              <a:ea typeface="+mj-ea"/>
              <a:cs typeface="Arial" pitchFamily="34" charset="0"/>
            </a:endParaRPr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gray">
          <a:xfrm>
            <a:off x="357158" y="1000108"/>
            <a:ext cx="8429684" cy="1071570"/>
          </a:xfrm>
          <a:prstGeom prst="roundRect">
            <a:avLst>
              <a:gd name="adj" fmla="val 11921"/>
            </a:avLst>
          </a:prstGeom>
          <a:noFill/>
          <a:ln w="28575">
            <a:noFill/>
            <a:prstDash val="lg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aseline="-25000" dirty="0" smtClean="0">
                <a:cs typeface="Arial" pitchFamily="34" charset="0"/>
              </a:rPr>
              <a:t>Из списка выберите элементы, </a:t>
            </a:r>
          </a:p>
          <a:p>
            <a:pPr algn="ctr"/>
            <a:r>
              <a:rPr lang="ru-RU" sz="4000" baseline="-25000" dirty="0" smtClean="0">
                <a:cs typeface="Arial" pitchFamily="34" charset="0"/>
              </a:rPr>
              <a:t>которые образуют кислотные оксиды:</a:t>
            </a:r>
            <a:endParaRPr lang="ru-RU" sz="4000" baseline="-25000" dirty="0"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gray">
          <a:xfrm>
            <a:off x="4286248" y="2209002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Углерод 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gray">
          <a:xfrm>
            <a:off x="4286248" y="3187699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Железо</a:t>
            </a:r>
            <a:endParaRPr lang="ru-RU" sz="3200" dirty="0"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Дайте названия оксидам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106" name="AutoShape 5"/>
          <p:cNvSpPr>
            <a:spLocks noChangeArrowheads="1"/>
          </p:cNvSpPr>
          <p:nvPr/>
        </p:nvSpPr>
        <p:spPr bwMode="gray">
          <a:xfrm>
            <a:off x="700088" y="2203450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2. </a:t>
            </a:r>
            <a:r>
              <a:rPr lang="ru-RU" sz="2400" dirty="0" smtClean="0">
                <a:cs typeface="Arial" pitchFamily="34" charset="0"/>
              </a:rPr>
              <a:t>Оксид</a:t>
            </a:r>
            <a:endParaRPr lang="ru-RU" sz="2400" dirty="0">
              <a:cs typeface="Arial" pitchFamily="34" charset="0"/>
            </a:endParaRPr>
          </a:p>
        </p:txBody>
      </p:sp>
      <p:sp>
        <p:nvSpPr>
          <p:cNvPr id="105" name="AutoShape 5"/>
          <p:cNvSpPr>
            <a:spLocks noChangeArrowheads="1"/>
          </p:cNvSpPr>
          <p:nvPr/>
        </p:nvSpPr>
        <p:spPr bwMode="gray">
          <a:xfrm>
            <a:off x="700088" y="1143000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1. Оксид </a:t>
            </a:r>
          </a:p>
        </p:txBody>
      </p:sp>
      <p:sp>
        <p:nvSpPr>
          <p:cNvPr id="109" name="AutoShape 5"/>
          <p:cNvSpPr>
            <a:spLocks noChangeArrowheads="1"/>
          </p:cNvSpPr>
          <p:nvPr/>
        </p:nvSpPr>
        <p:spPr bwMode="gray">
          <a:xfrm>
            <a:off x="700088" y="3170238"/>
            <a:ext cx="3043237" cy="64293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3. </a:t>
            </a:r>
            <a:r>
              <a:rPr lang="ru-RU" sz="2400" dirty="0" smtClean="0">
                <a:cs typeface="Arial" pitchFamily="34" charset="0"/>
              </a:rPr>
              <a:t>Оксид </a:t>
            </a:r>
            <a:endParaRPr lang="ru-RU" sz="2400" dirty="0">
              <a:cs typeface="Arial" pitchFamily="34" charset="0"/>
            </a:endParaRPr>
          </a:p>
        </p:txBody>
      </p:sp>
      <p:sp>
        <p:nvSpPr>
          <p:cNvPr id="110" name="AutoShape 5"/>
          <p:cNvSpPr>
            <a:spLocks noChangeArrowheads="1"/>
          </p:cNvSpPr>
          <p:nvPr/>
        </p:nvSpPr>
        <p:spPr bwMode="gray">
          <a:xfrm>
            <a:off x="700088" y="4189413"/>
            <a:ext cx="3043237" cy="642937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4. Оксид </a:t>
            </a:r>
          </a:p>
        </p:txBody>
      </p:sp>
      <p:sp>
        <p:nvSpPr>
          <p:cNvPr id="119" name="AutoShape 5"/>
          <p:cNvSpPr>
            <a:spLocks noChangeArrowheads="1"/>
          </p:cNvSpPr>
          <p:nvPr/>
        </p:nvSpPr>
        <p:spPr bwMode="gray">
          <a:xfrm>
            <a:off x="700088" y="5210175"/>
            <a:ext cx="3043237" cy="642938"/>
          </a:xfrm>
          <a:prstGeom prst="roundRect">
            <a:avLst>
              <a:gd name="adj" fmla="val 16667"/>
            </a:avLst>
          </a:prstGeom>
          <a:solidFill>
            <a:srgbClr val="C6D9F1"/>
          </a:solidFill>
          <a:ln w="28575">
            <a:solidFill>
              <a:schemeClr val="tx2">
                <a:lumMod val="60000"/>
                <a:lumOff val="40000"/>
              </a:schemeClr>
            </a:solidFill>
            <a:prstDash val="lgDash"/>
            <a:round/>
            <a:headEnd/>
            <a:tailEnd/>
          </a:ln>
          <a:effectLst>
            <a:outerShdw dist="1016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cs typeface="Arial" pitchFamily="34" charset="0"/>
              </a:rPr>
              <a:t>5</a:t>
            </a:r>
            <a:r>
              <a:rPr lang="ru-RU" sz="2400" dirty="0">
                <a:cs typeface="Arial" pitchFamily="34" charset="0"/>
              </a:rPr>
              <a:t>. Оксид </a:t>
            </a:r>
          </a:p>
        </p:txBody>
      </p:sp>
      <p:sp>
        <p:nvSpPr>
          <p:cNvPr id="134" name="AutoShape 6"/>
          <p:cNvSpPr>
            <a:spLocks noChangeArrowheads="1"/>
          </p:cNvSpPr>
          <p:nvPr/>
        </p:nvSpPr>
        <p:spPr bwMode="gray">
          <a:xfrm>
            <a:off x="6715140" y="1142984"/>
            <a:ext cx="1440000" cy="756000"/>
          </a:xfrm>
          <a:prstGeom prst="roundRect">
            <a:avLst>
              <a:gd name="adj" fmla="val 11921"/>
            </a:avLst>
          </a:prstGeom>
          <a:gradFill>
            <a:gsLst>
              <a:gs pos="0">
                <a:srgbClr val="00B050">
                  <a:tint val="66000"/>
                  <a:satMod val="160000"/>
                  <a:alpha val="63000"/>
                </a:srgb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20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cs typeface="Arial" pitchFamily="34" charset="0"/>
              </a:rPr>
              <a:t>Li</a:t>
            </a:r>
            <a:r>
              <a:rPr lang="en-US" sz="4000" baseline="-25000" dirty="0">
                <a:cs typeface="Arial" pitchFamily="34" charset="0"/>
              </a:rPr>
              <a:t>2</a:t>
            </a:r>
            <a:r>
              <a:rPr lang="en-US" sz="4000" dirty="0">
                <a:cs typeface="Arial" pitchFamily="34" charset="0"/>
              </a:rPr>
              <a:t>O</a:t>
            </a:r>
            <a:endParaRPr lang="ru-RU" sz="4000" baseline="-25000" dirty="0">
              <a:cs typeface="Arial" pitchFamily="34" charset="0"/>
            </a:endParaRPr>
          </a:p>
        </p:txBody>
      </p:sp>
      <p:sp>
        <p:nvSpPr>
          <p:cNvPr id="137" name="AutoShape 6"/>
          <p:cNvSpPr>
            <a:spLocks noChangeArrowheads="1"/>
          </p:cNvSpPr>
          <p:nvPr/>
        </p:nvSpPr>
        <p:spPr bwMode="gray">
          <a:xfrm>
            <a:off x="6715140" y="2089538"/>
            <a:ext cx="1440000" cy="756000"/>
          </a:xfrm>
          <a:prstGeom prst="roundRect">
            <a:avLst>
              <a:gd name="adj" fmla="val 11921"/>
            </a:avLst>
          </a:prstGeom>
          <a:gradFill>
            <a:gsLst>
              <a:gs pos="0">
                <a:srgbClr val="00B050">
                  <a:tint val="66000"/>
                  <a:satMod val="160000"/>
                  <a:alpha val="63000"/>
                </a:srgb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20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cs typeface="Arial" pitchFamily="34" charset="0"/>
              </a:rPr>
              <a:t>N</a:t>
            </a:r>
            <a:r>
              <a:rPr lang="en-US" sz="4000" baseline="-25000" dirty="0">
                <a:cs typeface="Arial" pitchFamily="34" charset="0"/>
              </a:rPr>
              <a:t>2</a:t>
            </a:r>
            <a:r>
              <a:rPr lang="en-US" sz="4000" dirty="0">
                <a:cs typeface="Arial" pitchFamily="34" charset="0"/>
              </a:rPr>
              <a:t>O</a:t>
            </a:r>
            <a:r>
              <a:rPr lang="en-US" sz="4000" baseline="-25000" dirty="0">
                <a:cs typeface="Arial" pitchFamily="34" charset="0"/>
              </a:rPr>
              <a:t>3</a:t>
            </a:r>
            <a:endParaRPr lang="ru-RU" sz="4000" baseline="-25000" dirty="0">
              <a:cs typeface="Arial" pitchFamily="34" charset="0"/>
            </a:endParaRPr>
          </a:p>
        </p:txBody>
      </p:sp>
      <p:sp>
        <p:nvSpPr>
          <p:cNvPr id="140" name="AutoShape 6"/>
          <p:cNvSpPr>
            <a:spLocks noChangeArrowheads="1"/>
          </p:cNvSpPr>
          <p:nvPr/>
        </p:nvSpPr>
        <p:spPr bwMode="gray">
          <a:xfrm>
            <a:off x="6715140" y="3036092"/>
            <a:ext cx="1440000" cy="756000"/>
          </a:xfrm>
          <a:prstGeom prst="roundRect">
            <a:avLst>
              <a:gd name="adj" fmla="val 11921"/>
            </a:avLst>
          </a:prstGeom>
          <a:gradFill>
            <a:gsLst>
              <a:gs pos="0">
                <a:srgbClr val="00B050">
                  <a:tint val="66000"/>
                  <a:satMod val="160000"/>
                  <a:alpha val="63000"/>
                </a:srgb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20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>
                <a:cs typeface="Arial" pitchFamily="34" charset="0"/>
              </a:rPr>
              <a:t>FeO</a:t>
            </a:r>
            <a:endParaRPr lang="ru-RU" sz="4000" baseline="-25000" dirty="0">
              <a:cs typeface="Arial" pitchFamily="34" charset="0"/>
            </a:endParaRPr>
          </a:p>
        </p:txBody>
      </p:sp>
      <p:sp>
        <p:nvSpPr>
          <p:cNvPr id="143" name="AutoShape 6"/>
          <p:cNvSpPr>
            <a:spLocks noChangeArrowheads="1"/>
          </p:cNvSpPr>
          <p:nvPr/>
        </p:nvSpPr>
        <p:spPr bwMode="gray">
          <a:xfrm>
            <a:off x="6715140" y="3982646"/>
            <a:ext cx="1440000" cy="756000"/>
          </a:xfrm>
          <a:prstGeom prst="roundRect">
            <a:avLst>
              <a:gd name="adj" fmla="val 11921"/>
            </a:avLst>
          </a:prstGeom>
          <a:gradFill>
            <a:gsLst>
              <a:gs pos="0">
                <a:srgbClr val="00B050">
                  <a:tint val="66000"/>
                  <a:satMod val="160000"/>
                  <a:alpha val="63000"/>
                </a:srgb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20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cs typeface="Arial" pitchFamily="34" charset="0"/>
              </a:rPr>
              <a:t>SO</a:t>
            </a:r>
            <a:r>
              <a:rPr lang="en-US" sz="4000" baseline="-25000" dirty="0">
                <a:cs typeface="Arial" pitchFamily="34" charset="0"/>
              </a:rPr>
              <a:t>3</a:t>
            </a:r>
            <a:endParaRPr lang="ru-RU" sz="4000" baseline="-25000" dirty="0">
              <a:cs typeface="Arial" pitchFamily="34" charset="0"/>
            </a:endParaRPr>
          </a:p>
        </p:txBody>
      </p:sp>
      <p:sp>
        <p:nvSpPr>
          <p:cNvPr id="146" name="AutoShape 6"/>
          <p:cNvSpPr>
            <a:spLocks noChangeArrowheads="1"/>
          </p:cNvSpPr>
          <p:nvPr/>
        </p:nvSpPr>
        <p:spPr bwMode="gray">
          <a:xfrm>
            <a:off x="6715140" y="4929198"/>
            <a:ext cx="1440000" cy="756000"/>
          </a:xfrm>
          <a:prstGeom prst="roundRect">
            <a:avLst>
              <a:gd name="adj" fmla="val 11921"/>
            </a:avLst>
          </a:prstGeom>
          <a:gradFill>
            <a:gsLst>
              <a:gs pos="0">
                <a:srgbClr val="00B050">
                  <a:tint val="66000"/>
                  <a:satMod val="160000"/>
                  <a:alpha val="63000"/>
                </a:srgb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20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cs typeface="Arial" pitchFamily="34" charset="0"/>
              </a:rPr>
              <a:t>Al</a:t>
            </a:r>
            <a:r>
              <a:rPr lang="en-US" sz="4000" baseline="-25000" dirty="0">
                <a:cs typeface="Arial" pitchFamily="34" charset="0"/>
              </a:rPr>
              <a:t>2</a:t>
            </a:r>
            <a:r>
              <a:rPr lang="en-US" sz="4000" dirty="0">
                <a:cs typeface="Arial" pitchFamily="34" charset="0"/>
              </a:rPr>
              <a:t>O</a:t>
            </a:r>
            <a:r>
              <a:rPr lang="en-US" sz="4000" baseline="-25000" dirty="0">
                <a:cs typeface="Arial" pitchFamily="34" charset="0"/>
              </a:rPr>
              <a:t>3</a:t>
            </a:r>
            <a:endParaRPr lang="ru-RU" sz="4000" baseline="-25000" dirty="0">
              <a:cs typeface="Arial" pitchFamily="34" charset="0"/>
            </a:endParaRPr>
          </a:p>
        </p:txBody>
      </p:sp>
      <p:sp useBgFill="1">
        <p:nvSpPr>
          <p:cNvPr id="8222" name="AutoShape 6"/>
          <p:cNvSpPr>
            <a:spLocks noChangeArrowheads="1"/>
          </p:cNvSpPr>
          <p:nvPr/>
        </p:nvSpPr>
        <p:spPr bwMode="gray">
          <a:xfrm>
            <a:off x="4857750" y="1143000"/>
            <a:ext cx="1619250" cy="755650"/>
          </a:xfrm>
          <a:prstGeom prst="roundRect">
            <a:avLst>
              <a:gd name="adj" fmla="val 11921"/>
            </a:avLst>
          </a:prstGeom>
          <a:ln w="28575">
            <a:solidFill>
              <a:srgbClr val="C00000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4000" baseline="-25000">
              <a:cs typeface="Arial" pitchFamily="34" charset="0"/>
            </a:endParaRPr>
          </a:p>
        </p:txBody>
      </p:sp>
      <p:sp useBgFill="1">
        <p:nvSpPr>
          <p:cNvPr id="8223" name="AutoShape 6"/>
          <p:cNvSpPr>
            <a:spLocks noChangeArrowheads="1"/>
          </p:cNvSpPr>
          <p:nvPr/>
        </p:nvSpPr>
        <p:spPr bwMode="gray">
          <a:xfrm>
            <a:off x="4857750" y="2089150"/>
            <a:ext cx="1619250" cy="755650"/>
          </a:xfrm>
          <a:prstGeom prst="roundRect">
            <a:avLst>
              <a:gd name="adj" fmla="val 11921"/>
            </a:avLst>
          </a:prstGeom>
          <a:ln w="28575">
            <a:solidFill>
              <a:srgbClr val="C00000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4000" baseline="-25000">
              <a:cs typeface="Arial" pitchFamily="34" charset="0"/>
            </a:endParaRPr>
          </a:p>
        </p:txBody>
      </p:sp>
      <p:sp useBgFill="1">
        <p:nvSpPr>
          <p:cNvPr id="8224" name="AutoShape 6"/>
          <p:cNvSpPr>
            <a:spLocks noChangeArrowheads="1"/>
          </p:cNvSpPr>
          <p:nvPr/>
        </p:nvSpPr>
        <p:spPr bwMode="gray">
          <a:xfrm>
            <a:off x="4857750" y="3035300"/>
            <a:ext cx="1619250" cy="757238"/>
          </a:xfrm>
          <a:prstGeom prst="roundRect">
            <a:avLst>
              <a:gd name="adj" fmla="val 11921"/>
            </a:avLst>
          </a:prstGeom>
          <a:ln w="28575">
            <a:solidFill>
              <a:srgbClr val="C00000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4000" baseline="-25000">
              <a:cs typeface="Arial" pitchFamily="34" charset="0"/>
            </a:endParaRPr>
          </a:p>
        </p:txBody>
      </p:sp>
      <p:sp useBgFill="1">
        <p:nvSpPr>
          <p:cNvPr id="8225" name="AutoShape 6"/>
          <p:cNvSpPr>
            <a:spLocks noChangeArrowheads="1"/>
          </p:cNvSpPr>
          <p:nvPr/>
        </p:nvSpPr>
        <p:spPr bwMode="gray">
          <a:xfrm>
            <a:off x="4857750" y="3983038"/>
            <a:ext cx="1619250" cy="755650"/>
          </a:xfrm>
          <a:prstGeom prst="roundRect">
            <a:avLst>
              <a:gd name="adj" fmla="val 11921"/>
            </a:avLst>
          </a:prstGeom>
          <a:ln w="28575">
            <a:solidFill>
              <a:srgbClr val="C00000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4000" baseline="-25000">
              <a:cs typeface="Arial" pitchFamily="34" charset="0"/>
            </a:endParaRPr>
          </a:p>
        </p:txBody>
      </p:sp>
      <p:sp useBgFill="1">
        <p:nvSpPr>
          <p:cNvPr id="8226" name="AutoShape 6"/>
          <p:cNvSpPr>
            <a:spLocks noChangeArrowheads="1"/>
          </p:cNvSpPr>
          <p:nvPr/>
        </p:nvSpPr>
        <p:spPr bwMode="gray">
          <a:xfrm>
            <a:off x="4857750" y="4929188"/>
            <a:ext cx="1619250" cy="755650"/>
          </a:xfrm>
          <a:prstGeom prst="roundRect">
            <a:avLst>
              <a:gd name="adj" fmla="val 11921"/>
            </a:avLst>
          </a:prstGeom>
          <a:ln w="28575">
            <a:solidFill>
              <a:srgbClr val="C00000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4000" baseline="-25000"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AutoShape 21"/>
          <p:cNvSpPr>
            <a:spLocks noChangeArrowheads="1"/>
          </p:cNvSpPr>
          <p:nvPr/>
        </p:nvSpPr>
        <p:spPr bwMode="gray">
          <a:xfrm>
            <a:off x="928688" y="285750"/>
            <a:ext cx="7524750" cy="129540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1"/>
            </a:solidFill>
            <a:prstDash val="lgDash"/>
            <a:headEnd/>
            <a:tailEnd/>
          </a:ln>
          <a:effectLst>
            <a:outerShdw dist="114300" dir="2400000" rotWithShape="0">
              <a:srgbClr val="C00000">
                <a:alpha val="5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В каком оксиде массовая доля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кислорода больше: </a:t>
            </a:r>
            <a:endParaRPr lang="ru-RU" sz="3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291" name="Группа 34"/>
          <p:cNvGrpSpPr>
            <a:grpSpLocks/>
          </p:cNvGrpSpPr>
          <p:nvPr/>
        </p:nvGrpSpPr>
        <p:grpSpPr bwMode="auto">
          <a:xfrm>
            <a:off x="106363" y="120650"/>
            <a:ext cx="563562" cy="1389063"/>
            <a:chOff x="105605" y="120469"/>
            <a:chExt cx="563563" cy="1389044"/>
          </a:xfrm>
        </p:grpSpPr>
        <p:grpSp>
          <p:nvGrpSpPr>
            <p:cNvPr id="12332" name="Группа 33"/>
            <p:cNvGrpSpPr>
              <a:grpSpLocks/>
            </p:cNvGrpSpPr>
            <p:nvPr/>
          </p:nvGrpSpPr>
          <p:grpSpPr bwMode="auto">
            <a:xfrm>
              <a:off x="105606" y="120469"/>
              <a:ext cx="563562" cy="1174731"/>
              <a:chOff x="105606" y="120469"/>
              <a:chExt cx="563562" cy="1174731"/>
            </a:xfrm>
          </p:grpSpPr>
          <p:sp>
            <p:nvSpPr>
              <p:cNvPr id="12336" name="Freeform 21"/>
              <p:cNvSpPr>
                <a:spLocks/>
              </p:cNvSpPr>
              <p:nvPr/>
            </p:nvSpPr>
            <p:spPr bwMode="gray">
              <a:xfrm rot="-2545157">
                <a:off x="105606" y="120469"/>
                <a:ext cx="563562" cy="531813"/>
              </a:xfrm>
              <a:custGeom>
                <a:avLst/>
                <a:gdLst>
                  <a:gd name="T0" fmla="*/ 105505223 w 596"/>
                  <a:gd name="T1" fmla="*/ 0 h 598"/>
                  <a:gd name="T2" fmla="*/ 0 w 596"/>
                  <a:gd name="T3" fmla="*/ 93325167 h 598"/>
                  <a:gd name="T4" fmla="*/ 0 w 596"/>
                  <a:gd name="T5" fmla="*/ 465833426 h 598"/>
                  <a:gd name="T6" fmla="*/ 143951323 w 596"/>
                  <a:gd name="T7" fmla="*/ 137615062 h 598"/>
                  <a:gd name="T8" fmla="*/ 526630744 w 596"/>
                  <a:gd name="T9" fmla="*/ 0 h 598"/>
                  <a:gd name="T10" fmla="*/ 105505223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C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7" name="Freeform 21"/>
              <p:cNvSpPr>
                <a:spLocks/>
              </p:cNvSpPr>
              <p:nvPr/>
            </p:nvSpPr>
            <p:spPr bwMode="gray">
              <a:xfrm rot="-2545157">
                <a:off x="105606" y="763387"/>
                <a:ext cx="563562" cy="531813"/>
              </a:xfrm>
              <a:custGeom>
                <a:avLst/>
                <a:gdLst>
                  <a:gd name="T0" fmla="*/ 105505223 w 596"/>
                  <a:gd name="T1" fmla="*/ 0 h 598"/>
                  <a:gd name="T2" fmla="*/ 0 w 596"/>
                  <a:gd name="T3" fmla="*/ 93325167 h 598"/>
                  <a:gd name="T4" fmla="*/ 0 w 596"/>
                  <a:gd name="T5" fmla="*/ 465833426 h 598"/>
                  <a:gd name="T6" fmla="*/ 143951323 w 596"/>
                  <a:gd name="T7" fmla="*/ 137615062 h 598"/>
                  <a:gd name="T8" fmla="*/ 526630744 w 596"/>
                  <a:gd name="T9" fmla="*/ 0 h 598"/>
                  <a:gd name="T10" fmla="*/ 105505223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C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333" name="Группа 32"/>
            <p:cNvGrpSpPr>
              <a:grpSpLocks/>
            </p:cNvGrpSpPr>
            <p:nvPr/>
          </p:nvGrpSpPr>
          <p:grpSpPr bwMode="auto">
            <a:xfrm>
              <a:off x="105605" y="477635"/>
              <a:ext cx="563562" cy="1031878"/>
              <a:chOff x="105605" y="477635"/>
              <a:chExt cx="563562" cy="1031878"/>
            </a:xfrm>
          </p:grpSpPr>
          <p:sp>
            <p:nvSpPr>
              <p:cNvPr id="12334" name="Freeform 21"/>
              <p:cNvSpPr>
                <a:spLocks/>
              </p:cNvSpPr>
              <p:nvPr/>
            </p:nvSpPr>
            <p:spPr bwMode="gray">
              <a:xfrm rot="2545157" flipH="1">
                <a:off x="105605" y="477635"/>
                <a:ext cx="563562" cy="531813"/>
              </a:xfrm>
              <a:custGeom>
                <a:avLst/>
                <a:gdLst>
                  <a:gd name="T0" fmla="*/ 105505223 w 596"/>
                  <a:gd name="T1" fmla="*/ 0 h 598"/>
                  <a:gd name="T2" fmla="*/ 0 w 596"/>
                  <a:gd name="T3" fmla="*/ 93325167 h 598"/>
                  <a:gd name="T4" fmla="*/ 0 w 596"/>
                  <a:gd name="T5" fmla="*/ 465833426 h 598"/>
                  <a:gd name="T6" fmla="*/ 143951323 w 596"/>
                  <a:gd name="T7" fmla="*/ 137615062 h 598"/>
                  <a:gd name="T8" fmla="*/ 526630744 w 596"/>
                  <a:gd name="T9" fmla="*/ 0 h 598"/>
                  <a:gd name="T10" fmla="*/ 105505223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C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35" name="Freeform 21"/>
              <p:cNvSpPr>
                <a:spLocks/>
              </p:cNvSpPr>
              <p:nvPr/>
            </p:nvSpPr>
            <p:spPr bwMode="gray">
              <a:xfrm rot="2545157" flipH="1">
                <a:off x="105605" y="977700"/>
                <a:ext cx="563562" cy="531813"/>
              </a:xfrm>
              <a:custGeom>
                <a:avLst/>
                <a:gdLst>
                  <a:gd name="T0" fmla="*/ 105505223 w 596"/>
                  <a:gd name="T1" fmla="*/ 0 h 598"/>
                  <a:gd name="T2" fmla="*/ 0 w 596"/>
                  <a:gd name="T3" fmla="*/ 93325167 h 598"/>
                  <a:gd name="T4" fmla="*/ 0 w 596"/>
                  <a:gd name="T5" fmla="*/ 465833426 h 598"/>
                  <a:gd name="T6" fmla="*/ 143951323 w 596"/>
                  <a:gd name="T7" fmla="*/ 137615062 h 598"/>
                  <a:gd name="T8" fmla="*/ 526630744 w 596"/>
                  <a:gd name="T9" fmla="*/ 0 h 598"/>
                  <a:gd name="T10" fmla="*/ 105505223 w 596"/>
                  <a:gd name="T11" fmla="*/ 0 h 5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96"/>
                  <a:gd name="T19" fmla="*/ 0 h 598"/>
                  <a:gd name="T20" fmla="*/ 596 w 596"/>
                  <a:gd name="T21" fmla="*/ 598 h 5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C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7" name="Группа 36"/>
          <p:cNvGrpSpPr/>
          <p:nvPr/>
        </p:nvGrpSpPr>
        <p:grpSpPr>
          <a:xfrm>
            <a:off x="1316020" y="1893083"/>
            <a:ext cx="1439862" cy="3827463"/>
            <a:chOff x="2786063" y="1892300"/>
            <a:chExt cx="1439862" cy="3827463"/>
          </a:xfrm>
          <a:solidFill>
            <a:srgbClr val="C6D9F1"/>
          </a:solidFill>
        </p:grpSpPr>
        <p:sp>
          <p:nvSpPr>
            <p:cNvPr id="40" name="AutoShape 5"/>
            <p:cNvSpPr>
              <a:spLocks noChangeArrowheads="1"/>
            </p:cNvSpPr>
            <p:nvPr/>
          </p:nvSpPr>
          <p:spPr bwMode="auto">
            <a:xfrm>
              <a:off x="2786063" y="2678113"/>
              <a:ext cx="1439862" cy="612775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CO</a:t>
              </a:r>
              <a:endParaRPr lang="en-US" sz="3200" baseline="-250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  <p:sp>
          <p:nvSpPr>
            <p:cNvPr id="41" name="AutoShape 5"/>
            <p:cNvSpPr>
              <a:spLocks noChangeArrowheads="1"/>
            </p:cNvSpPr>
            <p:nvPr/>
          </p:nvSpPr>
          <p:spPr bwMode="auto">
            <a:xfrm>
              <a:off x="2786063" y="5108575"/>
              <a:ext cx="1439862" cy="611188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CuO</a:t>
              </a:r>
              <a:endParaRPr lang="en-US" sz="32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  <p:sp>
          <p:nvSpPr>
            <p:cNvPr id="46" name="AutoShape 5"/>
            <p:cNvSpPr>
              <a:spLocks noChangeArrowheads="1"/>
            </p:cNvSpPr>
            <p:nvPr/>
          </p:nvSpPr>
          <p:spPr bwMode="auto">
            <a:xfrm>
              <a:off x="2786063" y="4251325"/>
              <a:ext cx="1439862" cy="611188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 err="1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FeO</a:t>
              </a:r>
              <a:endParaRPr lang="en-US" sz="32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  <p:sp>
          <p:nvSpPr>
            <p:cNvPr id="49" name="AutoShape 5"/>
            <p:cNvSpPr>
              <a:spLocks noChangeArrowheads="1"/>
            </p:cNvSpPr>
            <p:nvPr/>
          </p:nvSpPr>
          <p:spPr bwMode="auto">
            <a:xfrm>
              <a:off x="2786063" y="1892300"/>
              <a:ext cx="1439862" cy="612775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 err="1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BaO</a:t>
              </a:r>
              <a:endParaRPr lang="en-US" sz="3200" baseline="-250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  <p:sp>
          <p:nvSpPr>
            <p:cNvPr id="50" name="AutoShape 5"/>
            <p:cNvSpPr>
              <a:spLocks noChangeArrowheads="1"/>
            </p:cNvSpPr>
            <p:nvPr/>
          </p:nvSpPr>
          <p:spPr bwMode="auto">
            <a:xfrm>
              <a:off x="2786063" y="3465513"/>
              <a:ext cx="1439862" cy="611187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 err="1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ZnO</a:t>
              </a:r>
              <a:endParaRPr lang="en-US" sz="3200" baseline="-250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3852069" y="1893083"/>
            <a:ext cx="1439862" cy="3827463"/>
            <a:chOff x="4608513" y="1892300"/>
            <a:chExt cx="1439862" cy="3827463"/>
          </a:xfrm>
          <a:solidFill>
            <a:srgbClr val="C6D9F1"/>
          </a:solidFill>
        </p:grpSpPr>
        <p:sp>
          <p:nvSpPr>
            <p:cNvPr id="19" name="AutoShape 5"/>
            <p:cNvSpPr>
              <a:spLocks noChangeArrowheads="1"/>
            </p:cNvSpPr>
            <p:nvPr/>
          </p:nvSpPr>
          <p:spPr bwMode="auto">
            <a:xfrm>
              <a:off x="4608513" y="3465513"/>
              <a:ext cx="1439862" cy="611187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Cl</a:t>
              </a:r>
              <a:r>
                <a: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2</a:t>
              </a:r>
              <a:r>
                <a:rPr lang="en-US" sz="32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O</a:t>
              </a:r>
              <a:r>
                <a: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39" name="AutoShape 5"/>
            <p:cNvSpPr>
              <a:spLocks noChangeArrowheads="1"/>
            </p:cNvSpPr>
            <p:nvPr/>
          </p:nvSpPr>
          <p:spPr bwMode="auto">
            <a:xfrm>
              <a:off x="4608513" y="4251325"/>
              <a:ext cx="1439862" cy="611188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N</a:t>
              </a:r>
              <a:r>
                <a: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2</a:t>
              </a:r>
              <a:r>
                <a:rPr lang="en-US" sz="32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O</a:t>
              </a:r>
              <a:r>
                <a: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47" name="AutoShape 5"/>
            <p:cNvSpPr>
              <a:spLocks noChangeArrowheads="1"/>
            </p:cNvSpPr>
            <p:nvPr/>
          </p:nvSpPr>
          <p:spPr bwMode="auto">
            <a:xfrm>
              <a:off x="4608513" y="5108575"/>
              <a:ext cx="1439862" cy="611188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Fe</a:t>
              </a:r>
              <a:r>
                <a: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2</a:t>
              </a:r>
              <a:r>
                <a:rPr lang="en-US" sz="32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O</a:t>
              </a:r>
              <a:r>
                <a: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44" name="AutoShape 5"/>
            <p:cNvSpPr>
              <a:spLocks noChangeArrowheads="1"/>
            </p:cNvSpPr>
            <p:nvPr/>
          </p:nvSpPr>
          <p:spPr bwMode="auto">
            <a:xfrm>
              <a:off x="4608513" y="2678113"/>
              <a:ext cx="1439862" cy="612775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Li</a:t>
              </a:r>
              <a:r>
                <a:rPr lang="en-US" sz="3200" baseline="-250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2</a:t>
              </a:r>
              <a:r>
                <a:rPr lang="en-US" sz="3200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O</a:t>
              </a:r>
            </a:p>
          </p:txBody>
        </p:sp>
        <p:sp>
          <p:nvSpPr>
            <p:cNvPr id="45" name="AutoShape 5"/>
            <p:cNvSpPr>
              <a:spLocks noChangeArrowheads="1"/>
            </p:cNvSpPr>
            <p:nvPr/>
          </p:nvSpPr>
          <p:spPr bwMode="auto">
            <a:xfrm>
              <a:off x="4608513" y="1892300"/>
              <a:ext cx="1439862" cy="612775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 err="1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FeO</a:t>
              </a:r>
              <a:endParaRPr lang="en-US" sz="32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6388118" y="1893083"/>
            <a:ext cx="1439862" cy="3827463"/>
            <a:chOff x="6500826" y="1928802"/>
            <a:chExt cx="1439862" cy="3827463"/>
          </a:xfrm>
          <a:solidFill>
            <a:srgbClr val="C6D9F1"/>
          </a:solidFill>
        </p:grpSpPr>
        <p:sp>
          <p:nvSpPr>
            <p:cNvPr id="30" name="AutoShape 5"/>
            <p:cNvSpPr>
              <a:spLocks noChangeArrowheads="1"/>
            </p:cNvSpPr>
            <p:nvPr/>
          </p:nvSpPr>
          <p:spPr bwMode="auto">
            <a:xfrm>
              <a:off x="6500826" y="3502015"/>
              <a:ext cx="1439862" cy="611187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N</a:t>
              </a:r>
              <a:r>
                <a:rPr lang="en-US" sz="3200" baseline="-250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2</a:t>
              </a:r>
              <a:r>
                <a:rPr lang="en-US" sz="32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O</a:t>
              </a:r>
              <a:r>
                <a:rPr lang="en-US" sz="3200" baseline="-250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5</a:t>
              </a:r>
              <a:endParaRPr lang="en-US" sz="3200" baseline="-250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  <p:sp>
          <p:nvSpPr>
            <p:cNvPr id="31" name="AutoShape 5"/>
            <p:cNvSpPr>
              <a:spLocks noChangeArrowheads="1"/>
            </p:cNvSpPr>
            <p:nvPr/>
          </p:nvSpPr>
          <p:spPr bwMode="auto">
            <a:xfrm>
              <a:off x="6500826" y="4287827"/>
              <a:ext cx="1439862" cy="611188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NO</a:t>
              </a:r>
              <a:endParaRPr lang="en-US" sz="3200" baseline="-250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  <p:sp>
          <p:nvSpPr>
            <p:cNvPr id="32" name="AutoShape 5"/>
            <p:cNvSpPr>
              <a:spLocks noChangeArrowheads="1"/>
            </p:cNvSpPr>
            <p:nvPr/>
          </p:nvSpPr>
          <p:spPr bwMode="auto">
            <a:xfrm>
              <a:off x="6500826" y="5145077"/>
              <a:ext cx="1439862" cy="611188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 err="1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CaO</a:t>
              </a:r>
              <a:endParaRPr lang="en-US" sz="3200" baseline="-250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  <p:sp>
          <p:nvSpPr>
            <p:cNvPr id="33" name="AutoShape 5"/>
            <p:cNvSpPr>
              <a:spLocks noChangeArrowheads="1"/>
            </p:cNvSpPr>
            <p:nvPr/>
          </p:nvSpPr>
          <p:spPr bwMode="auto">
            <a:xfrm>
              <a:off x="6500826" y="2714615"/>
              <a:ext cx="1439862" cy="612775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CO</a:t>
              </a:r>
              <a:r>
                <a:rPr lang="en-US" sz="3200" baseline="-250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2</a:t>
              </a:r>
              <a:endParaRPr lang="en-US" sz="3200" baseline="-250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  <p:sp>
          <p:nvSpPr>
            <p:cNvPr id="34" name="AutoShape 5"/>
            <p:cNvSpPr>
              <a:spLocks noChangeArrowheads="1"/>
            </p:cNvSpPr>
            <p:nvPr/>
          </p:nvSpPr>
          <p:spPr bwMode="auto">
            <a:xfrm>
              <a:off x="6500826" y="1928802"/>
              <a:ext cx="1439862" cy="612775"/>
            </a:xfrm>
            <a:prstGeom prst="roundRect">
              <a:avLst/>
            </a:prstGeom>
            <a:grpFill/>
            <a:ln w="28575">
              <a:solidFill>
                <a:srgbClr val="92D050"/>
              </a:solidFill>
              <a:round/>
              <a:headEnd/>
              <a:tailEnd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Fe</a:t>
              </a:r>
              <a:r>
                <a:rPr lang="en-US" sz="3200" baseline="-250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2</a:t>
              </a:r>
              <a:r>
                <a:rPr lang="en-US" sz="32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O</a:t>
              </a:r>
              <a:r>
                <a:rPr lang="en-US" sz="3200" baseline="-25000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3</a:t>
              </a:r>
              <a:endParaRPr lang="en-US" sz="3200" baseline="-25000" dirty="0">
                <a:solidFill>
                  <a:schemeClr val="bg2">
                    <a:lumMod val="10000"/>
                  </a:schemeClr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2875" y="571500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ea typeface="+mj-ea"/>
                <a:cs typeface="Arial" pitchFamily="34" charset="0"/>
              </a:rPr>
              <a:t>Напишите уравнения реакций</a:t>
            </a:r>
            <a:endParaRPr lang="ru-RU" sz="2800" dirty="0">
              <a:ea typeface="+mj-ea"/>
              <a:cs typeface="Arial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gray">
          <a:xfrm>
            <a:off x="1820863" y="1500188"/>
            <a:ext cx="5040312" cy="828675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Оксид кальция</a:t>
            </a:r>
            <a:endParaRPr lang="ru-RU" sz="2800" dirty="0">
              <a:cs typeface="Arial" pitchFamily="34" charset="0"/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gray">
          <a:xfrm>
            <a:off x="1820863" y="2619375"/>
            <a:ext cx="5040312" cy="828675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Оксид серы (</a:t>
            </a:r>
            <a:r>
              <a:rPr lang="en-US" sz="2800" dirty="0" smtClean="0">
                <a:cs typeface="Arial" pitchFamily="34" charset="0"/>
              </a:rPr>
              <a:t>VI</a:t>
            </a:r>
            <a:r>
              <a:rPr lang="ru-RU" sz="2800" dirty="0" smtClean="0">
                <a:cs typeface="Arial" pitchFamily="34" charset="0"/>
              </a:rPr>
              <a:t>)</a:t>
            </a:r>
            <a:endParaRPr lang="ru-RU" sz="2800" dirty="0">
              <a:cs typeface="Arial" pitchFamily="34" charset="0"/>
            </a:endParaRPr>
          </a:p>
        </p:txBody>
      </p:sp>
      <p:sp>
        <p:nvSpPr>
          <p:cNvPr id="18" name="AutoShape 6"/>
          <p:cNvSpPr>
            <a:spLocks noChangeArrowheads="1"/>
          </p:cNvSpPr>
          <p:nvPr/>
        </p:nvSpPr>
        <p:spPr bwMode="gray">
          <a:xfrm>
            <a:off x="1820863" y="3738563"/>
            <a:ext cx="5040312" cy="828675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Оксид серебра</a:t>
            </a:r>
            <a:endParaRPr lang="ru-RU" sz="2800" dirty="0">
              <a:cs typeface="Arial" pitchFamily="34" charset="0"/>
            </a:endParaRPr>
          </a:p>
        </p:txBody>
      </p:sp>
      <p:sp>
        <p:nvSpPr>
          <p:cNvPr id="21" name="AutoShape 6"/>
          <p:cNvSpPr>
            <a:spLocks noChangeArrowheads="1"/>
          </p:cNvSpPr>
          <p:nvPr/>
        </p:nvSpPr>
        <p:spPr bwMode="gray">
          <a:xfrm>
            <a:off x="1820863" y="4857750"/>
            <a:ext cx="5040312" cy="828675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Оксид фосфора (</a:t>
            </a:r>
            <a:r>
              <a:rPr lang="en-US" sz="2800" dirty="0" smtClean="0">
                <a:cs typeface="Arial" pitchFamily="34" charset="0"/>
              </a:rPr>
              <a:t>V</a:t>
            </a:r>
            <a:r>
              <a:rPr lang="ru-RU" sz="2800" dirty="0" smtClean="0">
                <a:cs typeface="Arial" pitchFamily="34" charset="0"/>
              </a:rPr>
              <a:t>)</a:t>
            </a:r>
            <a:endParaRPr lang="ru-RU" sz="2800" dirty="0">
              <a:cs typeface="Arial" pitchFamily="34" charset="0"/>
            </a:endParaRPr>
          </a:p>
        </p:txBody>
      </p:sp>
      <p:sp>
        <p:nvSpPr>
          <p:cNvPr id="9" name="Freeform 4"/>
          <p:cNvSpPr>
            <a:spLocks noChangeAspect="1" noEditPoints="1"/>
          </p:cNvSpPr>
          <p:nvPr/>
        </p:nvSpPr>
        <p:spPr bwMode="gray">
          <a:xfrm rot="1546031">
            <a:off x="763588" y="1220788"/>
            <a:ext cx="863600" cy="788987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solidFill>
            <a:srgbClr val="C00000"/>
          </a:solidFill>
          <a:ln w="0">
            <a:noFill/>
            <a:prstDash val="solid"/>
            <a:round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6" name="Freeform 4"/>
          <p:cNvSpPr>
            <a:spLocks noChangeAspect="1" noEditPoints="1"/>
          </p:cNvSpPr>
          <p:nvPr/>
        </p:nvSpPr>
        <p:spPr bwMode="gray">
          <a:xfrm rot="1546031">
            <a:off x="763588" y="2268538"/>
            <a:ext cx="863600" cy="788987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solidFill>
            <a:srgbClr val="C00000"/>
          </a:solidFill>
          <a:ln w="0">
            <a:noFill/>
            <a:prstDash val="solid"/>
            <a:round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7" name="Freeform 4"/>
          <p:cNvSpPr>
            <a:spLocks noChangeAspect="1" noEditPoints="1"/>
          </p:cNvSpPr>
          <p:nvPr/>
        </p:nvSpPr>
        <p:spPr bwMode="gray">
          <a:xfrm rot="1546031">
            <a:off x="763588" y="3316288"/>
            <a:ext cx="863600" cy="788987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solidFill>
            <a:srgbClr val="C00000"/>
          </a:solidFill>
          <a:ln w="0">
            <a:noFill/>
            <a:prstDash val="solid"/>
            <a:round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2" name="Freeform 4"/>
          <p:cNvSpPr>
            <a:spLocks noChangeAspect="1" noEditPoints="1"/>
          </p:cNvSpPr>
          <p:nvPr/>
        </p:nvSpPr>
        <p:spPr bwMode="gray">
          <a:xfrm rot="1546031">
            <a:off x="763588" y="4364038"/>
            <a:ext cx="863600" cy="788987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solidFill>
            <a:srgbClr val="C00000"/>
          </a:solidFill>
          <a:ln w="0">
            <a:noFill/>
            <a:prstDash val="solid"/>
            <a:round/>
            <a:headEnd/>
            <a:tailEnd/>
          </a:ln>
          <a:effectLst>
            <a:outerShdw dist="114300" dir="2400000" algn="ctr" rotWithShape="0">
              <a:schemeClr val="tx2">
                <a:lumMod val="60000"/>
                <a:lumOff val="40000"/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514336" y="214313"/>
            <a:ext cx="81153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ea typeface="+mj-ea"/>
                <a:cs typeface="Arial" pitchFamily="34" charset="0"/>
              </a:rPr>
              <a:t>Выберите оксиды, которые реагируют с водой</a:t>
            </a:r>
            <a:endParaRPr lang="ru-RU" sz="3200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6"/>
          <p:cNvSpPr>
            <a:spLocks noChangeArrowheads="1"/>
          </p:cNvSpPr>
          <p:nvPr/>
        </p:nvSpPr>
        <p:spPr bwMode="gray">
          <a:xfrm>
            <a:off x="428596" y="1357299"/>
            <a:ext cx="8501122" cy="2090752"/>
          </a:xfrm>
          <a:prstGeom prst="roundRect">
            <a:avLst>
              <a:gd name="adj" fmla="val 11921"/>
            </a:avLst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 w="28575">
            <a:solidFill>
              <a:srgbClr val="C00000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Вычислите массу оксида магния, </a:t>
            </a:r>
          </a:p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который можно получить при сгорании </a:t>
            </a:r>
          </a:p>
          <a:p>
            <a:pPr indent="3600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cs typeface="Arial" pitchFamily="34" charset="0"/>
              </a:rPr>
              <a:t>36г магния</a:t>
            </a:r>
            <a:r>
              <a:rPr lang="en-US" sz="2800" smtClean="0">
                <a:cs typeface="Arial" pitchFamily="34" charset="0"/>
              </a:rPr>
              <a:t>.</a:t>
            </a:r>
            <a:endParaRPr lang="ru-RU" sz="2800" dirty="0">
              <a:cs typeface="Arial" pitchFamily="34" charset="0"/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514336" y="214313"/>
            <a:ext cx="81153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ea typeface="+mj-ea"/>
                <a:cs typeface="Arial" pitchFamily="34" charset="0"/>
              </a:rPr>
              <a:t>Задача</a:t>
            </a:r>
            <a:endParaRPr lang="ru-RU" sz="3200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500063" y="1357313"/>
            <a:ext cx="8229600" cy="5072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Вы можете использовать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данный ресурс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своей работе,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должны указать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источник: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Политова Светлана Викторовна, учитель химии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ГБОУ школы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№ 1352 г. Москвы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43063" y="428625"/>
            <a:ext cx="6143625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dist="101600" dir="13200000" algn="ctr" rotWithShape="0">
              <a:schemeClr val="accent3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правах автора</a:t>
            </a:r>
          </a:p>
        </p:txBody>
      </p:sp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1463675" y="4572000"/>
            <a:ext cx="6216650" cy="461963"/>
          </a:xfrm>
          <a:prstGeom prst="rect">
            <a:avLst/>
          </a:prstGeom>
          <a:solidFill>
            <a:srgbClr val="C6D9F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2"/>
              </a:rPr>
              <a:t>http://spolitova.ucoz.ru/</a:t>
            </a:r>
            <a:endParaRPr lang="ru-RU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1571" y="5500702"/>
            <a:ext cx="6500858" cy="92869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нарушаем авторские права! Бережем интеллектуальную собственность!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Азотная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16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7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8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9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1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3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8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1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2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3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4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Угольная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34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5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6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7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8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9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40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41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42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43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44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Серная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16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7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8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9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1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3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28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1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2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3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34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Сернистая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4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6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7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8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9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0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1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2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3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4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5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Азотистая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4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6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7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8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9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0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1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2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3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4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5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1142985"/>
            <a:ext cx="5572138" cy="1785950"/>
          </a:xfrm>
          <a:prstGeom prst="rect">
            <a:avLst/>
          </a:prstGeom>
          <a:solidFill>
            <a:srgbClr val="C6D9F1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Марганцовая 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4" name="Rectangle 7">
            <a:hlinkClick r:id="rId2" action="ppaction://hlinksldjump"/>
          </p:cNvPr>
          <p:cNvSpPr>
            <a:spLocks noChangeArrowheads="1"/>
          </p:cNvSpPr>
          <p:nvPr/>
        </p:nvSpPr>
        <p:spPr bwMode="gray">
          <a:xfrm>
            <a:off x="214282" y="857232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6" name="Rectangle 7">
            <a:hlinkClick r:id="rId3" action="ppaction://hlinksldjump"/>
          </p:cNvPr>
          <p:cNvSpPr>
            <a:spLocks noChangeArrowheads="1"/>
          </p:cNvSpPr>
          <p:nvPr/>
        </p:nvSpPr>
        <p:spPr bwMode="gray">
          <a:xfrm>
            <a:off x="214282" y="2000240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7" name="Rectangle 7">
            <a:hlinkClick r:id="rId4" action="ppaction://hlinksldjump"/>
          </p:cNvPr>
          <p:cNvSpPr>
            <a:spLocks noChangeArrowheads="1"/>
          </p:cNvSpPr>
          <p:nvPr/>
        </p:nvSpPr>
        <p:spPr bwMode="gray">
          <a:xfrm>
            <a:off x="214282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HNO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8" name="Rectangle 7">
            <a:hlinkClick r:id="rId5" action="ppaction://hlinksldjump"/>
          </p:cNvPr>
          <p:cNvSpPr>
            <a:spLocks noChangeArrowheads="1"/>
          </p:cNvSpPr>
          <p:nvPr/>
        </p:nvSpPr>
        <p:spPr bwMode="gray">
          <a:xfrm>
            <a:off x="214282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9" name="Rectangle 7">
            <a:hlinkClick r:id="rId6" action="ppaction://hlinksldjump"/>
          </p:cNvPr>
          <p:cNvSpPr>
            <a:spLocks noChangeArrowheads="1"/>
          </p:cNvSpPr>
          <p:nvPr/>
        </p:nvSpPr>
        <p:spPr bwMode="gray">
          <a:xfrm>
            <a:off x="214282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0" name="Rectangle 7">
            <a:hlinkClick r:id="rId7" action="ppaction://hlinksldjump"/>
          </p:cNvPr>
          <p:cNvSpPr>
            <a:spLocks noChangeArrowheads="1"/>
          </p:cNvSpPr>
          <p:nvPr/>
        </p:nvSpPr>
        <p:spPr bwMode="gray">
          <a:xfrm>
            <a:off x="3411125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1" name="Rectangle 7">
            <a:hlinkClick r:id="rId8" action="ppaction://hlinksldjump"/>
          </p:cNvPr>
          <p:cNvSpPr>
            <a:spLocks noChangeArrowheads="1"/>
          </p:cNvSpPr>
          <p:nvPr/>
        </p:nvSpPr>
        <p:spPr bwMode="gray">
          <a:xfrm>
            <a:off x="3411125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SiO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2" name="Rectangle 7">
            <a:hlinkClick r:id="rId9" action="ppaction://hlinksldjump"/>
          </p:cNvPr>
          <p:cNvSpPr>
            <a:spLocks noChangeArrowheads="1"/>
          </p:cNvSpPr>
          <p:nvPr/>
        </p:nvSpPr>
        <p:spPr bwMode="gray">
          <a:xfrm>
            <a:off x="3411125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3</a:t>
            </a:r>
            <a:r>
              <a:rPr lang="en-US" sz="5400" dirty="0" smtClean="0">
                <a:cs typeface="Arial" pitchFamily="34" charset="0"/>
              </a:rPr>
              <a:t>PO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3" name="Rectangle 7">
            <a:hlinkClick r:id="rId10" action="ppaction://hlinksldjump"/>
          </p:cNvPr>
          <p:cNvSpPr>
            <a:spLocks noChangeArrowheads="1"/>
          </p:cNvSpPr>
          <p:nvPr/>
        </p:nvSpPr>
        <p:spPr bwMode="gray">
          <a:xfrm>
            <a:off x="6607967" y="3107529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HMnO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4" name="Rectangle 7">
            <a:hlinkClick r:id="rId11" action="ppaction://hlinksldjump"/>
          </p:cNvPr>
          <p:cNvSpPr>
            <a:spLocks noChangeArrowheads="1"/>
          </p:cNvSpPr>
          <p:nvPr/>
        </p:nvSpPr>
        <p:spPr bwMode="gray">
          <a:xfrm>
            <a:off x="6607967" y="4286256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</a:t>
            </a:r>
            <a:r>
              <a:rPr lang="en-US" sz="5400" baseline="-25000" dirty="0" smtClean="0">
                <a:cs typeface="Arial" pitchFamily="34" charset="0"/>
              </a:rPr>
              <a:t>2</a:t>
            </a:r>
            <a:r>
              <a:rPr lang="en-US" sz="5400" dirty="0" smtClean="0">
                <a:cs typeface="Arial" pitchFamily="34" charset="0"/>
              </a:rPr>
              <a:t>CrO</a:t>
            </a:r>
            <a:r>
              <a:rPr lang="en-US" sz="5400" baseline="-25000" dirty="0" smtClean="0">
                <a:cs typeface="Arial" pitchFamily="34" charset="0"/>
              </a:rPr>
              <a:t>4</a:t>
            </a:r>
            <a:endParaRPr lang="ru-RU" sz="5400" baseline="-25000" dirty="0">
              <a:cs typeface="Arial" pitchFamily="34" charset="0"/>
            </a:endParaRPr>
          </a:p>
        </p:txBody>
      </p:sp>
      <p:sp>
        <p:nvSpPr>
          <p:cNvPr id="15" name="Rectangle 7">
            <a:hlinkClick r:id="rId12" action="ppaction://hlinksldjump"/>
          </p:cNvPr>
          <p:cNvSpPr>
            <a:spLocks noChangeArrowheads="1"/>
          </p:cNvSpPr>
          <p:nvPr/>
        </p:nvSpPr>
        <p:spPr bwMode="gray">
          <a:xfrm>
            <a:off x="6607967" y="5536421"/>
            <a:ext cx="2357454" cy="1003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cs typeface="Arial" pitchFamily="34" charset="0"/>
              </a:rPr>
              <a:t>HCl</a:t>
            </a:r>
            <a:endParaRPr lang="ru-RU" sz="5400" baseline="-25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690</Words>
  <Application>Microsoft Office PowerPoint</Application>
  <PresentationFormat>Экран (4:3)</PresentationFormat>
  <Paragraphs>391</Paragraphs>
  <Slides>39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Кислоты</dc:title>
  <dc:creator>Политова Светлана Викторовна</dc:creator>
  <cp:lastModifiedBy>Admin</cp:lastModifiedBy>
  <cp:revision>170</cp:revision>
  <dcterms:created xsi:type="dcterms:W3CDTF">2012-03-27T04:29:48Z</dcterms:created>
  <dcterms:modified xsi:type="dcterms:W3CDTF">2016-02-28T19:01:42Z</dcterms:modified>
</cp:coreProperties>
</file>