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57" r:id="rId4"/>
    <p:sldId id="263" r:id="rId5"/>
    <p:sldId id="269" r:id="rId6"/>
    <p:sldId id="270" r:id="rId7"/>
    <p:sldId id="271" r:id="rId8"/>
    <p:sldId id="272" r:id="rId9"/>
    <p:sldId id="274" r:id="rId10"/>
    <p:sldId id="273" r:id="rId11"/>
    <p:sldId id="259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FF99"/>
    <a:srgbClr val="FFFFCC"/>
    <a:srgbClr val="993300"/>
    <a:srgbClr val="99CC00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0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C9593-42B0-42DD-B7C4-F4D974F5116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B3E0E-D075-4A92-8A11-90317D2EA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B3E0E-D075-4A92-8A11-90317D2EA0E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29000" sy="29000" flip="xy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100FC-21FC-44C7-AFA2-FEA4A26E75DA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B6AD9-A649-4D0E-8C0B-E00B9D56D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47;&#1072;&#1082;&#1086;&#1085;%20&#1089;&#1086;&#1093;&#1088;&#1072;&#1085;&#1077;&#1085;&#1080;&#1103;%20&#1084;&#1072;&#1089;&#1089;&#1099;%20&#1074;&#1077;&#1097;&#1077;&#1089;&#1090;&#1074;\&#1055;&#1088;&#1080;&#1083;&#1086;&#1078;&#1077;&#1085;&#1080;&#1077;%204.avi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34000" y="261000"/>
            <a:ext cx="8676000" cy="6336000"/>
          </a:xfrm>
          <a:prstGeom prst="roundRect">
            <a:avLst>
              <a:gd name="adj" fmla="val 3149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2000" y="2130425"/>
            <a:ext cx="8280000" cy="1470025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Сущность химической реакции. Закон сохранения массы веществ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9239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Политова Светлана Викторовна,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учитель химии высшей категории</a:t>
            </a:r>
            <a:endParaRPr lang="ru-RU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71600" y="428604"/>
            <a:ext cx="6400800" cy="923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ГБОУ СОШ № 1352 с углубленным изучением английского языка г. Москвы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Picture 2" descr="H:\Закон сохранения массы веществ\Мусор\11949856291207028359tasto_5_architetto_franc_01.svg.med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99CC00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Закон сохранения массы веществ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85720" y="1214422"/>
            <a:ext cx="8568000" cy="1872000"/>
            <a:chOff x="288000" y="2070956"/>
            <a:chExt cx="8568000" cy="1872000"/>
          </a:xfrm>
        </p:grpSpPr>
        <p:pic>
          <p:nvPicPr>
            <p:cNvPr id="9" name="Picture 2" descr="H:\Закон сохранения массы веществ\Мусор\1194984476257642059parchment_paper_landsca_.svg.med.png"/>
            <p:cNvPicPr preferRelativeResize="0"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88000" y="2070956"/>
              <a:ext cx="8568000" cy="1872000"/>
            </a:xfrm>
            <a:prstGeom prst="rect">
              <a:avLst/>
            </a:prstGeom>
            <a:noFill/>
          </p:spPr>
        </p:pic>
        <p:sp>
          <p:nvSpPr>
            <p:cNvPr id="10" name="Заголовок 1"/>
            <p:cNvSpPr txBox="1">
              <a:spLocks/>
            </p:cNvSpPr>
            <p:nvPr/>
          </p:nvSpPr>
          <p:spPr>
            <a:xfrm flipH="1">
              <a:off x="1035835" y="2288642"/>
              <a:ext cx="7072330" cy="1436628"/>
            </a:xfrm>
            <a:prstGeom prst="rect">
              <a:avLst/>
            </a:prstGeom>
            <a:noFill/>
            <a:ln w="28575">
              <a:noFill/>
              <a:prstDash val="solid"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Поскольку</a:t>
              </a:r>
              <a:r>
                <a:rPr kumimoji="0" lang="ru-RU" sz="2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число атомов до и после реакции остается неизменным, то их общая масса также изменяться не может</a:t>
              </a: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85720" y="3786190"/>
            <a:ext cx="8568000" cy="1872000"/>
            <a:chOff x="288000" y="2070956"/>
            <a:chExt cx="8568000" cy="1872000"/>
          </a:xfrm>
        </p:grpSpPr>
        <p:pic>
          <p:nvPicPr>
            <p:cNvPr id="13" name="Picture 2" descr="H:\Закон сохранения массы веществ\Мусор\1194984476257642059parchment_paper_landsca_.svg.med.png"/>
            <p:cNvPicPr preferRelativeResize="0">
              <a:picLocks noChangeArrowheads="1"/>
            </p:cNvPicPr>
            <p:nvPr/>
          </p:nvPicPr>
          <p:blipFill>
            <a:blip r:embed="rId2" cstate="print"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288000" y="2070956"/>
              <a:ext cx="8568000" cy="1872000"/>
            </a:xfrm>
            <a:prstGeom prst="rect">
              <a:avLst/>
            </a:prstGeom>
            <a:noFill/>
          </p:spPr>
        </p:pic>
        <p:sp>
          <p:nvSpPr>
            <p:cNvPr id="14" name="Заголовок 1"/>
            <p:cNvSpPr txBox="1">
              <a:spLocks/>
            </p:cNvSpPr>
            <p:nvPr/>
          </p:nvSpPr>
          <p:spPr>
            <a:xfrm flipH="1">
              <a:off x="1035835" y="2288642"/>
              <a:ext cx="7072330" cy="1436628"/>
            </a:xfrm>
            <a:prstGeom prst="rect">
              <a:avLst/>
            </a:prstGeom>
            <a:noFill/>
            <a:ln w="28575">
              <a:noFill/>
              <a:prstDash val="solid"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Масса</a:t>
              </a:r>
              <a:r>
                <a:rPr kumimoji="0" lang="ru-RU" sz="2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веществ, вступивших в химическую реакцию равна массе веществ, получившихся в результате реакции</a:t>
              </a: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</p:grpSp>
      <p:sp>
        <p:nvSpPr>
          <p:cNvPr id="15" name="Скругленный прямоугольник 14"/>
          <p:cNvSpPr/>
          <p:nvPr/>
        </p:nvSpPr>
        <p:spPr>
          <a:xfrm rot="5400000">
            <a:off x="7978862" y="5643578"/>
            <a:ext cx="1008000" cy="1008000"/>
          </a:xfrm>
          <a:prstGeom prst="round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H:\Закон сохранения массы веществ\Мусор\11949856291207028359tasto_5_architetto_franc_01.svg.me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  <p:pic>
        <p:nvPicPr>
          <p:cNvPr id="17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Admin\Рабочий стол\старинная книга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05600" y="0"/>
            <a:ext cx="4662000" cy="66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28596" y="428604"/>
            <a:ext cx="3672000" cy="1008000"/>
          </a:xfrm>
          <a:prstGeom prst="roundRect">
            <a:avLst/>
          </a:prstGeom>
          <a:gradFill flip="none" rotWithShape="1">
            <a:gsLst>
              <a:gs pos="0">
                <a:srgbClr val="99CC00">
                  <a:shade val="30000"/>
                  <a:satMod val="115000"/>
                </a:srgbClr>
              </a:gs>
              <a:gs pos="50000">
                <a:srgbClr val="99CC00">
                  <a:shade val="67500"/>
                  <a:satMod val="115000"/>
                </a:srgbClr>
              </a:gs>
              <a:gs pos="100000">
                <a:srgbClr val="99CC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Домашнее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задание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5029245" y="1357298"/>
            <a:ext cx="3214710" cy="3500462"/>
          </a:xfrm>
          <a:prstGeom prst="teardrop">
            <a:avLst>
              <a:gd name="adj" fmla="val 59115"/>
            </a:avLst>
          </a:prstGeom>
          <a:solidFill>
            <a:srgbClr val="FFFFCC"/>
          </a:solidFill>
          <a:ln>
            <a:solidFill>
              <a:srgbClr val="CC6600"/>
            </a:solidFill>
          </a:ln>
          <a:effectLst>
            <a:outerShdw dist="101600" dir="3000000" algn="ctr" rotWithShape="0">
              <a:srgbClr val="FFFF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§ 6 </a:t>
            </a:r>
          </a:p>
          <a:p>
            <a:pPr algn="ctr"/>
            <a:r>
              <a:rPr lang="ru-RU" sz="3200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стр</a:t>
            </a:r>
            <a:r>
              <a:rPr lang="ru-RU" sz="3200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41-45)</a:t>
            </a:r>
            <a:endParaRPr lang="ru-RU" sz="3200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64315" y="1571612"/>
            <a:ext cx="3964160" cy="1908000"/>
            <a:chOff x="357158" y="1571612"/>
            <a:chExt cx="3964160" cy="1908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57158" y="2357430"/>
              <a:ext cx="3714776" cy="914400"/>
            </a:xfrm>
            <a:prstGeom prst="roundRect">
              <a:avLst/>
            </a:prstGeom>
            <a:solidFill>
              <a:srgbClr val="FFFF99"/>
            </a:solidFill>
            <a:ln w="28575">
              <a:solidFill>
                <a:srgbClr val="CC66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rPr>
                <a:t>Опыт 1 </a:t>
              </a:r>
            </a:p>
            <a:p>
              <a:pPr algn="ctr"/>
              <a:r>
                <a:rPr lang="ru-RU" sz="2800" dirty="0" smtClean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rPr>
                <a:t>(в тетради)</a:t>
              </a:r>
              <a:endParaRPr lang="ru-RU" sz="28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4" descr="Solar Granulation Used Quill Clip Ar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14678" y="1571612"/>
              <a:ext cx="1106640" cy="1908000"/>
            </a:xfrm>
            <a:prstGeom prst="rect">
              <a:avLst/>
            </a:prstGeom>
            <a:noFill/>
          </p:spPr>
        </p:pic>
      </p:grpSp>
      <p:grpSp>
        <p:nvGrpSpPr>
          <p:cNvPr id="14" name="Группа 13"/>
          <p:cNvGrpSpPr/>
          <p:nvPr/>
        </p:nvGrpSpPr>
        <p:grpSpPr>
          <a:xfrm>
            <a:off x="464315" y="3714752"/>
            <a:ext cx="3964160" cy="1908000"/>
            <a:chOff x="357158" y="1571612"/>
            <a:chExt cx="3964160" cy="190800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57158" y="2357430"/>
              <a:ext cx="3714776" cy="914400"/>
            </a:xfrm>
            <a:prstGeom prst="roundRect">
              <a:avLst/>
            </a:prstGeom>
            <a:solidFill>
              <a:srgbClr val="FFFF99"/>
            </a:solidFill>
            <a:ln w="28575">
              <a:solidFill>
                <a:srgbClr val="CC66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rPr>
                <a:t>Опыт 2 </a:t>
              </a:r>
            </a:p>
            <a:p>
              <a:pPr algn="ctr"/>
              <a:r>
                <a:rPr lang="ru-RU" sz="2800" dirty="0" smtClean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rPr>
                <a:t>(в тетради)</a:t>
              </a:r>
              <a:endParaRPr lang="ru-RU" sz="28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Picture 4" descr="Solar Granulation Used Quill Clip Ar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14678" y="1571612"/>
              <a:ext cx="1106640" cy="1908000"/>
            </a:xfrm>
            <a:prstGeom prst="rect">
              <a:avLst/>
            </a:prstGeom>
            <a:noFill/>
          </p:spPr>
        </p:pic>
      </p:grpSp>
      <p:sp>
        <p:nvSpPr>
          <p:cNvPr id="17" name="Скругленный прямоугольник 16"/>
          <p:cNvSpPr/>
          <p:nvPr/>
        </p:nvSpPr>
        <p:spPr>
          <a:xfrm rot="5400000">
            <a:off x="7978862" y="5643578"/>
            <a:ext cx="1008000" cy="1008000"/>
          </a:xfrm>
          <a:prstGeom prst="round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:\Закон сохранения массы веществ\Мусор\11949856291207028359tasto_5_architetto_franc_01.svg.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  <p:pic>
        <p:nvPicPr>
          <p:cNvPr id="19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2844" y="6215082"/>
            <a:ext cx="468000" cy="46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Скругленный прямоугольник 47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99CC00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9" name="Группа 78"/>
          <p:cNvGrpSpPr/>
          <p:nvPr/>
        </p:nvGrpSpPr>
        <p:grpSpPr>
          <a:xfrm>
            <a:off x="694206" y="750075"/>
            <a:ext cx="7755588" cy="1548000"/>
            <a:chOff x="148217" y="750075"/>
            <a:chExt cx="7755588" cy="1548000"/>
          </a:xfrm>
        </p:grpSpPr>
        <p:grpSp>
          <p:nvGrpSpPr>
            <p:cNvPr id="6" name="Группа 5"/>
            <p:cNvGrpSpPr>
              <a:grpSpLocks noChangeAspect="1"/>
            </p:cNvGrpSpPr>
            <p:nvPr/>
          </p:nvGrpSpPr>
          <p:grpSpPr>
            <a:xfrm>
              <a:off x="148217" y="750075"/>
              <a:ext cx="1203732" cy="1548000"/>
              <a:chOff x="585132" y="428604"/>
              <a:chExt cx="1315708" cy="1692000"/>
            </a:xfrm>
          </p:grpSpPr>
          <p:pic>
            <p:nvPicPr>
              <p:cNvPr id="4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" name="Прямоугольник 4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С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Группа 6"/>
            <p:cNvGrpSpPr>
              <a:grpSpLocks noChangeAspect="1"/>
            </p:cNvGrpSpPr>
            <p:nvPr/>
          </p:nvGrpSpPr>
          <p:grpSpPr>
            <a:xfrm>
              <a:off x="1240193" y="750075"/>
              <a:ext cx="1203732" cy="1548000"/>
              <a:chOff x="585132" y="428604"/>
              <a:chExt cx="1315708" cy="1692000"/>
            </a:xfrm>
          </p:grpSpPr>
          <p:pic>
            <p:nvPicPr>
              <p:cNvPr id="8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" name="Прямоугольник 8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П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" name="Группа 9"/>
            <p:cNvGrpSpPr>
              <a:grpSpLocks noChangeAspect="1"/>
            </p:cNvGrpSpPr>
            <p:nvPr/>
          </p:nvGrpSpPr>
          <p:grpSpPr>
            <a:xfrm>
              <a:off x="2332169" y="750075"/>
              <a:ext cx="1203732" cy="1548000"/>
              <a:chOff x="585132" y="428604"/>
              <a:chExt cx="1315708" cy="1692000"/>
            </a:xfrm>
          </p:grpSpPr>
          <p:pic>
            <p:nvPicPr>
              <p:cNvPr id="11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А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" name="Группа 12"/>
            <p:cNvGrpSpPr>
              <a:grpSpLocks noChangeAspect="1"/>
            </p:cNvGrpSpPr>
            <p:nvPr/>
          </p:nvGrpSpPr>
          <p:grpSpPr>
            <a:xfrm>
              <a:off x="3424145" y="750075"/>
              <a:ext cx="1203732" cy="1548000"/>
              <a:chOff x="585132" y="428604"/>
              <a:chExt cx="1315708" cy="1692000"/>
            </a:xfrm>
          </p:grpSpPr>
          <p:pic>
            <p:nvPicPr>
              <p:cNvPr id="14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Прямоугольник 14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С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Группа 15"/>
            <p:cNvGrpSpPr>
              <a:grpSpLocks noChangeAspect="1"/>
            </p:cNvGrpSpPr>
            <p:nvPr/>
          </p:nvGrpSpPr>
          <p:grpSpPr>
            <a:xfrm>
              <a:off x="4516121" y="750075"/>
              <a:ext cx="1203732" cy="1548000"/>
              <a:chOff x="585132" y="428604"/>
              <a:chExt cx="1315708" cy="1692000"/>
            </a:xfrm>
          </p:grpSpPr>
          <p:pic>
            <p:nvPicPr>
              <p:cNvPr id="17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" name="Прямоугольник 17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И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Группа 18"/>
            <p:cNvGrpSpPr>
              <a:grpSpLocks noChangeAspect="1"/>
            </p:cNvGrpSpPr>
            <p:nvPr/>
          </p:nvGrpSpPr>
          <p:grpSpPr>
            <a:xfrm>
              <a:off x="5608097" y="750075"/>
              <a:ext cx="1203732" cy="1548000"/>
              <a:chOff x="585132" y="428604"/>
              <a:chExt cx="1315708" cy="1692000"/>
            </a:xfrm>
          </p:grpSpPr>
          <p:pic>
            <p:nvPicPr>
              <p:cNvPr id="20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1" name="Прямоугольник 20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Б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" name="Группа 21"/>
            <p:cNvGrpSpPr>
              <a:grpSpLocks noChangeAspect="1"/>
            </p:cNvGrpSpPr>
            <p:nvPr/>
          </p:nvGrpSpPr>
          <p:grpSpPr>
            <a:xfrm>
              <a:off x="6700073" y="750075"/>
              <a:ext cx="1203732" cy="1548000"/>
              <a:chOff x="585132" y="428604"/>
              <a:chExt cx="1315708" cy="1692000"/>
            </a:xfrm>
          </p:grpSpPr>
          <p:pic>
            <p:nvPicPr>
              <p:cNvPr id="23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4" name="Прямоугольник 23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О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33" name="Группа 12"/>
          <p:cNvGrpSpPr>
            <a:grpSpLocks noChangeAspect="1"/>
          </p:cNvGrpSpPr>
          <p:nvPr/>
        </p:nvGrpSpPr>
        <p:grpSpPr>
          <a:xfrm>
            <a:off x="3424145" y="2518166"/>
            <a:ext cx="1203732" cy="1548000"/>
            <a:chOff x="585132" y="428604"/>
            <a:chExt cx="1315708" cy="1692000"/>
          </a:xfrm>
        </p:grpSpPr>
        <p:pic>
          <p:nvPicPr>
            <p:cNvPr id="46" name="Picture 3" descr="H:\Закон сохранения массы веществ\Мусор\11954296561720451192post-it_sebastien_duperr_01.svg.med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5132" y="428604"/>
              <a:ext cx="1315708" cy="169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Прямоугольник 46"/>
            <p:cNvSpPr/>
            <p:nvPr/>
          </p:nvSpPr>
          <p:spPr>
            <a:xfrm>
              <a:off x="785786" y="817404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dirty="0" smtClean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rPr>
                <a:t>З</a:t>
              </a:r>
              <a:endParaRPr lang="ru-RU" sz="66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" name="Группа 15"/>
          <p:cNvGrpSpPr>
            <a:grpSpLocks noChangeAspect="1"/>
          </p:cNvGrpSpPr>
          <p:nvPr/>
        </p:nvGrpSpPr>
        <p:grpSpPr>
          <a:xfrm>
            <a:off x="4516121" y="2518166"/>
            <a:ext cx="1203732" cy="1548000"/>
            <a:chOff x="585132" y="428604"/>
            <a:chExt cx="1315708" cy="1692000"/>
          </a:xfrm>
        </p:grpSpPr>
        <p:pic>
          <p:nvPicPr>
            <p:cNvPr id="44" name="Picture 3" descr="H:\Закон сохранения массы веществ\Мусор\11954296561720451192post-it_sebastien_duperr_01.svg.med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5132" y="428604"/>
              <a:ext cx="1315708" cy="169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Прямоугольник 44"/>
            <p:cNvSpPr/>
            <p:nvPr/>
          </p:nvSpPr>
          <p:spPr>
            <a:xfrm>
              <a:off x="785786" y="817404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dirty="0" smtClean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66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1814368" y="4286256"/>
            <a:ext cx="5515265" cy="1548000"/>
            <a:chOff x="2332169" y="4286256"/>
            <a:chExt cx="5515265" cy="1548000"/>
          </a:xfrm>
        </p:grpSpPr>
        <p:grpSp>
          <p:nvGrpSpPr>
            <p:cNvPr id="25" name="Группа 24"/>
            <p:cNvGrpSpPr>
              <a:grpSpLocks noChangeAspect="1"/>
            </p:cNvGrpSpPr>
            <p:nvPr/>
          </p:nvGrpSpPr>
          <p:grpSpPr>
            <a:xfrm>
              <a:off x="6643702" y="4286256"/>
              <a:ext cx="1203732" cy="1548000"/>
              <a:chOff x="585132" y="428604"/>
              <a:chExt cx="1315708" cy="1692000"/>
            </a:xfrm>
          </p:grpSpPr>
          <p:pic>
            <p:nvPicPr>
              <p:cNvPr id="26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" name="Прямоугольник 26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!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7" name="Группа 9"/>
            <p:cNvGrpSpPr>
              <a:grpSpLocks noChangeAspect="1"/>
            </p:cNvGrpSpPr>
            <p:nvPr/>
          </p:nvGrpSpPr>
          <p:grpSpPr>
            <a:xfrm>
              <a:off x="2332169" y="4286256"/>
              <a:ext cx="1203732" cy="1548000"/>
              <a:chOff x="585132" y="428604"/>
              <a:chExt cx="1315708" cy="1692000"/>
            </a:xfrm>
          </p:grpSpPr>
          <p:pic>
            <p:nvPicPr>
              <p:cNvPr id="73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4" name="Прямоугольник 73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У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8" name="Группа 12"/>
            <p:cNvGrpSpPr>
              <a:grpSpLocks noChangeAspect="1"/>
            </p:cNvGrpSpPr>
            <p:nvPr/>
          </p:nvGrpSpPr>
          <p:grpSpPr>
            <a:xfrm>
              <a:off x="3410052" y="4286256"/>
              <a:ext cx="1203732" cy="1548000"/>
              <a:chOff x="585132" y="428604"/>
              <a:chExt cx="1315708" cy="1692000"/>
            </a:xfrm>
          </p:grpSpPr>
          <p:pic>
            <p:nvPicPr>
              <p:cNvPr id="71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Р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9" name="Группа 15"/>
            <p:cNvGrpSpPr>
              <a:grpSpLocks noChangeAspect="1"/>
            </p:cNvGrpSpPr>
            <p:nvPr/>
          </p:nvGrpSpPr>
          <p:grpSpPr>
            <a:xfrm>
              <a:off x="4487935" y="4286256"/>
              <a:ext cx="1203732" cy="1548000"/>
              <a:chOff x="585132" y="428604"/>
              <a:chExt cx="1315708" cy="1692000"/>
            </a:xfrm>
          </p:grpSpPr>
          <p:pic>
            <p:nvPicPr>
              <p:cNvPr id="69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0" name="Прямоугольник 69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О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0" name="Группа 18"/>
            <p:cNvGrpSpPr>
              <a:grpSpLocks noChangeAspect="1"/>
            </p:cNvGrpSpPr>
            <p:nvPr/>
          </p:nvGrpSpPr>
          <p:grpSpPr>
            <a:xfrm>
              <a:off x="5565818" y="4286256"/>
              <a:ext cx="1203732" cy="1548000"/>
              <a:chOff x="585132" y="428604"/>
              <a:chExt cx="1315708" cy="1692000"/>
            </a:xfrm>
          </p:grpSpPr>
          <p:pic>
            <p:nvPicPr>
              <p:cNvPr id="67" name="Picture 3" descr="H:\Закон сохранения массы веществ\Мусор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132" y="428604"/>
                <a:ext cx="1315708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8" name="Прямоугольник 67"/>
              <p:cNvSpPr/>
              <p:nvPr/>
            </p:nvSpPr>
            <p:spPr>
              <a:xfrm>
                <a:off x="785786" y="81740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6600" dirty="0" smtClean="0">
                    <a:solidFill>
                      <a:srgbClr val="800000"/>
                    </a:solidFill>
                    <a:latin typeface="Arial" pitchFamily="34" charset="0"/>
                    <a:cs typeface="Arial" pitchFamily="34" charset="0"/>
                  </a:rPr>
                  <a:t>К</a:t>
                </a:r>
                <a:endParaRPr lang="ru-RU" sz="6600" dirty="0">
                  <a:solidFill>
                    <a:srgbClr val="8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34000" y="2357430"/>
            <a:ext cx="8676000" cy="4214842"/>
          </a:xfrm>
          <a:prstGeom prst="roundRect">
            <a:avLst>
              <a:gd name="adj" fmla="val 3149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«Доводы, до которых человек додумался сам, обычно убеждают его больше, нежели те, которые пришли в голову другим»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80000" y="261000"/>
            <a:ext cx="5184000" cy="1332000"/>
          </a:xfrm>
          <a:prstGeom prst="roundRect">
            <a:avLst>
              <a:gd name="adj" fmla="val 3149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Эпиграф к уроку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:\Закон сохранения массы веществ\Мусор\11949856291207028359tasto_5_architetto_franc_01.svg.med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Скругленный прямоугольник 42"/>
          <p:cNvSpPr/>
          <p:nvPr/>
        </p:nvSpPr>
        <p:spPr>
          <a:xfrm>
            <a:off x="234000" y="261000"/>
            <a:ext cx="8676000" cy="6336000"/>
          </a:xfrm>
          <a:prstGeom prst="roundRect">
            <a:avLst>
              <a:gd name="adj" fmla="val 3149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Графический диктант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257288" y="928670"/>
            <a:ext cx="6743736" cy="4857784"/>
            <a:chOff x="1371600" y="285728"/>
            <a:chExt cx="6629424" cy="4714908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1371600" y="1574001"/>
              <a:ext cx="6400800" cy="2138362"/>
              <a:chOff x="821505" y="1714488"/>
              <a:chExt cx="6400800" cy="2138362"/>
            </a:xfrm>
          </p:grpSpPr>
          <p:sp>
            <p:nvSpPr>
              <p:cNvPr id="4" name="Подзаголовок 2"/>
              <p:cNvSpPr txBox="1">
                <a:spLocks/>
              </p:cNvSpPr>
              <p:nvPr/>
            </p:nvSpPr>
            <p:spPr>
              <a:xfrm>
                <a:off x="821505" y="1714488"/>
                <a:ext cx="6400800" cy="9239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Физическое</a:t>
                </a:r>
                <a:r>
                  <a:rPr kumimoji="0" lang="ru-RU" sz="2400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 явление – дуга снизу</a:t>
                </a:r>
                <a:endPara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7" name="Подзаголовок 2"/>
              <p:cNvSpPr txBox="1">
                <a:spLocks/>
              </p:cNvSpPr>
              <p:nvPr/>
            </p:nvSpPr>
            <p:spPr>
              <a:xfrm>
                <a:off x="821505" y="2928934"/>
                <a:ext cx="6400800" cy="9239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ru-RU" sz="24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Х</a:t>
                </a:r>
                <a:r>
                  <a:rPr kumimoji="0" lang="ru-RU" sz="2400" b="0" i="0" u="none" strike="noStrike" kern="1200" cap="none" spc="0" normalizeH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имическое</a:t>
                </a:r>
                <a:r>
                  <a:rPr kumimoji="0" lang="ru-RU" sz="2400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 явление – дуга сверху</a:t>
                </a:r>
                <a:endPara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6429388" y="285728"/>
              <a:ext cx="1571636" cy="4714908"/>
              <a:chOff x="6429388" y="285728"/>
              <a:chExt cx="1571636" cy="4714908"/>
            </a:xfrm>
          </p:grpSpPr>
          <p:sp>
            <p:nvSpPr>
              <p:cNvPr id="6" name="Дуга 5"/>
              <p:cNvSpPr/>
              <p:nvPr/>
            </p:nvSpPr>
            <p:spPr>
              <a:xfrm flipV="1">
                <a:off x="6429388" y="285728"/>
                <a:ext cx="1571636" cy="2000264"/>
              </a:xfrm>
              <a:prstGeom prst="arc">
                <a:avLst>
                  <a:gd name="adj1" fmla="val 10720513"/>
                  <a:gd name="adj2" fmla="val 0"/>
                </a:avLst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Дуга 7"/>
              <p:cNvSpPr/>
              <p:nvPr/>
            </p:nvSpPr>
            <p:spPr>
              <a:xfrm>
                <a:off x="6429388" y="3000372"/>
                <a:ext cx="1571636" cy="2000264"/>
              </a:xfrm>
              <a:prstGeom prst="arc">
                <a:avLst>
                  <a:gd name="adj1" fmla="val 10720513"/>
                  <a:gd name="adj2" fmla="val 0"/>
                </a:avLst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4" name="Группа 13"/>
          <p:cNvGrpSpPr/>
          <p:nvPr/>
        </p:nvGrpSpPr>
        <p:grpSpPr>
          <a:xfrm>
            <a:off x="243485" y="5072074"/>
            <a:ext cx="1058473" cy="747168"/>
            <a:chOff x="1071538" y="4572008"/>
            <a:chExt cx="1058473" cy="747168"/>
          </a:xfrm>
        </p:grpSpPr>
        <p:sp>
          <p:nvSpPr>
            <p:cNvPr id="13" name="Овал 12"/>
            <p:cNvSpPr/>
            <p:nvPr/>
          </p:nvSpPr>
          <p:spPr>
            <a:xfrm rot="20760000">
              <a:off x="1215611" y="4599176"/>
              <a:ext cx="914400" cy="720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 flipH="1">
              <a:off x="1071538" y="4572008"/>
              <a:ext cx="756000" cy="612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5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500689" y="5072074"/>
            <a:ext cx="1058473" cy="747168"/>
            <a:chOff x="1071538" y="4572008"/>
            <a:chExt cx="1058473" cy="747168"/>
          </a:xfrm>
        </p:grpSpPr>
        <p:sp>
          <p:nvSpPr>
            <p:cNvPr id="16" name="Овал 15"/>
            <p:cNvSpPr/>
            <p:nvPr/>
          </p:nvSpPr>
          <p:spPr>
            <a:xfrm rot="20760000">
              <a:off x="1215611" y="4599176"/>
              <a:ext cx="914400" cy="720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 flipH="1">
              <a:off x="1071538" y="4572008"/>
              <a:ext cx="756000" cy="612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757893" y="5072074"/>
            <a:ext cx="1058473" cy="747168"/>
            <a:chOff x="1071538" y="4572008"/>
            <a:chExt cx="1058473" cy="747168"/>
          </a:xfrm>
        </p:grpSpPr>
        <p:sp>
          <p:nvSpPr>
            <p:cNvPr id="19" name="Овал 18"/>
            <p:cNvSpPr/>
            <p:nvPr/>
          </p:nvSpPr>
          <p:spPr>
            <a:xfrm rot="20760000">
              <a:off x="1215611" y="4599176"/>
              <a:ext cx="914400" cy="720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 flipH="1">
              <a:off x="1071538" y="4572008"/>
              <a:ext cx="756000" cy="612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015097" y="5072074"/>
            <a:ext cx="1058473" cy="747168"/>
            <a:chOff x="1071538" y="4572008"/>
            <a:chExt cx="1058473" cy="747168"/>
          </a:xfrm>
        </p:grpSpPr>
        <p:sp>
          <p:nvSpPr>
            <p:cNvPr id="22" name="Овал 21"/>
            <p:cNvSpPr/>
            <p:nvPr/>
          </p:nvSpPr>
          <p:spPr>
            <a:xfrm rot="20760000">
              <a:off x="1215611" y="4599176"/>
              <a:ext cx="914400" cy="720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 flipH="1">
              <a:off x="1071538" y="4572008"/>
              <a:ext cx="756000" cy="612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272301" y="5072074"/>
            <a:ext cx="1058473" cy="747168"/>
            <a:chOff x="1071538" y="4572008"/>
            <a:chExt cx="1058473" cy="747168"/>
          </a:xfrm>
        </p:grpSpPr>
        <p:sp>
          <p:nvSpPr>
            <p:cNvPr id="25" name="Овал 24"/>
            <p:cNvSpPr/>
            <p:nvPr/>
          </p:nvSpPr>
          <p:spPr>
            <a:xfrm rot="20760000">
              <a:off x="1215611" y="4599176"/>
              <a:ext cx="914400" cy="720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 flipH="1">
              <a:off x="1071538" y="4572008"/>
              <a:ext cx="756000" cy="612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529505" y="5072074"/>
            <a:ext cx="1058473" cy="747168"/>
            <a:chOff x="1071538" y="4572008"/>
            <a:chExt cx="1058473" cy="747168"/>
          </a:xfrm>
        </p:grpSpPr>
        <p:sp>
          <p:nvSpPr>
            <p:cNvPr id="28" name="Овал 27"/>
            <p:cNvSpPr/>
            <p:nvPr/>
          </p:nvSpPr>
          <p:spPr>
            <a:xfrm rot="20760000">
              <a:off x="1215611" y="4599176"/>
              <a:ext cx="914400" cy="720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 flipH="1">
              <a:off x="1071538" y="4572008"/>
              <a:ext cx="756000" cy="612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7786710" y="5072074"/>
            <a:ext cx="1058473" cy="747168"/>
            <a:chOff x="1071538" y="4572008"/>
            <a:chExt cx="1058473" cy="747168"/>
          </a:xfrm>
        </p:grpSpPr>
        <p:sp>
          <p:nvSpPr>
            <p:cNvPr id="31" name="Овал 30"/>
            <p:cNvSpPr/>
            <p:nvPr/>
          </p:nvSpPr>
          <p:spPr>
            <a:xfrm rot="20760000">
              <a:off x="1215611" y="4599176"/>
              <a:ext cx="914400" cy="720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 flipH="1">
              <a:off x="1071538" y="4572008"/>
              <a:ext cx="756000" cy="612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dist="101600" dir="3000000" algn="ctr" rotWithShape="0">
                <a:srgbClr val="002060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</p:grpSp>
      <p:sp>
        <p:nvSpPr>
          <p:cNvPr id="34" name="Скругленный прямоугольник 33"/>
          <p:cNvSpPr/>
          <p:nvPr/>
        </p:nvSpPr>
        <p:spPr>
          <a:xfrm>
            <a:off x="1357290" y="2000240"/>
            <a:ext cx="6643734" cy="1800721"/>
          </a:xfrm>
          <a:prstGeom prst="roundRect">
            <a:avLst>
              <a:gd name="adj" fmla="val 8102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Образование инея на деревьях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357290" y="2000240"/>
            <a:ext cx="6643734" cy="1800721"/>
          </a:xfrm>
          <a:prstGeom prst="roundRect">
            <a:avLst>
              <a:gd name="adj" fmla="val 8102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Ржавление железного гвоздя 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357290" y="2000240"/>
            <a:ext cx="6643734" cy="1800721"/>
          </a:xfrm>
          <a:prstGeom prst="roundRect">
            <a:avLst>
              <a:gd name="adj" fmla="val 8102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Испарение спирта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357290" y="2000240"/>
            <a:ext cx="6643734" cy="1800721"/>
          </a:xfrm>
          <a:prstGeom prst="roundRect">
            <a:avLst>
              <a:gd name="adj" fmla="val 8102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Прогоркание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масла при длительном хранении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357290" y="2000240"/>
            <a:ext cx="6643734" cy="1800721"/>
          </a:xfrm>
          <a:prstGeom prst="roundRect">
            <a:avLst>
              <a:gd name="adj" fmla="val 8102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Горение дров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357290" y="2000240"/>
            <a:ext cx="6643734" cy="1800721"/>
          </a:xfrm>
          <a:prstGeom prst="roundRect">
            <a:avLst>
              <a:gd name="adj" fmla="val 8102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Плавление стекла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357290" y="2000240"/>
            <a:ext cx="6643734" cy="1800721"/>
          </a:xfrm>
          <a:prstGeom prst="roundRect">
            <a:avLst>
              <a:gd name="adj" fmla="val 8102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 Распространение запаха духов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  <p:pic>
        <p:nvPicPr>
          <p:cNvPr id="45" name="Picture 2" descr="H:\Закон сохранения массы веществ\Мусор\11949856291207028359tasto_5_architetto_franc_01.svg.me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Скругленный прямоугольник 51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Проверка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 flipH="1">
            <a:off x="500034" y="2843430"/>
            <a:ext cx="756000" cy="612000"/>
          </a:xfrm>
          <a:prstGeom prst="ellipse">
            <a:avLst/>
          </a:prstGeom>
          <a:solidFill>
            <a:srgbClr val="CC6600"/>
          </a:solidFill>
          <a:ln>
            <a:noFill/>
          </a:ln>
          <a:effectLst>
            <a:outerShdw dist="101600" dir="3000000" algn="ctr" rotWithShape="0">
              <a:srgbClr val="00206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 flipH="1">
            <a:off x="1714480" y="2843430"/>
            <a:ext cx="756000" cy="612000"/>
          </a:xfrm>
          <a:prstGeom prst="ellipse">
            <a:avLst/>
          </a:prstGeom>
          <a:solidFill>
            <a:srgbClr val="CC6600"/>
          </a:solidFill>
          <a:ln>
            <a:noFill/>
          </a:ln>
          <a:effectLst>
            <a:outerShdw dist="101600" dir="3000000" algn="ctr" rotWithShape="0">
              <a:srgbClr val="00206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0" name="Овал 19"/>
          <p:cNvSpPr/>
          <p:nvPr/>
        </p:nvSpPr>
        <p:spPr>
          <a:xfrm flipH="1">
            <a:off x="2928926" y="2843430"/>
            <a:ext cx="756000" cy="612000"/>
          </a:xfrm>
          <a:prstGeom prst="ellipse">
            <a:avLst/>
          </a:prstGeom>
          <a:solidFill>
            <a:srgbClr val="CC6600"/>
          </a:solidFill>
          <a:ln>
            <a:noFill/>
          </a:ln>
          <a:effectLst>
            <a:outerShdw dist="101600" dir="3000000" algn="ctr" rotWithShape="0">
              <a:srgbClr val="00206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3" name="Овал 22"/>
          <p:cNvSpPr/>
          <p:nvPr/>
        </p:nvSpPr>
        <p:spPr>
          <a:xfrm flipH="1">
            <a:off x="4143372" y="2843430"/>
            <a:ext cx="756000" cy="612000"/>
          </a:xfrm>
          <a:prstGeom prst="ellipse">
            <a:avLst/>
          </a:prstGeom>
          <a:solidFill>
            <a:srgbClr val="CC6600"/>
          </a:solidFill>
          <a:ln>
            <a:noFill/>
          </a:ln>
          <a:effectLst>
            <a:outerShdw dist="101600" dir="3000000" algn="ctr" rotWithShape="0">
              <a:srgbClr val="00206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6" name="Овал 25"/>
          <p:cNvSpPr/>
          <p:nvPr/>
        </p:nvSpPr>
        <p:spPr>
          <a:xfrm flipH="1">
            <a:off x="5429256" y="2843430"/>
            <a:ext cx="756000" cy="612000"/>
          </a:xfrm>
          <a:prstGeom prst="ellipse">
            <a:avLst/>
          </a:prstGeom>
          <a:solidFill>
            <a:srgbClr val="CC6600"/>
          </a:solidFill>
          <a:ln>
            <a:noFill/>
          </a:ln>
          <a:effectLst>
            <a:outerShdw dist="101600" dir="3000000" algn="ctr" rotWithShape="0">
              <a:srgbClr val="00206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9" name="Овал 28"/>
          <p:cNvSpPr/>
          <p:nvPr/>
        </p:nvSpPr>
        <p:spPr>
          <a:xfrm flipH="1">
            <a:off x="6643702" y="2843430"/>
            <a:ext cx="756000" cy="612000"/>
          </a:xfrm>
          <a:prstGeom prst="ellipse">
            <a:avLst/>
          </a:prstGeom>
          <a:solidFill>
            <a:srgbClr val="CC6600"/>
          </a:solidFill>
          <a:ln>
            <a:noFill/>
          </a:ln>
          <a:effectLst>
            <a:outerShdw dist="101600" dir="3000000" algn="ctr" rotWithShape="0">
              <a:srgbClr val="00206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32" name="Овал 31"/>
          <p:cNvSpPr/>
          <p:nvPr/>
        </p:nvSpPr>
        <p:spPr>
          <a:xfrm flipH="1">
            <a:off x="7929586" y="2843430"/>
            <a:ext cx="756000" cy="612000"/>
          </a:xfrm>
          <a:prstGeom prst="ellipse">
            <a:avLst/>
          </a:prstGeom>
          <a:solidFill>
            <a:srgbClr val="CC6600"/>
          </a:solidFill>
          <a:ln>
            <a:noFill/>
          </a:ln>
          <a:effectLst>
            <a:outerShdw dist="101600" dir="3000000" algn="ctr" rotWithShape="0">
              <a:srgbClr val="00206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pic>
        <p:nvPicPr>
          <p:cNvPr id="44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  <p:grpSp>
        <p:nvGrpSpPr>
          <p:cNvPr id="53" name="Группа 52"/>
          <p:cNvGrpSpPr/>
          <p:nvPr/>
        </p:nvGrpSpPr>
        <p:grpSpPr>
          <a:xfrm>
            <a:off x="252132" y="2357430"/>
            <a:ext cx="8639737" cy="1584000"/>
            <a:chOff x="252132" y="2357430"/>
            <a:chExt cx="8639737" cy="1584000"/>
          </a:xfrm>
        </p:grpSpPr>
        <p:sp>
          <p:nvSpPr>
            <p:cNvPr id="6" name="Дуга 5"/>
            <p:cNvSpPr>
              <a:spLocks noChangeAspect="1"/>
            </p:cNvSpPr>
            <p:nvPr/>
          </p:nvSpPr>
          <p:spPr>
            <a:xfrm flipV="1">
              <a:off x="252132" y="2357430"/>
              <a:ext cx="1228797" cy="1584000"/>
            </a:xfrm>
            <a:prstGeom prst="arc">
              <a:avLst>
                <a:gd name="adj1" fmla="val 10720513"/>
                <a:gd name="adj2" fmla="val 0"/>
              </a:avLst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Дуга 7"/>
            <p:cNvSpPr>
              <a:spLocks noChangeAspect="1"/>
            </p:cNvSpPr>
            <p:nvPr/>
          </p:nvSpPr>
          <p:spPr>
            <a:xfrm>
              <a:off x="1487289" y="2357430"/>
              <a:ext cx="1228797" cy="1584000"/>
            </a:xfrm>
            <a:prstGeom prst="arc">
              <a:avLst>
                <a:gd name="adj1" fmla="val 10720513"/>
                <a:gd name="adj2" fmla="val 0"/>
              </a:avLst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Дуга 45"/>
            <p:cNvSpPr>
              <a:spLocks noChangeAspect="1"/>
            </p:cNvSpPr>
            <p:nvPr/>
          </p:nvSpPr>
          <p:spPr>
            <a:xfrm flipV="1">
              <a:off x="2722446" y="2357430"/>
              <a:ext cx="1228797" cy="1584000"/>
            </a:xfrm>
            <a:prstGeom prst="arc">
              <a:avLst>
                <a:gd name="adj1" fmla="val 10720513"/>
                <a:gd name="adj2" fmla="val 0"/>
              </a:avLst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>
              <a:spLocks noChangeAspect="1"/>
            </p:cNvSpPr>
            <p:nvPr/>
          </p:nvSpPr>
          <p:spPr>
            <a:xfrm flipV="1">
              <a:off x="7663072" y="2357430"/>
              <a:ext cx="1228797" cy="1584000"/>
            </a:xfrm>
            <a:prstGeom prst="arc">
              <a:avLst>
                <a:gd name="adj1" fmla="val 10720513"/>
                <a:gd name="adj2" fmla="val 0"/>
              </a:avLst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Дуга 47"/>
            <p:cNvSpPr>
              <a:spLocks noChangeAspect="1"/>
            </p:cNvSpPr>
            <p:nvPr/>
          </p:nvSpPr>
          <p:spPr>
            <a:xfrm flipV="1">
              <a:off x="6427917" y="2357430"/>
              <a:ext cx="1228797" cy="1584000"/>
            </a:xfrm>
            <a:prstGeom prst="arc">
              <a:avLst>
                <a:gd name="adj1" fmla="val 10720513"/>
                <a:gd name="adj2" fmla="val 0"/>
              </a:avLst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Дуга 48"/>
            <p:cNvSpPr>
              <a:spLocks noChangeAspect="1"/>
            </p:cNvSpPr>
            <p:nvPr/>
          </p:nvSpPr>
          <p:spPr>
            <a:xfrm>
              <a:off x="3957603" y="2357430"/>
              <a:ext cx="1228797" cy="1584000"/>
            </a:xfrm>
            <a:prstGeom prst="arc">
              <a:avLst>
                <a:gd name="adj1" fmla="val 10720513"/>
                <a:gd name="adj2" fmla="val 0"/>
              </a:avLst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Дуга 49"/>
            <p:cNvSpPr>
              <a:spLocks noChangeAspect="1"/>
            </p:cNvSpPr>
            <p:nvPr/>
          </p:nvSpPr>
          <p:spPr>
            <a:xfrm>
              <a:off x="5192760" y="2357430"/>
              <a:ext cx="1228797" cy="1584000"/>
            </a:xfrm>
            <a:prstGeom prst="arc">
              <a:avLst>
                <a:gd name="adj1" fmla="val 10720513"/>
                <a:gd name="adj2" fmla="val 0"/>
              </a:avLst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1" name="Picture 2" descr="H:\Закон сохранения массы веществ\Мусор\11949856291207028359tasto_5_architetto_franc_01.svg.me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Скругленный прямоугольник 51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  <p:sp>
        <p:nvSpPr>
          <p:cNvPr id="21" name="Скругленный прямоугольник 20"/>
          <p:cNvSpPr/>
          <p:nvPr/>
        </p:nvSpPr>
        <p:spPr>
          <a:xfrm>
            <a:off x="1224000" y="642918"/>
            <a:ext cx="6696000" cy="900000"/>
          </a:xfrm>
          <a:prstGeom prst="roundRect">
            <a:avLst/>
          </a:prstGeom>
          <a:gradFill flip="none" rotWithShape="1">
            <a:gsLst>
              <a:gs pos="0">
                <a:srgbClr val="99CC00">
                  <a:shade val="30000"/>
                  <a:satMod val="115000"/>
                </a:srgbClr>
              </a:gs>
              <a:gs pos="50000">
                <a:srgbClr val="99CC00">
                  <a:shade val="67500"/>
                  <a:satMod val="115000"/>
                </a:srgbClr>
              </a:gs>
              <a:gs pos="100000">
                <a:srgbClr val="99CC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Атомно-молекулярная теория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97108" y="1785926"/>
            <a:ext cx="5184000" cy="785818"/>
          </a:xfrm>
          <a:prstGeom prst="rect">
            <a:avLst/>
          </a:prstGeom>
          <a:solidFill>
            <a:srgbClr val="99CC00">
              <a:alpha val="49020"/>
            </a:srgbClr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Вещества состоят из молекул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 rot="20760000">
            <a:off x="1462892" y="1818835"/>
            <a:ext cx="914400" cy="720000"/>
          </a:xfrm>
          <a:prstGeom prst="ellipse">
            <a:avLst/>
          </a:prstGeom>
          <a:solidFill>
            <a:srgbClr val="99CC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9933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6000" dirty="0">
              <a:solidFill>
                <a:srgbClr val="99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497108" y="2750339"/>
            <a:ext cx="5184000" cy="785818"/>
          </a:xfrm>
          <a:prstGeom prst="roundRect">
            <a:avLst/>
          </a:prstGeom>
          <a:solidFill>
            <a:srgbClr val="99CC00">
              <a:alpha val="49020"/>
            </a:srgbClr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Между молекулами есть промежутки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 rot="20760000">
            <a:off x="1462892" y="2783248"/>
            <a:ext cx="914400" cy="720000"/>
          </a:xfrm>
          <a:prstGeom prst="ellipse">
            <a:avLst/>
          </a:prstGeom>
          <a:solidFill>
            <a:srgbClr val="99CC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9933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6000" dirty="0">
              <a:solidFill>
                <a:srgbClr val="99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497108" y="3714752"/>
            <a:ext cx="5184000" cy="785818"/>
          </a:xfrm>
          <a:prstGeom prst="roundRect">
            <a:avLst/>
          </a:prstGeom>
          <a:solidFill>
            <a:srgbClr val="99CC00">
              <a:alpha val="49020"/>
            </a:srgbClr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Молекулы находятся в постоянном движении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 rot="20760000">
            <a:off x="1462892" y="3747661"/>
            <a:ext cx="914400" cy="720000"/>
          </a:xfrm>
          <a:prstGeom prst="ellipse">
            <a:avLst/>
          </a:prstGeom>
          <a:solidFill>
            <a:srgbClr val="99CC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9933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6000" dirty="0">
              <a:solidFill>
                <a:srgbClr val="99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497108" y="4679165"/>
            <a:ext cx="5184000" cy="785818"/>
          </a:xfrm>
          <a:prstGeom prst="roundRect">
            <a:avLst/>
          </a:prstGeom>
          <a:solidFill>
            <a:srgbClr val="99CC00">
              <a:alpha val="49020"/>
            </a:srgbClr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Молекулы состоят из атомов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Овал 38"/>
          <p:cNvSpPr/>
          <p:nvPr/>
        </p:nvSpPr>
        <p:spPr>
          <a:xfrm rot="20760000">
            <a:off x="1462892" y="4712074"/>
            <a:ext cx="914400" cy="720000"/>
          </a:xfrm>
          <a:prstGeom prst="ellipse">
            <a:avLst/>
          </a:prstGeom>
          <a:solidFill>
            <a:srgbClr val="99CC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9933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6000" dirty="0">
              <a:solidFill>
                <a:srgbClr val="99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497108" y="5643578"/>
            <a:ext cx="5184000" cy="785818"/>
          </a:xfrm>
          <a:prstGeom prst="roundRect">
            <a:avLst/>
          </a:prstGeom>
          <a:solidFill>
            <a:srgbClr val="99CC00">
              <a:alpha val="49020"/>
            </a:srgbClr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ходе химических реакций атомы не делятся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Овал 44"/>
          <p:cNvSpPr/>
          <p:nvPr/>
        </p:nvSpPr>
        <p:spPr>
          <a:xfrm rot="20760000">
            <a:off x="1462892" y="5676487"/>
            <a:ext cx="914400" cy="720000"/>
          </a:xfrm>
          <a:prstGeom prst="ellipse">
            <a:avLst/>
          </a:prstGeom>
          <a:solidFill>
            <a:srgbClr val="99CC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9933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6000" dirty="0">
              <a:solidFill>
                <a:srgbClr val="99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>
            <a:hlinkClick r:id="rId4" action="ppaction://hlinksldjump"/>
          </p:cNvPr>
          <p:cNvSpPr/>
          <p:nvPr/>
        </p:nvSpPr>
        <p:spPr>
          <a:xfrm>
            <a:off x="8072462" y="2214554"/>
            <a:ext cx="642942" cy="2928958"/>
          </a:xfrm>
          <a:prstGeom prst="roundRect">
            <a:avLst/>
          </a:prstGeom>
          <a:solidFill>
            <a:srgbClr val="CC6600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Ы</a:t>
            </a:r>
          </a:p>
          <a:p>
            <a:pPr algn="ctr"/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3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3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5" grpId="0" animBg="1"/>
      <p:bldP spid="31" grpId="0" animBg="1"/>
      <p:bldP spid="31" grpId="1" animBg="1"/>
      <p:bldP spid="31" grpId="2" animBg="1"/>
      <p:bldP spid="33" grpId="0" animBg="1"/>
      <p:bldP spid="35" grpId="0" animBg="1"/>
      <p:bldP spid="35" grpId="1" animBg="1"/>
      <p:bldP spid="35" grpId="2" animBg="1"/>
      <p:bldP spid="36" grpId="0" animBg="1"/>
      <p:bldP spid="38" grpId="0" animBg="1"/>
      <p:bldP spid="38" grpId="1" animBg="1"/>
      <p:bldP spid="38" grpId="2" animBg="1"/>
      <p:bldP spid="39" grpId="0" animBg="1"/>
      <p:bldP spid="43" grpId="0" animBg="1"/>
      <p:bldP spid="43" grpId="1" animBg="1"/>
      <p:bldP spid="43" grpId="2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Вопросы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828784"/>
            <a:ext cx="5184000" cy="1143008"/>
          </a:xfrm>
          <a:prstGeom prst="rect">
            <a:avLst/>
          </a:prstGeom>
          <a:solidFill>
            <a:srgbClr val="CC6600">
              <a:alpha val="49020"/>
            </a:srgbClr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чем сущность химической реакции?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614734"/>
            <a:ext cx="5184000" cy="1143008"/>
          </a:xfrm>
          <a:prstGeom prst="rect">
            <a:avLst/>
          </a:prstGeom>
          <a:solidFill>
            <a:srgbClr val="CC6600">
              <a:alpha val="49020"/>
            </a:srgbClr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Изменяется ли суммарная масса веществ в результате химической реакции?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:\Закон сохранения массы веществ\Мусор\01f31e9621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1328492" cy="1371600"/>
          </a:xfrm>
          <a:prstGeom prst="rect">
            <a:avLst/>
          </a:prstGeom>
          <a:noFill/>
        </p:spPr>
      </p:pic>
      <p:pic>
        <p:nvPicPr>
          <p:cNvPr id="10" name="Picture 2" descr="H:\Закон сохранения массы веществ\Мусор\01f31e9621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00958" y="3500438"/>
            <a:ext cx="1328492" cy="1371600"/>
          </a:xfrm>
          <a:prstGeom prst="rect">
            <a:avLst/>
          </a:prstGeom>
          <a:noFill/>
        </p:spPr>
      </p:pic>
      <p:pic>
        <p:nvPicPr>
          <p:cNvPr id="8" name="Picture 2" descr="H:\Закон сохранения массы веществ\Мусор\11949856291207028359tasto_5_architetto_franc_01.svg.me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  <p:pic>
        <p:nvPicPr>
          <p:cNvPr id="9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99CC00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Разложение воды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336629" y="1714488"/>
            <a:ext cx="1612694" cy="3184330"/>
            <a:chOff x="1571604" y="2143116"/>
            <a:chExt cx="1612694" cy="3184330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571604" y="2143116"/>
              <a:ext cx="1612694" cy="1398380"/>
              <a:chOff x="1500166" y="2143116"/>
              <a:chExt cx="1612694" cy="139838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1802513" y="2143116"/>
                <a:ext cx="1008000" cy="1008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" name="Группа 11"/>
              <p:cNvGrpSpPr/>
              <p:nvPr/>
            </p:nvGrpSpPr>
            <p:grpSpPr>
              <a:xfrm>
                <a:off x="1500166" y="2857496"/>
                <a:ext cx="1612694" cy="684000"/>
                <a:chOff x="1500166" y="2857496"/>
                <a:chExt cx="1612694" cy="684000"/>
              </a:xfrm>
            </p:grpSpPr>
            <p:sp>
              <p:nvSpPr>
                <p:cNvPr id="9" name="Овал 8"/>
                <p:cNvSpPr/>
                <p:nvPr/>
              </p:nvSpPr>
              <p:spPr>
                <a:xfrm>
                  <a:off x="1500166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/>
                <p:cNvSpPr/>
                <p:nvPr/>
              </p:nvSpPr>
              <p:spPr>
                <a:xfrm>
                  <a:off x="2428860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4" name="Группа 13"/>
            <p:cNvGrpSpPr/>
            <p:nvPr/>
          </p:nvGrpSpPr>
          <p:grpSpPr>
            <a:xfrm flipV="1">
              <a:off x="1571604" y="3929066"/>
              <a:ext cx="1612694" cy="1398380"/>
              <a:chOff x="1500166" y="2143116"/>
              <a:chExt cx="1612694" cy="1398380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1802513" y="2143116"/>
                <a:ext cx="1008000" cy="1008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6" name="Группа 11"/>
              <p:cNvGrpSpPr/>
              <p:nvPr/>
            </p:nvGrpSpPr>
            <p:grpSpPr>
              <a:xfrm>
                <a:off x="1500166" y="2857496"/>
                <a:ext cx="1612694" cy="684000"/>
                <a:chOff x="1500166" y="2857496"/>
                <a:chExt cx="1612694" cy="684000"/>
              </a:xfrm>
            </p:grpSpPr>
            <p:sp>
              <p:nvSpPr>
                <p:cNvPr id="17" name="Овал 16"/>
                <p:cNvSpPr/>
                <p:nvPr/>
              </p:nvSpPr>
              <p:spPr>
                <a:xfrm>
                  <a:off x="1500166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8" name="Овал 17"/>
                <p:cNvSpPr/>
                <p:nvPr/>
              </p:nvSpPr>
              <p:spPr>
                <a:xfrm>
                  <a:off x="2428860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20" name="Стрелка вправо 19"/>
          <p:cNvSpPr/>
          <p:nvPr/>
        </p:nvSpPr>
        <p:spPr>
          <a:xfrm>
            <a:off x="2214546" y="2949463"/>
            <a:ext cx="1285884" cy="714380"/>
          </a:xfrm>
          <a:prstGeom prst="rightArrow">
            <a:avLst/>
          </a:prstGeom>
          <a:solidFill>
            <a:srgbClr val="99CC00"/>
          </a:solidFill>
          <a:ln w="28575">
            <a:solidFill>
              <a:srgbClr val="993300"/>
            </a:solidFill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5643570" y="2949463"/>
            <a:ext cx="1285884" cy="714380"/>
          </a:xfrm>
          <a:prstGeom prst="rightArrow">
            <a:avLst/>
          </a:prstGeom>
          <a:solidFill>
            <a:srgbClr val="99CC00"/>
          </a:solidFill>
          <a:ln w="28575">
            <a:solidFill>
              <a:srgbClr val="993300"/>
            </a:solidFill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143372" y="1285860"/>
            <a:ext cx="1008000" cy="1008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857620" y="2500306"/>
            <a:ext cx="684000" cy="68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929190" y="2214554"/>
            <a:ext cx="684000" cy="68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V="1">
            <a:off x="4143372" y="4643446"/>
            <a:ext cx="1008000" cy="1008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flipV="1">
            <a:off x="4071934" y="3357562"/>
            <a:ext cx="684000" cy="68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flipV="1">
            <a:off x="4857752" y="3714752"/>
            <a:ext cx="684000" cy="68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6" name="Группа 45"/>
          <p:cNvGrpSpPr/>
          <p:nvPr/>
        </p:nvGrpSpPr>
        <p:grpSpPr>
          <a:xfrm>
            <a:off x="7286644" y="3071810"/>
            <a:ext cx="1255504" cy="684000"/>
            <a:chOff x="7286644" y="2643182"/>
            <a:chExt cx="1255504" cy="684000"/>
          </a:xfrm>
        </p:grpSpPr>
        <p:sp>
          <p:nvSpPr>
            <p:cNvPr id="42" name="Овал 41"/>
            <p:cNvSpPr/>
            <p:nvPr/>
          </p:nvSpPr>
          <p:spPr>
            <a:xfrm>
              <a:off x="7286644" y="2643182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7858148" y="2643182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858016" y="1571612"/>
            <a:ext cx="1865256" cy="1008000"/>
            <a:chOff x="6858016" y="1571612"/>
            <a:chExt cx="1865256" cy="1008000"/>
          </a:xfrm>
        </p:grpSpPr>
        <p:sp>
          <p:nvSpPr>
            <p:cNvPr id="40" name="Овал 39"/>
            <p:cNvSpPr/>
            <p:nvPr/>
          </p:nvSpPr>
          <p:spPr>
            <a:xfrm>
              <a:off x="7715272" y="1571612"/>
              <a:ext cx="1008000" cy="10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 flipV="1">
              <a:off x="6858016" y="1571612"/>
              <a:ext cx="1008000" cy="10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7215206" y="4429132"/>
            <a:ext cx="1255504" cy="684000"/>
            <a:chOff x="7286644" y="2643182"/>
            <a:chExt cx="1255504" cy="684000"/>
          </a:xfrm>
        </p:grpSpPr>
        <p:sp>
          <p:nvSpPr>
            <p:cNvPr id="48" name="Овал 47"/>
            <p:cNvSpPr/>
            <p:nvPr/>
          </p:nvSpPr>
          <p:spPr>
            <a:xfrm>
              <a:off x="7286644" y="2643182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7858148" y="2643182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0" name="Заголовок 1"/>
          <p:cNvSpPr txBox="1">
            <a:spLocks/>
          </p:cNvSpPr>
          <p:nvPr/>
        </p:nvSpPr>
        <p:spPr>
          <a:xfrm>
            <a:off x="928662" y="1500174"/>
            <a:ext cx="2844000" cy="1008000"/>
          </a:xfrm>
          <a:prstGeom prst="wedgeRoundRectCallout">
            <a:avLst>
              <a:gd name="adj1" fmla="val 76917"/>
              <a:gd name="adj2" fmla="val -15129"/>
              <a:gd name="adj3" fmla="val 16667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solid"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Атом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кислорода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 flipH="1">
            <a:off x="5500694" y="3357562"/>
            <a:ext cx="2844000" cy="1008000"/>
          </a:xfrm>
          <a:prstGeom prst="wedgeRoundRectCallout">
            <a:avLst>
              <a:gd name="adj1" fmla="val 55340"/>
              <a:gd name="adj2" fmla="val -112746"/>
              <a:gd name="adj3" fmla="val 16667"/>
            </a:avLst>
          </a:prstGeom>
          <a:solidFill>
            <a:srgbClr val="FFFFCC"/>
          </a:solidFill>
          <a:ln w="28575">
            <a:solidFill>
              <a:srgbClr val="993300"/>
            </a:solidFill>
            <a:prstDash val="solid"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Атом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ea typeface="+mj-ea"/>
                <a:cs typeface="Arial" pitchFamily="34" charset="0"/>
              </a:rPr>
              <a:t>водорода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4" name="Скругленный прямоугольник 33">
            <a:hlinkClick r:id="rId3" action="ppaction://hlinksldjump"/>
          </p:cNvPr>
          <p:cNvSpPr/>
          <p:nvPr/>
        </p:nvSpPr>
        <p:spPr>
          <a:xfrm>
            <a:off x="5500694" y="5643578"/>
            <a:ext cx="2857520" cy="571504"/>
          </a:xfrm>
          <a:prstGeom prst="roundRect">
            <a:avLst/>
          </a:prstGeom>
          <a:solidFill>
            <a:srgbClr val="CC6600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Выводы </a:t>
            </a:r>
          </a:p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  <p:pic>
        <p:nvPicPr>
          <p:cNvPr id="37" name="Приложение 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8596" y="5429264"/>
            <a:ext cx="1144000" cy="936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video fullScrn="1">
              <p:cMediaNode vol="10000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vide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49160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29" grpId="0" animBg="1"/>
      <p:bldP spid="32" grpId="0" animBg="1"/>
      <p:bldP spid="50" grpId="0" animBg="1"/>
      <p:bldP spid="50" grpId="1" animBg="1"/>
      <p:bldP spid="33" grpId="0" animBg="1"/>
      <p:bldP spid="3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99CC00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Выводы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88000" y="1722599"/>
            <a:ext cx="8568000" cy="3412803"/>
            <a:chOff x="0" y="2357430"/>
            <a:chExt cx="8568000" cy="3412803"/>
          </a:xfrm>
        </p:grpSpPr>
        <p:pic>
          <p:nvPicPr>
            <p:cNvPr id="1026" name="Picture 2" descr="H:\Закон сохранения массы веществ\Мусор\1194984476257642059parchment_paper_landsca_.svg.med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2357430"/>
              <a:ext cx="8568000" cy="3412803"/>
            </a:xfrm>
            <a:prstGeom prst="rect">
              <a:avLst/>
            </a:prstGeom>
            <a:noFill/>
          </p:spPr>
        </p:pic>
        <p:sp>
          <p:nvSpPr>
            <p:cNvPr id="7" name="Заголовок 1"/>
            <p:cNvSpPr txBox="1">
              <a:spLocks/>
            </p:cNvSpPr>
            <p:nvPr/>
          </p:nvSpPr>
          <p:spPr>
            <a:xfrm flipH="1">
              <a:off x="747835" y="3345517"/>
              <a:ext cx="7072330" cy="1436628"/>
            </a:xfrm>
            <a:prstGeom prst="rect">
              <a:avLst/>
            </a:prstGeom>
            <a:noFill/>
            <a:ln w="28575">
              <a:noFill/>
              <a:prstDash val="solid"/>
            </a:ln>
          </p:spPr>
          <p:txBody>
            <a:bodyPr vert="horz" lIns="91440" tIns="45720" rIns="91440" bIns="45720" rtlCol="0" anchor="ctr">
              <a:normAutofit lnSpcReduction="100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В</a:t>
              </a:r>
              <a:r>
                <a:rPr kumimoji="0" lang="ru-RU" sz="2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ходе химических реакций атомы не исчезают, а происходит их перегруппировка, в результате чего продукты реакции образуются из атомов исходных веществ</a:t>
              </a: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</p:grpSp>
      <p:sp>
        <p:nvSpPr>
          <p:cNvPr id="10" name="Капля 9"/>
          <p:cNvSpPr/>
          <p:nvPr/>
        </p:nvSpPr>
        <p:spPr>
          <a:xfrm rot="20760000">
            <a:off x="5645642" y="814270"/>
            <a:ext cx="914400" cy="720000"/>
          </a:xfrm>
          <a:prstGeom prst="teardrop">
            <a:avLst/>
          </a:prstGeom>
          <a:solidFill>
            <a:srgbClr val="9933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Капля 10">
            <a:hlinkClick r:id="rId3" action="ppaction://hlinksldjump"/>
          </p:cNvPr>
          <p:cNvSpPr/>
          <p:nvPr/>
        </p:nvSpPr>
        <p:spPr>
          <a:xfrm rot="20760000">
            <a:off x="6788652" y="885708"/>
            <a:ext cx="914400" cy="720000"/>
          </a:xfrm>
          <a:prstGeom prst="teardrop">
            <a:avLst/>
          </a:prstGeom>
          <a:solidFill>
            <a:srgbClr val="9933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Скругленный прямоугольник 52"/>
          <p:cNvSpPr/>
          <p:nvPr/>
        </p:nvSpPr>
        <p:spPr>
          <a:xfrm>
            <a:off x="144000" y="261000"/>
            <a:ext cx="8856000" cy="6336000"/>
          </a:xfrm>
          <a:prstGeom prst="roundRect">
            <a:avLst>
              <a:gd name="adj" fmla="val 3149"/>
            </a:avLst>
          </a:prstGeom>
          <a:solidFill>
            <a:srgbClr val="99CC00"/>
          </a:solidFill>
          <a:ln w="28575">
            <a:solidFill>
              <a:srgbClr val="9933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 rot="5400000">
            <a:off x="7978862" y="5643578"/>
            <a:ext cx="1008000" cy="1008000"/>
          </a:xfrm>
          <a:prstGeom prst="round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Выводы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Капля 10"/>
          <p:cNvSpPr/>
          <p:nvPr/>
        </p:nvSpPr>
        <p:spPr>
          <a:xfrm rot="20760000">
            <a:off x="6788652" y="885708"/>
            <a:ext cx="914400" cy="720000"/>
          </a:xfrm>
          <a:prstGeom prst="teardrop">
            <a:avLst/>
          </a:prstGeom>
          <a:solidFill>
            <a:srgbClr val="993300"/>
          </a:solidFill>
          <a:ln>
            <a:noFill/>
          </a:ln>
          <a:effectLst>
            <a:outerShdw dist="101600" dir="30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185455" y="5286388"/>
            <a:ext cx="2844000" cy="792000"/>
          </a:xfrm>
          <a:prstGeom prst="roundRect">
            <a:avLst/>
          </a:prstGeom>
          <a:solidFill>
            <a:srgbClr val="FFFFCC"/>
          </a:solidFill>
          <a:ln w="28575">
            <a:solidFill>
              <a:srgbClr val="993300"/>
            </a:solidFill>
            <a:prstDash val="solid"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До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реакции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114545" y="5286388"/>
            <a:ext cx="2844000" cy="792000"/>
          </a:xfrm>
          <a:prstGeom prst="roundRect">
            <a:avLst/>
          </a:prstGeom>
          <a:solidFill>
            <a:srgbClr val="FFFFCC"/>
          </a:solidFill>
          <a:ln w="28575">
            <a:solidFill>
              <a:srgbClr val="993300"/>
            </a:solidFill>
            <a:prstDash val="solid"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После реакции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929058" y="5325198"/>
            <a:ext cx="1285884" cy="714380"/>
          </a:xfrm>
          <a:prstGeom prst="rightArrow">
            <a:avLst/>
          </a:prstGeom>
          <a:solidFill>
            <a:srgbClr val="99CC00"/>
          </a:solidFill>
          <a:ln w="28575">
            <a:solidFill>
              <a:srgbClr val="993300"/>
            </a:solidFill>
          </a:ln>
          <a:effectLst>
            <a:outerShdw dist="101600" dir="2400000" algn="ctr" rotWithShape="0">
              <a:srgbClr val="9933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1280528" y="2321149"/>
            <a:ext cx="6692630" cy="468000"/>
            <a:chOff x="1357290" y="2285992"/>
            <a:chExt cx="6692630" cy="468000"/>
          </a:xfrm>
          <a:solidFill>
            <a:srgbClr val="993300"/>
          </a:solidFill>
        </p:grpSpPr>
        <p:grpSp>
          <p:nvGrpSpPr>
            <p:cNvPr id="20" name="Группа 19"/>
            <p:cNvGrpSpPr/>
            <p:nvPr/>
          </p:nvGrpSpPr>
          <p:grpSpPr>
            <a:xfrm>
              <a:off x="1357290" y="2357430"/>
              <a:ext cx="6692630" cy="325124"/>
              <a:chOff x="1357290" y="2357430"/>
              <a:chExt cx="6692630" cy="325124"/>
            </a:xfrm>
            <a:grpFill/>
          </p:grpSpPr>
          <p:sp>
            <p:nvSpPr>
              <p:cNvPr id="18" name="Прямоугольный треугольник 17"/>
              <p:cNvSpPr>
                <a:spLocks noChangeAspect="1"/>
              </p:cNvSpPr>
              <p:nvPr/>
            </p:nvSpPr>
            <p:spPr>
              <a:xfrm>
                <a:off x="4786314" y="2357430"/>
                <a:ext cx="3263606" cy="325124"/>
              </a:xfrm>
              <a:prstGeom prst="rtTriangl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ый треугольник 18"/>
              <p:cNvSpPr>
                <a:spLocks noChangeAspect="1"/>
              </p:cNvSpPr>
              <p:nvPr/>
            </p:nvSpPr>
            <p:spPr>
              <a:xfrm flipH="1">
                <a:off x="1357290" y="2357430"/>
                <a:ext cx="3263606" cy="325124"/>
              </a:xfrm>
              <a:prstGeom prst="rtTriangle">
                <a:avLst/>
              </a:prstGeom>
              <a:grpFill/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4469605" y="2285992"/>
              <a:ext cx="468000" cy="468000"/>
            </a:xfrm>
            <a:prstGeom prst="ellipse">
              <a:avLst/>
            </a:prstGeom>
            <a:grpFill/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 flipH="1">
            <a:off x="1428728" y="2571744"/>
            <a:ext cx="6396230" cy="324000"/>
            <a:chOff x="1428728" y="2393149"/>
            <a:chExt cx="6396230" cy="324000"/>
          </a:xfrm>
        </p:grpSpPr>
        <p:sp>
          <p:nvSpPr>
            <p:cNvPr id="22" name="Овал 21"/>
            <p:cNvSpPr>
              <a:spLocks noChangeAspect="1"/>
            </p:cNvSpPr>
            <p:nvPr/>
          </p:nvSpPr>
          <p:spPr>
            <a:xfrm>
              <a:off x="1428728" y="2393149"/>
              <a:ext cx="324000" cy="324000"/>
            </a:xfrm>
            <a:prstGeom prst="ellipse">
              <a:avLst/>
            </a:prstGeom>
            <a:solidFill>
              <a:srgbClr val="9933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7500958" y="2393149"/>
              <a:ext cx="324000" cy="324000"/>
            </a:xfrm>
            <a:prstGeom prst="ellipse">
              <a:avLst/>
            </a:prstGeom>
            <a:solidFill>
              <a:srgbClr val="9933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571472" y="2733744"/>
            <a:ext cx="1785950" cy="2494975"/>
            <a:chOff x="571472" y="2733744"/>
            <a:chExt cx="1785950" cy="2494975"/>
          </a:xfrm>
        </p:grpSpPr>
        <p:grpSp>
          <p:nvGrpSpPr>
            <p:cNvPr id="41" name="Группа 12"/>
            <p:cNvGrpSpPr/>
            <p:nvPr/>
          </p:nvGrpSpPr>
          <p:grpSpPr>
            <a:xfrm rot="17231828">
              <a:off x="549772" y="3852957"/>
              <a:ext cx="802216" cy="695605"/>
              <a:chOff x="1500166" y="2143116"/>
              <a:chExt cx="1612694" cy="1398380"/>
            </a:xfrm>
          </p:grpSpPr>
          <p:sp>
            <p:nvSpPr>
              <p:cNvPr id="47" name="Овал 46"/>
              <p:cNvSpPr/>
              <p:nvPr/>
            </p:nvSpPr>
            <p:spPr>
              <a:xfrm>
                <a:off x="1802513" y="2143116"/>
                <a:ext cx="1007999" cy="100800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8" name="Группа 11"/>
              <p:cNvGrpSpPr/>
              <p:nvPr/>
            </p:nvGrpSpPr>
            <p:grpSpPr>
              <a:xfrm>
                <a:off x="1500166" y="2857496"/>
                <a:ext cx="1612694" cy="684000"/>
                <a:chOff x="1500166" y="2857496"/>
                <a:chExt cx="1612694" cy="684000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1500166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2428860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42" name="Группа 13"/>
            <p:cNvGrpSpPr/>
            <p:nvPr/>
          </p:nvGrpSpPr>
          <p:grpSpPr>
            <a:xfrm flipV="1">
              <a:off x="1285852" y="4286256"/>
              <a:ext cx="802216" cy="695604"/>
              <a:chOff x="1500166" y="2143117"/>
              <a:chExt cx="1612694" cy="1398379"/>
            </a:xfrm>
          </p:grpSpPr>
          <p:sp>
            <p:nvSpPr>
              <p:cNvPr id="43" name="Овал 42"/>
              <p:cNvSpPr/>
              <p:nvPr/>
            </p:nvSpPr>
            <p:spPr>
              <a:xfrm>
                <a:off x="1802513" y="2143117"/>
                <a:ext cx="1008000" cy="100799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4" name="Группа 11"/>
              <p:cNvGrpSpPr/>
              <p:nvPr/>
            </p:nvGrpSpPr>
            <p:grpSpPr>
              <a:xfrm>
                <a:off x="1500166" y="2857496"/>
                <a:ext cx="1612694" cy="684000"/>
                <a:chOff x="1500166" y="2857496"/>
                <a:chExt cx="1612694" cy="684000"/>
              </a:xfrm>
            </p:grpSpPr>
            <p:sp>
              <p:nvSpPr>
                <p:cNvPr id="45" name="Овал 44"/>
                <p:cNvSpPr/>
                <p:nvPr/>
              </p:nvSpPr>
              <p:spPr>
                <a:xfrm>
                  <a:off x="1500166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Овал 45"/>
                <p:cNvSpPr/>
                <p:nvPr/>
              </p:nvSpPr>
              <p:spPr>
                <a:xfrm>
                  <a:off x="2428860" y="2857496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Куб 27"/>
            <p:cNvSpPr>
              <a:spLocks noChangeAspect="1"/>
            </p:cNvSpPr>
            <p:nvPr/>
          </p:nvSpPr>
          <p:spPr>
            <a:xfrm>
              <a:off x="582447" y="3464719"/>
              <a:ext cx="1764000" cy="1764000"/>
            </a:xfrm>
            <a:prstGeom prst="cube">
              <a:avLst/>
            </a:prstGeom>
            <a:noFill/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5" name="Прямая соединительная линия 54"/>
            <p:cNvCxnSpPr>
              <a:endCxn id="24" idx="6"/>
            </p:cNvCxnSpPr>
            <p:nvPr/>
          </p:nvCxnSpPr>
          <p:spPr>
            <a:xfrm rot="5400000" flipH="1" flipV="1">
              <a:off x="402439" y="2902777"/>
              <a:ext cx="1195322" cy="857256"/>
            </a:xfrm>
            <a:prstGeom prst="line">
              <a:avLst/>
            </a:prstGeom>
            <a:ln w="38100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16200000" flipV="1">
              <a:off x="1223976" y="3205124"/>
              <a:ext cx="1033322" cy="338066"/>
            </a:xfrm>
            <a:prstGeom prst="line">
              <a:avLst/>
            </a:prstGeom>
            <a:ln w="38100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endCxn id="24" idx="2"/>
            </p:cNvCxnSpPr>
            <p:nvPr/>
          </p:nvCxnSpPr>
          <p:spPr>
            <a:xfrm rot="16200000" flipV="1">
              <a:off x="1671728" y="2814744"/>
              <a:ext cx="766694" cy="604694"/>
            </a:xfrm>
            <a:prstGeom prst="line">
              <a:avLst/>
            </a:prstGeom>
            <a:ln w="38100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Группа 67"/>
          <p:cNvGrpSpPr/>
          <p:nvPr/>
        </p:nvGrpSpPr>
        <p:grpSpPr>
          <a:xfrm>
            <a:off x="6786578" y="2714620"/>
            <a:ext cx="1785950" cy="2494975"/>
            <a:chOff x="6786578" y="2714620"/>
            <a:chExt cx="1785950" cy="2494975"/>
          </a:xfrm>
        </p:grpSpPr>
        <p:grpSp>
          <p:nvGrpSpPr>
            <p:cNvPr id="31" name="Группа 30"/>
            <p:cNvGrpSpPr>
              <a:grpSpLocks noChangeAspect="1"/>
            </p:cNvGrpSpPr>
            <p:nvPr/>
          </p:nvGrpSpPr>
          <p:grpSpPr>
            <a:xfrm rot="3886441">
              <a:off x="6843526" y="4173659"/>
              <a:ext cx="663242" cy="375468"/>
              <a:chOff x="7286651" y="2643162"/>
              <a:chExt cx="840111" cy="475590"/>
            </a:xfrm>
          </p:grpSpPr>
          <p:sp>
            <p:nvSpPr>
              <p:cNvPr id="32" name="Овал 31"/>
              <p:cNvSpPr/>
              <p:nvPr/>
            </p:nvSpPr>
            <p:spPr>
              <a:xfrm>
                <a:off x="7286651" y="2643162"/>
                <a:ext cx="433203" cy="4331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7693560" y="2685555"/>
                <a:ext cx="433202" cy="4331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4" name="Группа 33"/>
            <p:cNvGrpSpPr>
              <a:grpSpLocks noChangeAspect="1"/>
            </p:cNvGrpSpPr>
            <p:nvPr/>
          </p:nvGrpSpPr>
          <p:grpSpPr>
            <a:xfrm>
              <a:off x="7358082" y="3838504"/>
              <a:ext cx="999240" cy="540000"/>
              <a:chOff x="6858016" y="1571612"/>
              <a:chExt cx="1865259" cy="1008000"/>
            </a:xfrm>
          </p:grpSpPr>
          <p:sp>
            <p:nvSpPr>
              <p:cNvPr id="35" name="Овал 34"/>
              <p:cNvSpPr/>
              <p:nvPr/>
            </p:nvSpPr>
            <p:spPr>
              <a:xfrm>
                <a:off x="7715274" y="1571612"/>
                <a:ext cx="1008001" cy="1008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/>
              <p:cNvSpPr/>
              <p:nvPr/>
            </p:nvSpPr>
            <p:spPr>
              <a:xfrm flipV="1">
                <a:off x="6858016" y="1571612"/>
                <a:ext cx="1008001" cy="1008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7" name="Группа 36"/>
            <p:cNvGrpSpPr>
              <a:grpSpLocks noChangeAspect="1"/>
            </p:cNvGrpSpPr>
            <p:nvPr/>
          </p:nvGrpSpPr>
          <p:grpSpPr>
            <a:xfrm>
              <a:off x="7572397" y="4481445"/>
              <a:ext cx="650311" cy="361124"/>
              <a:chOff x="7467618" y="2643182"/>
              <a:chExt cx="823728" cy="457424"/>
            </a:xfrm>
          </p:grpSpPr>
          <p:sp>
            <p:nvSpPr>
              <p:cNvPr id="38" name="Овал 37"/>
              <p:cNvSpPr/>
              <p:nvPr/>
            </p:nvSpPr>
            <p:spPr>
              <a:xfrm>
                <a:off x="7467618" y="2667406"/>
                <a:ext cx="433200" cy="433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7858145" y="2643182"/>
                <a:ext cx="433201" cy="433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Куб 28"/>
            <p:cNvSpPr>
              <a:spLocks noChangeAspect="1"/>
            </p:cNvSpPr>
            <p:nvPr/>
          </p:nvSpPr>
          <p:spPr>
            <a:xfrm flipH="1">
              <a:off x="6797553" y="3445595"/>
              <a:ext cx="1764000" cy="1764000"/>
            </a:xfrm>
            <a:prstGeom prst="cube">
              <a:avLst/>
            </a:prstGeom>
            <a:noFill/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6" name="Прямая соединительная линия 75"/>
            <p:cNvCxnSpPr>
              <a:stCxn id="22" idx="6"/>
            </p:cNvCxnSpPr>
            <p:nvPr/>
          </p:nvCxnSpPr>
          <p:spPr>
            <a:xfrm rot="10800000" flipV="1">
              <a:off x="6786578" y="2733744"/>
              <a:ext cx="714380" cy="695256"/>
            </a:xfrm>
            <a:prstGeom prst="line">
              <a:avLst/>
            </a:prstGeom>
            <a:ln w="38100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>
              <a:stCxn id="22" idx="4"/>
            </p:cNvCxnSpPr>
            <p:nvPr/>
          </p:nvCxnSpPr>
          <p:spPr>
            <a:xfrm rot="5400000">
              <a:off x="6958140" y="3152810"/>
              <a:ext cx="961884" cy="447752"/>
            </a:xfrm>
            <a:prstGeom prst="line">
              <a:avLst/>
            </a:prstGeom>
            <a:ln w="38100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>
              <a:stCxn id="22" idx="2"/>
            </p:cNvCxnSpPr>
            <p:nvPr/>
          </p:nvCxnSpPr>
          <p:spPr>
            <a:xfrm>
              <a:off x="7824958" y="2714620"/>
              <a:ext cx="747570" cy="1195322"/>
            </a:xfrm>
            <a:prstGeom prst="line">
              <a:avLst/>
            </a:prstGeom>
            <a:ln w="38100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Прямоугольник 96"/>
          <p:cNvSpPr/>
          <p:nvPr/>
        </p:nvSpPr>
        <p:spPr>
          <a:xfrm>
            <a:off x="4114800" y="335756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0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16000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8" name="Picture 2" descr="H:\Закон сохранения массы веществ\Мусор\11949856291207028359tasto_5_architetto_franc_01.svg.med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929330"/>
            <a:ext cx="528928" cy="540000"/>
          </a:xfrm>
          <a:prstGeom prst="rect">
            <a:avLst/>
          </a:prstGeom>
          <a:noFill/>
          <a:effectLst>
            <a:outerShdw dist="63500" dir="2400000" algn="ctr" rotWithShape="0">
              <a:srgbClr val="800000">
                <a:alpha val="49804"/>
              </a:srgbClr>
            </a:outerShdw>
          </a:effectLst>
        </p:spPr>
      </p:pic>
      <p:pic>
        <p:nvPicPr>
          <p:cNvPr id="100" name="Picture 4" descr="H:\Закон сохранения массы веществ\Мусор\x-icon-project-md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58214" y="357166"/>
            <a:ext cx="468000" cy="46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9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283</Words>
  <Application>Microsoft Office PowerPoint</Application>
  <PresentationFormat>Экран (4:3)</PresentationFormat>
  <Paragraphs>95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Сущность химической реакции. Закон сохранения массы веществ</vt:lpstr>
      <vt:lpstr>Слайд 2</vt:lpstr>
      <vt:lpstr>Графический диктант</vt:lpstr>
      <vt:lpstr>Проверка</vt:lpstr>
      <vt:lpstr>Слайд 5</vt:lpstr>
      <vt:lpstr>Вопросы</vt:lpstr>
      <vt:lpstr>Разложение воды</vt:lpstr>
      <vt:lpstr>Выводы</vt:lpstr>
      <vt:lpstr>Выводы</vt:lpstr>
      <vt:lpstr>Закон сохранения массы веществ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Кира</dc:creator>
  <cp:lastModifiedBy>Admin</cp:lastModifiedBy>
  <cp:revision>37</cp:revision>
  <dcterms:created xsi:type="dcterms:W3CDTF">2012-09-26T19:04:12Z</dcterms:created>
  <dcterms:modified xsi:type="dcterms:W3CDTF">2012-09-29T16:09:01Z</dcterms:modified>
</cp:coreProperties>
</file>