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89" r:id="rId3"/>
    <p:sldId id="282" r:id="rId4"/>
    <p:sldId id="387" r:id="rId5"/>
    <p:sldId id="258" r:id="rId6"/>
    <p:sldId id="312" r:id="rId7"/>
    <p:sldId id="38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CC"/>
    <a:srgbClr val="D9DEE5"/>
    <a:srgbClr val="95B3D7"/>
    <a:srgbClr val="FF9900"/>
    <a:srgbClr val="000000"/>
    <a:srgbClr val="CAF7F1"/>
    <a:srgbClr val="C6D9F1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92038-0019-4265-8DB7-355788A2E8E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D352A31-24B7-421B-8CB7-6605E0E5007F}">
      <dgm:prSet phldrT="[Текст]" custT="1"/>
      <dgm:spPr>
        <a:solidFill>
          <a:schemeClr val="accent6">
            <a:lumMod val="50000"/>
          </a:schemeClr>
        </a:solidFill>
        <a:ln>
          <a:noFill/>
        </a:ln>
        <a:effectLst>
          <a:outerShdw dist="114300" dir="2400000" algn="ctr" rotWithShape="0">
            <a:srgbClr val="C00000">
              <a:alpha val="50000"/>
            </a:srgbClr>
          </a:outerShdw>
        </a:effectLst>
      </dgm:spPr>
      <dgm:t>
        <a:bodyPr/>
        <a:lstStyle/>
        <a:p>
          <a:r>
            <a:rPr lang="ru-RU" sz="40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Урок </a:t>
          </a:r>
          <a:r>
            <a:rPr lang="ru-RU" sz="40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39_8 </a:t>
          </a:r>
          <a:r>
            <a: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класс</a:t>
          </a:r>
          <a:endParaRPr lang="ru-RU" sz="40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DFF2014-D4F2-4674-A575-83FD53724AD4}" type="parTrans" cxnId="{03AA87A1-16AF-4BA6-B7DC-57D3F7745513}">
      <dgm:prSet/>
      <dgm:spPr/>
      <dgm:t>
        <a:bodyPr/>
        <a:lstStyle/>
        <a:p>
          <a:endParaRPr lang="ru-RU"/>
        </a:p>
      </dgm:t>
    </dgm:pt>
    <dgm:pt modelId="{D881607E-CD2D-4700-B22A-84536C0C746F}" type="sibTrans" cxnId="{03AA87A1-16AF-4BA6-B7DC-57D3F7745513}">
      <dgm:prSet/>
      <dgm:spPr/>
      <dgm:t>
        <a:bodyPr/>
        <a:lstStyle/>
        <a:p>
          <a:endParaRPr lang="ru-RU"/>
        </a:p>
      </dgm:t>
    </dgm:pt>
    <dgm:pt modelId="{3052EE86-9B71-48A3-A37B-8D2BE2215224}" type="pres">
      <dgm:prSet presAssocID="{F2F92038-0019-4265-8DB7-355788A2E8E6}" presName="compositeShape" presStyleCnt="0">
        <dgm:presLayoutVars>
          <dgm:dir/>
          <dgm:resizeHandles/>
        </dgm:presLayoutVars>
      </dgm:prSet>
      <dgm:spPr/>
    </dgm:pt>
    <dgm:pt modelId="{BA649B95-E79A-42C5-A175-FBEF21368078}" type="pres">
      <dgm:prSet presAssocID="{F2F92038-0019-4265-8DB7-355788A2E8E6}" presName="pyramid" presStyleLbl="node1" presStyleIdx="0" presStyleCnt="1" custLinFactNeighborX="-209" custLinFactNeighborY="-6300"/>
      <dgm:spPr>
        <a:prstGeom prst="rect">
          <a:avLst/>
        </a:prstGeom>
        <a:solidFill>
          <a:schemeClr val="accent6">
            <a:lumMod val="75000"/>
          </a:schemeClr>
        </a:solidFill>
        <a:ln w="28575">
          <a:solidFill>
            <a:srgbClr val="95B3D7"/>
          </a:solidFill>
          <a:prstDash val="lgDash"/>
        </a:ln>
        <a:effectLst>
          <a:outerShdw dist="279400" dir="2400000" algn="ctr" rotWithShape="0">
            <a:srgbClr val="003300">
              <a:alpha val="49804"/>
            </a:srgbClr>
          </a:outerShdw>
        </a:effectLst>
      </dgm:spPr>
    </dgm:pt>
    <dgm:pt modelId="{FBE0E012-8075-4B5C-974E-2DC0E6FDF9CF}" type="pres">
      <dgm:prSet presAssocID="{F2F92038-0019-4265-8DB7-355788A2E8E6}" presName="theList" presStyleCnt="0"/>
      <dgm:spPr/>
    </dgm:pt>
    <dgm:pt modelId="{0E9C131C-93E4-4693-B899-A13B9C0C1CCA}" type="pres">
      <dgm:prSet presAssocID="{2D352A31-24B7-421B-8CB7-6605E0E5007F}" presName="aNode" presStyleLbl="fgAcc1" presStyleIdx="0" presStyleCnt="1" custScaleX="218284" custScaleY="39661" custLinFactY="27365" custLinFactNeighborX="39139" custLinFactNeighborY="10000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F2E0588-52B1-47D1-862E-0353CD84E305}" type="pres">
      <dgm:prSet presAssocID="{2D352A31-24B7-421B-8CB7-6605E0E5007F}" presName="aSpace" presStyleCnt="0"/>
      <dgm:spPr/>
    </dgm:pt>
  </dgm:ptLst>
  <dgm:cxnLst>
    <dgm:cxn modelId="{03AA87A1-16AF-4BA6-B7DC-57D3F7745513}" srcId="{F2F92038-0019-4265-8DB7-355788A2E8E6}" destId="{2D352A31-24B7-421B-8CB7-6605E0E5007F}" srcOrd="0" destOrd="0" parTransId="{EDFF2014-D4F2-4674-A575-83FD53724AD4}" sibTransId="{D881607E-CD2D-4700-B22A-84536C0C746F}"/>
    <dgm:cxn modelId="{3FCB54B3-B1B0-4044-8384-25564F20EFE2}" type="presOf" srcId="{2D352A31-24B7-421B-8CB7-6605E0E5007F}" destId="{0E9C131C-93E4-4693-B899-A13B9C0C1CCA}" srcOrd="0" destOrd="0" presId="urn:microsoft.com/office/officeart/2005/8/layout/pyramid2"/>
    <dgm:cxn modelId="{9F3B44DA-6FFF-406B-80E6-4A21AB4E8857}" type="presOf" srcId="{F2F92038-0019-4265-8DB7-355788A2E8E6}" destId="{3052EE86-9B71-48A3-A37B-8D2BE2215224}" srcOrd="0" destOrd="0" presId="urn:microsoft.com/office/officeart/2005/8/layout/pyramid2"/>
    <dgm:cxn modelId="{F78FBA41-0E0A-4233-AF4A-7CCA3DAEE644}" type="presParOf" srcId="{3052EE86-9B71-48A3-A37B-8D2BE2215224}" destId="{BA649B95-E79A-42C5-A175-FBEF21368078}" srcOrd="0" destOrd="0" presId="urn:microsoft.com/office/officeart/2005/8/layout/pyramid2"/>
    <dgm:cxn modelId="{19C7EAAE-FC7A-47E5-B87C-84607CF225BE}" type="presParOf" srcId="{3052EE86-9B71-48A3-A37B-8D2BE2215224}" destId="{FBE0E012-8075-4B5C-974E-2DC0E6FDF9CF}" srcOrd="1" destOrd="0" presId="urn:microsoft.com/office/officeart/2005/8/layout/pyramid2"/>
    <dgm:cxn modelId="{F314F757-B78B-44D7-A01B-E251B66DA90C}" type="presParOf" srcId="{FBE0E012-8075-4B5C-974E-2DC0E6FDF9CF}" destId="{0E9C131C-93E4-4693-B899-A13B9C0C1CCA}" srcOrd="0" destOrd="0" presId="urn:microsoft.com/office/officeart/2005/8/layout/pyramid2"/>
    <dgm:cxn modelId="{F1309552-4848-43F1-99A5-13D242D8AAEA}" type="presParOf" srcId="{FBE0E012-8075-4B5C-974E-2DC0E6FDF9CF}" destId="{6F2E0588-52B1-47D1-862E-0353CD84E305}" srcOrd="1" destOrd="0" presId="urn:microsoft.com/office/officeart/2005/8/layout/pyramid2"/>
  </dgm:cxnLst>
  <dgm:bg>
    <a:solidFill>
      <a:schemeClr val="accent6">
        <a:lumMod val="20000"/>
        <a:lumOff val="80000"/>
        <a:alpha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649B95-E79A-42C5-A175-FBEF21368078}">
      <dsp:nvSpPr>
        <dsp:cNvPr id="0" name=""/>
        <dsp:cNvSpPr/>
      </dsp:nvSpPr>
      <dsp:spPr>
        <a:xfrm>
          <a:off x="174176" y="0"/>
          <a:ext cx="4032000" cy="4032000"/>
        </a:xfrm>
        <a:prstGeom prst="rect">
          <a:avLst/>
        </a:prstGeom>
        <a:solidFill>
          <a:schemeClr val="accent6">
            <a:lumMod val="75000"/>
          </a:schemeClr>
        </a:solidFill>
        <a:ln w="28575" cap="flat" cmpd="sng" algn="ctr">
          <a:solidFill>
            <a:srgbClr val="95B3D7"/>
          </a:solidFill>
          <a:prstDash val="lgDash"/>
        </a:ln>
        <a:effectLst>
          <a:outerShdw dist="279400" dir="2400000" algn="ctr" rotWithShape="0">
            <a:srgbClr val="003300">
              <a:alpha val="49804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C131C-93E4-4693-B899-A13B9C0C1CCA}">
      <dsp:nvSpPr>
        <dsp:cNvPr id="0" name=""/>
        <dsp:cNvSpPr/>
      </dsp:nvSpPr>
      <dsp:spPr>
        <a:xfrm>
          <a:off x="831212" y="2460632"/>
          <a:ext cx="5720787" cy="1279305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noFill/>
          <a:prstDash val="solid"/>
        </a:ln>
        <a:effectLst>
          <a:outerShdw dist="114300" dir="2400000" algn="ctr" rotWithShape="0">
            <a:srgbClr val="C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Урок </a:t>
          </a:r>
          <a:r>
            <a:rPr lang="ru-RU" sz="4000" kern="120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39_8 </a:t>
          </a:r>
          <a:r>
            <a:rPr lang="ru-RU" sz="40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класс</a:t>
          </a:r>
          <a:endParaRPr lang="ru-RU" sz="40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831212" y="2460632"/>
        <a:ext cx="5720787" cy="1279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BC1739-CBB7-4E73-A409-9BB073563AD9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DC38C2F-E81A-407E-9F87-18BCEF1A43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F77DF2-46F1-457C-BDDE-0C7082751A5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E2589-8C09-404B-B40A-A1F94437EA6D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66369-2236-47F3-93C2-0D7E9958C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59845-5E0B-4A8B-9657-9244D1A11A47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D1DE4-4F12-423D-AE43-2F8887C54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462B1-C30C-4D18-9862-2890BD3A48F6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CFB8F-9A05-4581-96FE-AB321F4E5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95FC8-C650-42F8-A772-A8F1BDBD3E23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7EA3B-5251-47C3-AD99-7DD17F7BD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D0CF-10AD-4B09-94E3-05BFDDE5D47F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BDA48-DB05-4832-987D-DEA6DFEC4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506C8-F585-4956-B288-C3CDE7BC7C18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ACB45-DBA2-46CF-983F-C4DFF0851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55174-6BD3-4CC3-8875-B7DC723F3D12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4F4F-1020-48B8-B6F1-4E940F876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7456-050D-4463-83E8-820FB450D0A1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2747-5106-4B1B-913D-C13343651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35272-F127-4651-86AE-C10A2C37307A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17320-DE31-4539-876D-E19C53093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9FA5B-823B-4A7E-8E84-C2C323202D4C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93D5-A174-44C2-8B7E-DCF3FE08D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57D1-54CD-4AB5-ADFA-0DE1B4D52FD0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8BEEA-91AA-442A-871B-083DA959C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BDA8C-480F-4B42-86E5-6787EB93274C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71205A-77EC-4747-BDB3-4064709A9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71604" y="1142984"/>
          <a:ext cx="6552000" cy="4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cs typeface="Arial" pitchFamily="34" charset="0"/>
              </a:rPr>
              <a:t>ГБОУ СОШ № 1352 с углубленным изучением английского языка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903288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учитель химии </a:t>
            </a:r>
            <a:r>
              <a:rPr lang="ru-RU" sz="2400" dirty="0" smtClean="0">
                <a:cs typeface="Arial" pitchFamily="34" charset="0"/>
              </a:rPr>
              <a:t>высшей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ru-RU" sz="2400" dirty="0" smtClean="0">
                <a:cs typeface="Arial" pitchFamily="34" charset="0"/>
              </a:rPr>
              <a:t>квалификационной </a:t>
            </a:r>
            <a:r>
              <a:rPr lang="ru-RU" sz="2400" dirty="0">
                <a:cs typeface="Arial" pitchFamily="34" charset="0"/>
              </a:rPr>
              <a:t>категории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Задание 1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64315" y="2714620"/>
            <a:ext cx="8211404" cy="828675"/>
            <a:chOff x="428596" y="1428736"/>
            <a:chExt cx="8211404" cy="828675"/>
          </a:xfrm>
        </p:grpSpPr>
        <p:sp>
          <p:nvSpPr>
            <p:cNvPr id="5" name="AutoShape 6"/>
            <p:cNvSpPr>
              <a:spLocks noChangeArrowheads="1"/>
            </p:cNvSpPr>
            <p:nvPr/>
          </p:nvSpPr>
          <p:spPr bwMode="gray">
            <a:xfrm>
              <a:off x="428596" y="1428736"/>
              <a:ext cx="4068000" cy="828675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indent="3600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smtClean="0">
                  <a:cs typeface="Arial" pitchFamily="34" charset="0"/>
                </a:rPr>
                <a:t>Основные оксиды</a:t>
              </a:r>
              <a:endParaRPr lang="ru-RU" sz="2800" dirty="0">
                <a:cs typeface="Arial" pitchFamily="34" charset="0"/>
              </a:endParaRPr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gray">
            <a:xfrm>
              <a:off x="4572000" y="1428736"/>
              <a:ext cx="4068000" cy="828675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indent="3600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smtClean="0">
                  <a:cs typeface="Arial" pitchFamily="34" charset="0"/>
                </a:rPr>
                <a:t>Кислотные оксиды</a:t>
              </a:r>
              <a:endParaRPr lang="ru-RU" sz="2800" dirty="0">
                <a:cs typeface="Arial" pitchFamily="34" charset="0"/>
              </a:endParaRPr>
            </a:p>
          </p:txBody>
        </p:sp>
      </p:grpSp>
      <p:sp>
        <p:nvSpPr>
          <p:cNvPr id="8" name="AutoShape 6"/>
          <p:cNvSpPr>
            <a:spLocks noChangeArrowheads="1"/>
          </p:cNvSpPr>
          <p:nvPr/>
        </p:nvSpPr>
        <p:spPr bwMode="gray">
          <a:xfrm>
            <a:off x="357158" y="1000108"/>
            <a:ext cx="8429684" cy="1500198"/>
          </a:xfrm>
          <a:prstGeom prst="roundRect">
            <a:avLst>
              <a:gd name="adj" fmla="val 11921"/>
            </a:avLst>
          </a:prstGeom>
          <a:noFill/>
          <a:ln w="28575">
            <a:noFill/>
            <a:prstDash val="lg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 smtClean="0">
                <a:cs typeface="Arial" pitchFamily="34" charset="0"/>
              </a:rPr>
              <a:t>Запишите перечисленные оксиды в соответствующие </a:t>
            </a:r>
          </a:p>
          <a:p>
            <a:r>
              <a:rPr lang="ru-RU" sz="2400" dirty="0" smtClean="0">
                <a:cs typeface="Arial" pitchFamily="34" charset="0"/>
              </a:rPr>
              <a:t>графы: </a:t>
            </a:r>
            <a:r>
              <a:rPr lang="en-US" sz="3200" dirty="0" smtClean="0">
                <a:cs typeface="Arial" pitchFamily="34" charset="0"/>
              </a:rPr>
              <a:t>SO</a:t>
            </a:r>
            <a:r>
              <a:rPr lang="en-US" sz="3200" baseline="-25000" dirty="0" smtClean="0">
                <a:cs typeface="Arial" pitchFamily="34" charset="0"/>
              </a:rPr>
              <a:t>2</a:t>
            </a:r>
            <a:r>
              <a:rPr lang="en-US" sz="3200" dirty="0" smtClean="0">
                <a:cs typeface="Arial" pitchFamily="34" charset="0"/>
              </a:rPr>
              <a:t>, CuO, K</a:t>
            </a:r>
            <a:r>
              <a:rPr lang="en-US" sz="3200" baseline="-25000" dirty="0" smtClean="0">
                <a:cs typeface="Arial" pitchFamily="34" charset="0"/>
              </a:rPr>
              <a:t>2</a:t>
            </a:r>
            <a:r>
              <a:rPr lang="en-US" sz="3200" dirty="0" smtClean="0">
                <a:cs typeface="Arial" pitchFamily="34" charset="0"/>
              </a:rPr>
              <a:t>O, N</a:t>
            </a:r>
            <a:r>
              <a:rPr lang="en-US" sz="3200" baseline="-25000" dirty="0" smtClean="0">
                <a:cs typeface="Arial" pitchFamily="34" charset="0"/>
              </a:rPr>
              <a:t>2</a:t>
            </a:r>
            <a:r>
              <a:rPr lang="en-US" sz="3200" dirty="0" smtClean="0">
                <a:cs typeface="Arial" pitchFamily="34" charset="0"/>
              </a:rPr>
              <a:t>O</a:t>
            </a:r>
            <a:r>
              <a:rPr lang="en-US" sz="3200" baseline="-25000" dirty="0" smtClean="0">
                <a:cs typeface="Arial" pitchFamily="34" charset="0"/>
              </a:rPr>
              <a:t>5</a:t>
            </a:r>
            <a:r>
              <a:rPr lang="en-US" sz="3200" dirty="0" smtClean="0">
                <a:cs typeface="Arial" pitchFamily="34" charset="0"/>
              </a:rPr>
              <a:t>, CrO</a:t>
            </a:r>
            <a:r>
              <a:rPr lang="en-US" sz="3200" baseline="-25000" dirty="0" smtClean="0">
                <a:cs typeface="Arial" pitchFamily="34" charset="0"/>
              </a:rPr>
              <a:t>3</a:t>
            </a:r>
            <a:r>
              <a:rPr lang="en-US" sz="3200" dirty="0" smtClean="0">
                <a:cs typeface="Arial" pitchFamily="34" charset="0"/>
              </a:rPr>
              <a:t>, SiO</a:t>
            </a:r>
            <a:r>
              <a:rPr lang="en-US" sz="3200" baseline="-25000" dirty="0" smtClean="0">
                <a:cs typeface="Arial" pitchFamily="34" charset="0"/>
              </a:rPr>
              <a:t>2</a:t>
            </a:r>
            <a:r>
              <a:rPr lang="en-US" sz="3200" dirty="0" smtClean="0">
                <a:cs typeface="Arial" pitchFamily="34" charset="0"/>
              </a:rPr>
              <a:t>, </a:t>
            </a:r>
          </a:p>
          <a:p>
            <a:r>
              <a:rPr lang="en-US" sz="3200" dirty="0" smtClean="0">
                <a:cs typeface="Arial" pitchFamily="34" charset="0"/>
              </a:rPr>
              <a:t>CrO, Fe</a:t>
            </a:r>
            <a:r>
              <a:rPr lang="en-US" sz="3200" baseline="-25000" dirty="0" smtClean="0">
                <a:cs typeface="Arial" pitchFamily="34" charset="0"/>
              </a:rPr>
              <a:t>2</a:t>
            </a:r>
            <a:r>
              <a:rPr lang="en-US" sz="3200" dirty="0" smtClean="0">
                <a:cs typeface="Arial" pitchFamily="34" charset="0"/>
              </a:rPr>
              <a:t>O</a:t>
            </a:r>
            <a:r>
              <a:rPr lang="en-US" sz="3200" baseline="-25000" dirty="0" smtClean="0">
                <a:cs typeface="Arial" pitchFamily="34" charset="0"/>
              </a:rPr>
              <a:t>3</a:t>
            </a:r>
            <a:r>
              <a:rPr lang="en-US" sz="3200" dirty="0" smtClean="0">
                <a:cs typeface="Arial" pitchFamily="34" charset="0"/>
              </a:rPr>
              <a:t>, Mn</a:t>
            </a:r>
            <a:r>
              <a:rPr lang="en-US" sz="3200" baseline="-25000" dirty="0" smtClean="0">
                <a:cs typeface="Arial" pitchFamily="34" charset="0"/>
              </a:rPr>
              <a:t>2</a:t>
            </a:r>
            <a:r>
              <a:rPr lang="en-US" sz="3200" dirty="0" smtClean="0">
                <a:cs typeface="Arial" pitchFamily="34" charset="0"/>
              </a:rPr>
              <a:t>O</a:t>
            </a:r>
            <a:r>
              <a:rPr lang="en-US" sz="3200" baseline="-25000" dirty="0" smtClean="0">
                <a:cs typeface="Arial" pitchFamily="34" charset="0"/>
              </a:rPr>
              <a:t>7</a:t>
            </a:r>
            <a:r>
              <a:rPr lang="en-US" sz="3200" dirty="0" smtClean="0">
                <a:cs typeface="Arial" pitchFamily="34" charset="0"/>
              </a:rPr>
              <a:t>, CaO.</a:t>
            </a:r>
            <a:endParaRPr lang="ru-RU" sz="3200" dirty="0">
              <a:cs typeface="Arial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64315" y="3643314"/>
            <a:ext cx="8211404" cy="828675"/>
            <a:chOff x="428596" y="1428736"/>
            <a:chExt cx="8211404" cy="82867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gray">
            <a:xfrm>
              <a:off x="428596" y="1428736"/>
              <a:ext cx="4068000" cy="828675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indent="3600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cs typeface="Arial" pitchFamily="34" charset="0"/>
              </a:endParaRPr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gray">
            <a:xfrm>
              <a:off x="4572000" y="1428736"/>
              <a:ext cx="4068000" cy="828675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indent="3600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cs typeface="Arial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64315" y="4572008"/>
            <a:ext cx="8211404" cy="828675"/>
            <a:chOff x="428596" y="1428736"/>
            <a:chExt cx="8211404" cy="828675"/>
          </a:xfrm>
        </p:grpSpPr>
        <p:sp>
          <p:nvSpPr>
            <p:cNvPr id="13" name="AutoShape 6"/>
            <p:cNvSpPr>
              <a:spLocks noChangeArrowheads="1"/>
            </p:cNvSpPr>
            <p:nvPr/>
          </p:nvSpPr>
          <p:spPr bwMode="gray">
            <a:xfrm>
              <a:off x="428596" y="1428736"/>
              <a:ext cx="4068000" cy="828675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indent="3600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cs typeface="Arial" pitchFamily="34" charset="0"/>
              </a:endParaRPr>
            </a:p>
          </p:txBody>
        </p:sp>
        <p:sp>
          <p:nvSpPr>
            <p:cNvPr id="14" name="AutoShape 6"/>
            <p:cNvSpPr>
              <a:spLocks noChangeArrowheads="1"/>
            </p:cNvSpPr>
            <p:nvPr/>
          </p:nvSpPr>
          <p:spPr bwMode="gray">
            <a:xfrm>
              <a:off x="4572000" y="1428736"/>
              <a:ext cx="4068000" cy="828675"/>
            </a:xfrm>
            <a:prstGeom prst="rect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5400000" scaled="0"/>
            </a:gradFill>
            <a:ln w="28575">
              <a:solidFill>
                <a:srgbClr val="C00000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indent="3600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cs typeface="Arial" pitchFamily="34" charset="0"/>
              </a:endParaRPr>
            </a:p>
          </p:txBody>
        </p:sp>
      </p:grpSp>
      <p:sp>
        <p:nvSpPr>
          <p:cNvPr id="15" name="AutoShape 5"/>
          <p:cNvSpPr>
            <a:spLocks noChangeArrowheads="1"/>
          </p:cNvSpPr>
          <p:nvPr/>
        </p:nvSpPr>
        <p:spPr bwMode="gray">
          <a:xfrm>
            <a:off x="3143240" y="5715016"/>
            <a:ext cx="3043237" cy="64293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проверка</a:t>
            </a:r>
            <a:endParaRPr lang="ru-RU" sz="32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AutoShape 5"/>
          <p:cNvSpPr>
            <a:spLocks noChangeArrowheads="1"/>
          </p:cNvSpPr>
          <p:nvPr/>
        </p:nvSpPr>
        <p:spPr bwMode="gray">
          <a:xfrm>
            <a:off x="700088" y="2209002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Сера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09" name="AutoShape 5"/>
          <p:cNvSpPr>
            <a:spLocks noChangeArrowheads="1"/>
          </p:cNvSpPr>
          <p:nvPr/>
        </p:nvSpPr>
        <p:spPr bwMode="gray">
          <a:xfrm>
            <a:off x="700088" y="3187700"/>
            <a:ext cx="3043237" cy="64293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Фосфор 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10" name="AutoShape 5"/>
          <p:cNvSpPr>
            <a:spLocks noChangeArrowheads="1"/>
          </p:cNvSpPr>
          <p:nvPr/>
        </p:nvSpPr>
        <p:spPr bwMode="gray">
          <a:xfrm>
            <a:off x="700088" y="4166397"/>
            <a:ext cx="3043237" cy="64293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Магний 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19" name="AutoShape 5"/>
          <p:cNvSpPr>
            <a:spLocks noChangeArrowheads="1"/>
          </p:cNvSpPr>
          <p:nvPr/>
        </p:nvSpPr>
        <p:spPr bwMode="gray">
          <a:xfrm>
            <a:off x="4286248" y="4166396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Цинк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48" name="Заголовок 1"/>
          <p:cNvSpPr txBox="1">
            <a:spLocks/>
          </p:cNvSpPr>
          <p:nvPr/>
        </p:nvSpPr>
        <p:spPr>
          <a:xfrm>
            <a:off x="635794" y="4929198"/>
            <a:ext cx="7872412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ea typeface="+mj-ea"/>
                <a:cs typeface="Arial" pitchFamily="34" charset="0"/>
              </a:rPr>
              <a:t>Напишите формулы этих оксидов.</a:t>
            </a:r>
            <a:endParaRPr lang="ru-RU" sz="2800" dirty="0">
              <a:ea typeface="+mj-ea"/>
              <a:cs typeface="Arial" pitchFamily="34" charset="0"/>
            </a:endParaRP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gray">
          <a:xfrm>
            <a:off x="357158" y="1000108"/>
            <a:ext cx="8429684" cy="1071570"/>
          </a:xfrm>
          <a:prstGeom prst="roundRect">
            <a:avLst>
              <a:gd name="adj" fmla="val 11921"/>
            </a:avLst>
          </a:prstGeom>
          <a:noFill/>
          <a:ln w="28575">
            <a:noFill/>
            <a:prstDash val="lg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 smtClean="0">
                <a:cs typeface="Arial" pitchFamily="34" charset="0"/>
              </a:rPr>
              <a:t>Из списка выберите элементы, </a:t>
            </a:r>
          </a:p>
          <a:p>
            <a:pPr algn="ctr"/>
            <a:r>
              <a:rPr lang="ru-RU" sz="2400" dirty="0" smtClean="0">
                <a:cs typeface="Arial" pitchFamily="34" charset="0"/>
              </a:rPr>
              <a:t>которые образуют кислотные оксиды:</a:t>
            </a:r>
            <a:endParaRPr lang="ru-RU" sz="2400" dirty="0"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4286248" y="2209002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Углерод 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gray">
          <a:xfrm>
            <a:off x="4286248" y="3187699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Железо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gray">
          <a:xfrm>
            <a:off x="3143240" y="5715016"/>
            <a:ext cx="3043237" cy="64293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проверка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Задание </a:t>
            </a:r>
            <a:r>
              <a:rPr lang="en-US" sz="4000" dirty="0" smtClean="0">
                <a:ea typeface="+mj-ea"/>
                <a:cs typeface="Arial" pitchFamily="34" charset="0"/>
              </a:rPr>
              <a:t>2</a:t>
            </a:r>
            <a:endParaRPr lang="ru-RU" sz="40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Задание 3. </a:t>
            </a:r>
            <a:r>
              <a:rPr lang="ru-RU" sz="3500" dirty="0" smtClean="0">
                <a:ea typeface="+mj-ea"/>
                <a:cs typeface="Arial" pitchFamily="34" charset="0"/>
              </a:rPr>
              <a:t>Дайте названия оксидам</a:t>
            </a:r>
            <a:endParaRPr lang="ru-RU" sz="3500" dirty="0">
              <a:ea typeface="+mj-ea"/>
              <a:cs typeface="Arial" pitchFamily="34" charset="0"/>
            </a:endParaRPr>
          </a:p>
        </p:txBody>
      </p:sp>
      <p:sp>
        <p:nvSpPr>
          <p:cNvPr id="106" name="AutoShape 5"/>
          <p:cNvSpPr>
            <a:spLocks noChangeArrowheads="1"/>
          </p:cNvSpPr>
          <p:nvPr/>
        </p:nvSpPr>
        <p:spPr bwMode="gray">
          <a:xfrm>
            <a:off x="742937" y="2089550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2. </a:t>
            </a:r>
            <a:r>
              <a:rPr lang="ru-RU" sz="2400" dirty="0" smtClean="0">
                <a:cs typeface="Arial" pitchFamily="34" charset="0"/>
              </a:rPr>
              <a:t>Оксид</a:t>
            </a:r>
            <a:endParaRPr lang="ru-RU" sz="2400" dirty="0">
              <a:cs typeface="Arial" pitchFamily="34" charset="0"/>
            </a:endParaRPr>
          </a:p>
        </p:txBody>
      </p:sp>
      <p:sp>
        <p:nvSpPr>
          <p:cNvPr id="105" name="AutoShape 5"/>
          <p:cNvSpPr>
            <a:spLocks noChangeArrowheads="1"/>
          </p:cNvSpPr>
          <p:nvPr/>
        </p:nvSpPr>
        <p:spPr bwMode="gray">
          <a:xfrm>
            <a:off x="742937" y="1143000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1. Оксид </a:t>
            </a:r>
          </a:p>
        </p:txBody>
      </p:sp>
      <p:sp>
        <p:nvSpPr>
          <p:cNvPr id="109" name="AutoShape 5"/>
          <p:cNvSpPr>
            <a:spLocks noChangeArrowheads="1"/>
          </p:cNvSpPr>
          <p:nvPr/>
        </p:nvSpPr>
        <p:spPr bwMode="gray">
          <a:xfrm>
            <a:off x="742937" y="3036100"/>
            <a:ext cx="3043237" cy="64293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3. </a:t>
            </a:r>
            <a:r>
              <a:rPr lang="ru-RU" sz="2400" dirty="0" smtClean="0">
                <a:cs typeface="Arial" pitchFamily="34" charset="0"/>
              </a:rPr>
              <a:t>Оксид </a:t>
            </a:r>
            <a:endParaRPr lang="ru-RU" sz="2400" dirty="0">
              <a:cs typeface="Arial" pitchFamily="34" charset="0"/>
            </a:endParaRPr>
          </a:p>
        </p:txBody>
      </p:sp>
      <p:sp>
        <p:nvSpPr>
          <p:cNvPr id="110" name="AutoShape 5"/>
          <p:cNvSpPr>
            <a:spLocks noChangeArrowheads="1"/>
          </p:cNvSpPr>
          <p:nvPr/>
        </p:nvSpPr>
        <p:spPr bwMode="gray">
          <a:xfrm>
            <a:off x="742937" y="3982649"/>
            <a:ext cx="3043237" cy="64293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4. Оксид </a:t>
            </a:r>
          </a:p>
        </p:txBody>
      </p:sp>
      <p:sp>
        <p:nvSpPr>
          <p:cNvPr id="119" name="AutoShape 5"/>
          <p:cNvSpPr>
            <a:spLocks noChangeArrowheads="1"/>
          </p:cNvSpPr>
          <p:nvPr/>
        </p:nvSpPr>
        <p:spPr bwMode="gray">
          <a:xfrm>
            <a:off x="742937" y="4929198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cs typeface="Arial" pitchFamily="34" charset="0"/>
              </a:rPr>
              <a:t>5</a:t>
            </a:r>
            <a:r>
              <a:rPr lang="ru-RU" sz="2400" dirty="0">
                <a:cs typeface="Arial" pitchFamily="34" charset="0"/>
              </a:rPr>
              <a:t>. Оксид </a:t>
            </a:r>
          </a:p>
        </p:txBody>
      </p:sp>
      <p:sp>
        <p:nvSpPr>
          <p:cNvPr id="134" name="AutoShape 6"/>
          <p:cNvSpPr>
            <a:spLocks noChangeArrowheads="1"/>
          </p:cNvSpPr>
          <p:nvPr/>
        </p:nvSpPr>
        <p:spPr bwMode="gray">
          <a:xfrm>
            <a:off x="6715140" y="1142984"/>
            <a:ext cx="1728000" cy="57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cs typeface="Arial" pitchFamily="34" charset="0"/>
              </a:rPr>
              <a:t>Li</a:t>
            </a:r>
            <a:r>
              <a:rPr lang="en-US" sz="4000" baseline="-25000" dirty="0">
                <a:cs typeface="Arial" pitchFamily="34" charset="0"/>
              </a:rPr>
              <a:t>2</a:t>
            </a:r>
            <a:r>
              <a:rPr lang="en-US" sz="4000" dirty="0">
                <a:cs typeface="Arial" pitchFamily="34" charset="0"/>
              </a:rPr>
              <a:t>O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137" name="AutoShape 6"/>
          <p:cNvSpPr>
            <a:spLocks noChangeArrowheads="1"/>
          </p:cNvSpPr>
          <p:nvPr/>
        </p:nvSpPr>
        <p:spPr bwMode="gray">
          <a:xfrm>
            <a:off x="6715140" y="2089538"/>
            <a:ext cx="1728000" cy="57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cs typeface="Arial" pitchFamily="34" charset="0"/>
              </a:rPr>
              <a:t>N</a:t>
            </a:r>
            <a:r>
              <a:rPr lang="en-US" sz="4000" baseline="-25000" dirty="0">
                <a:cs typeface="Arial" pitchFamily="34" charset="0"/>
              </a:rPr>
              <a:t>2</a:t>
            </a:r>
            <a:r>
              <a:rPr lang="en-US" sz="4000" dirty="0">
                <a:cs typeface="Arial" pitchFamily="34" charset="0"/>
              </a:rPr>
              <a:t>O</a:t>
            </a:r>
            <a:r>
              <a:rPr lang="en-US" sz="4000" baseline="-25000" dirty="0">
                <a:cs typeface="Arial" pitchFamily="34" charset="0"/>
              </a:rPr>
              <a:t>3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140" name="AutoShape 6"/>
          <p:cNvSpPr>
            <a:spLocks noChangeArrowheads="1"/>
          </p:cNvSpPr>
          <p:nvPr/>
        </p:nvSpPr>
        <p:spPr bwMode="gray">
          <a:xfrm>
            <a:off x="6715140" y="3036092"/>
            <a:ext cx="1728000" cy="57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cs typeface="Arial" pitchFamily="34" charset="0"/>
              </a:rPr>
              <a:t>FeO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143" name="AutoShape 6"/>
          <p:cNvSpPr>
            <a:spLocks noChangeArrowheads="1"/>
          </p:cNvSpPr>
          <p:nvPr/>
        </p:nvSpPr>
        <p:spPr bwMode="gray">
          <a:xfrm>
            <a:off x="6715140" y="3982646"/>
            <a:ext cx="1728000" cy="57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cs typeface="Arial" pitchFamily="34" charset="0"/>
              </a:rPr>
              <a:t>SO</a:t>
            </a:r>
            <a:r>
              <a:rPr lang="en-US" sz="4000" baseline="-25000" dirty="0">
                <a:cs typeface="Arial" pitchFamily="34" charset="0"/>
              </a:rPr>
              <a:t>3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146" name="AutoShape 6"/>
          <p:cNvSpPr>
            <a:spLocks noChangeArrowheads="1"/>
          </p:cNvSpPr>
          <p:nvPr/>
        </p:nvSpPr>
        <p:spPr bwMode="gray">
          <a:xfrm>
            <a:off x="6715140" y="4929198"/>
            <a:ext cx="1728000" cy="57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cs typeface="Arial" pitchFamily="34" charset="0"/>
              </a:rPr>
              <a:t>Al</a:t>
            </a:r>
            <a:r>
              <a:rPr lang="en-US" sz="4000" baseline="-25000" dirty="0">
                <a:cs typeface="Arial" pitchFamily="34" charset="0"/>
              </a:rPr>
              <a:t>2</a:t>
            </a:r>
            <a:r>
              <a:rPr lang="en-US" sz="4000" dirty="0">
                <a:cs typeface="Arial" pitchFamily="34" charset="0"/>
              </a:rPr>
              <a:t>O</a:t>
            </a:r>
            <a:r>
              <a:rPr lang="en-US" sz="4000" baseline="-25000" dirty="0">
                <a:cs typeface="Arial" pitchFamily="34" charset="0"/>
              </a:rPr>
              <a:t>3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gray">
          <a:xfrm>
            <a:off x="3050382" y="5929330"/>
            <a:ext cx="3043237" cy="64293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проверка</a:t>
            </a:r>
            <a:endParaRPr lang="ru-RU" sz="3200" dirty="0"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AutoShape 21"/>
          <p:cNvSpPr>
            <a:spLocks noChangeArrowheads="1"/>
          </p:cNvSpPr>
          <p:nvPr/>
        </p:nvSpPr>
        <p:spPr bwMode="gray">
          <a:xfrm>
            <a:off x="809625" y="5786454"/>
            <a:ext cx="7524750" cy="866772"/>
          </a:xfrm>
          <a:prstGeom prst="rect">
            <a:avLst/>
          </a:prstGeom>
          <a:noFill/>
          <a:ln w="28575">
            <a:noFill/>
            <a:prstDash val="lgDash"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 каком оксиде массовая доля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кислорода больше: 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291" name="Группа 34"/>
          <p:cNvGrpSpPr>
            <a:grpSpLocks/>
          </p:cNvGrpSpPr>
          <p:nvPr/>
        </p:nvGrpSpPr>
        <p:grpSpPr bwMode="auto">
          <a:xfrm>
            <a:off x="106363" y="120650"/>
            <a:ext cx="563562" cy="1389063"/>
            <a:chOff x="105605" y="120469"/>
            <a:chExt cx="563563" cy="1389044"/>
          </a:xfrm>
        </p:grpSpPr>
        <p:grpSp>
          <p:nvGrpSpPr>
            <p:cNvPr id="12332" name="Группа 33"/>
            <p:cNvGrpSpPr>
              <a:grpSpLocks/>
            </p:cNvGrpSpPr>
            <p:nvPr/>
          </p:nvGrpSpPr>
          <p:grpSpPr bwMode="auto">
            <a:xfrm>
              <a:off x="105606" y="120469"/>
              <a:ext cx="563562" cy="1174731"/>
              <a:chOff x="105606" y="120469"/>
              <a:chExt cx="563562" cy="1174731"/>
            </a:xfrm>
          </p:grpSpPr>
          <p:sp>
            <p:nvSpPr>
              <p:cNvPr id="12336" name="Freeform 21"/>
              <p:cNvSpPr>
                <a:spLocks/>
              </p:cNvSpPr>
              <p:nvPr/>
            </p:nvSpPr>
            <p:spPr bwMode="gray">
              <a:xfrm rot="-2545157">
                <a:off x="105606" y="120469"/>
                <a:ext cx="563562" cy="531813"/>
              </a:xfrm>
              <a:custGeom>
                <a:avLst/>
                <a:gdLst>
                  <a:gd name="T0" fmla="*/ 105505223 w 596"/>
                  <a:gd name="T1" fmla="*/ 0 h 598"/>
                  <a:gd name="T2" fmla="*/ 0 w 596"/>
                  <a:gd name="T3" fmla="*/ 93325167 h 598"/>
                  <a:gd name="T4" fmla="*/ 0 w 596"/>
                  <a:gd name="T5" fmla="*/ 465833426 h 598"/>
                  <a:gd name="T6" fmla="*/ 143951323 w 596"/>
                  <a:gd name="T7" fmla="*/ 137615062 h 598"/>
                  <a:gd name="T8" fmla="*/ 526630744 w 596"/>
                  <a:gd name="T9" fmla="*/ 0 h 598"/>
                  <a:gd name="T10" fmla="*/ 105505223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7" name="Freeform 21"/>
              <p:cNvSpPr>
                <a:spLocks/>
              </p:cNvSpPr>
              <p:nvPr/>
            </p:nvSpPr>
            <p:spPr bwMode="gray">
              <a:xfrm rot="-2545157">
                <a:off x="105606" y="763387"/>
                <a:ext cx="563562" cy="531813"/>
              </a:xfrm>
              <a:custGeom>
                <a:avLst/>
                <a:gdLst>
                  <a:gd name="T0" fmla="*/ 105505223 w 596"/>
                  <a:gd name="T1" fmla="*/ 0 h 598"/>
                  <a:gd name="T2" fmla="*/ 0 w 596"/>
                  <a:gd name="T3" fmla="*/ 93325167 h 598"/>
                  <a:gd name="T4" fmla="*/ 0 w 596"/>
                  <a:gd name="T5" fmla="*/ 465833426 h 598"/>
                  <a:gd name="T6" fmla="*/ 143951323 w 596"/>
                  <a:gd name="T7" fmla="*/ 137615062 h 598"/>
                  <a:gd name="T8" fmla="*/ 526630744 w 596"/>
                  <a:gd name="T9" fmla="*/ 0 h 598"/>
                  <a:gd name="T10" fmla="*/ 105505223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333" name="Группа 32"/>
            <p:cNvGrpSpPr>
              <a:grpSpLocks/>
            </p:cNvGrpSpPr>
            <p:nvPr/>
          </p:nvGrpSpPr>
          <p:grpSpPr bwMode="auto">
            <a:xfrm>
              <a:off x="105605" y="477635"/>
              <a:ext cx="563562" cy="1031878"/>
              <a:chOff x="105605" y="477635"/>
              <a:chExt cx="563562" cy="1031878"/>
            </a:xfrm>
          </p:grpSpPr>
          <p:sp>
            <p:nvSpPr>
              <p:cNvPr id="12334" name="Freeform 21"/>
              <p:cNvSpPr>
                <a:spLocks/>
              </p:cNvSpPr>
              <p:nvPr/>
            </p:nvSpPr>
            <p:spPr bwMode="gray">
              <a:xfrm rot="2545157" flipH="1">
                <a:off x="105605" y="477635"/>
                <a:ext cx="563562" cy="531813"/>
              </a:xfrm>
              <a:custGeom>
                <a:avLst/>
                <a:gdLst>
                  <a:gd name="T0" fmla="*/ 105505223 w 596"/>
                  <a:gd name="T1" fmla="*/ 0 h 598"/>
                  <a:gd name="T2" fmla="*/ 0 w 596"/>
                  <a:gd name="T3" fmla="*/ 93325167 h 598"/>
                  <a:gd name="T4" fmla="*/ 0 w 596"/>
                  <a:gd name="T5" fmla="*/ 465833426 h 598"/>
                  <a:gd name="T6" fmla="*/ 143951323 w 596"/>
                  <a:gd name="T7" fmla="*/ 137615062 h 598"/>
                  <a:gd name="T8" fmla="*/ 526630744 w 596"/>
                  <a:gd name="T9" fmla="*/ 0 h 598"/>
                  <a:gd name="T10" fmla="*/ 105505223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5" name="Freeform 21"/>
              <p:cNvSpPr>
                <a:spLocks/>
              </p:cNvSpPr>
              <p:nvPr/>
            </p:nvSpPr>
            <p:spPr bwMode="gray">
              <a:xfrm rot="2545157" flipH="1">
                <a:off x="105605" y="977700"/>
                <a:ext cx="563562" cy="531813"/>
              </a:xfrm>
              <a:custGeom>
                <a:avLst/>
                <a:gdLst>
                  <a:gd name="T0" fmla="*/ 105505223 w 596"/>
                  <a:gd name="T1" fmla="*/ 0 h 598"/>
                  <a:gd name="T2" fmla="*/ 0 w 596"/>
                  <a:gd name="T3" fmla="*/ 93325167 h 598"/>
                  <a:gd name="T4" fmla="*/ 0 w 596"/>
                  <a:gd name="T5" fmla="*/ 465833426 h 598"/>
                  <a:gd name="T6" fmla="*/ 143951323 w 596"/>
                  <a:gd name="T7" fmla="*/ 137615062 h 598"/>
                  <a:gd name="T8" fmla="*/ 526630744 w 596"/>
                  <a:gd name="T9" fmla="*/ 0 h 598"/>
                  <a:gd name="T10" fmla="*/ 105505223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8" name="Группа 27"/>
          <p:cNvGrpSpPr/>
          <p:nvPr/>
        </p:nvGrpSpPr>
        <p:grpSpPr>
          <a:xfrm>
            <a:off x="1316020" y="1357298"/>
            <a:ext cx="6511960" cy="3827463"/>
            <a:chOff x="1316020" y="1893083"/>
            <a:chExt cx="6511960" cy="3827463"/>
          </a:xfrm>
        </p:grpSpPr>
        <p:grpSp>
          <p:nvGrpSpPr>
            <p:cNvPr id="37" name="Группа 36"/>
            <p:cNvGrpSpPr/>
            <p:nvPr/>
          </p:nvGrpSpPr>
          <p:grpSpPr>
            <a:xfrm>
              <a:off x="1316020" y="1893083"/>
              <a:ext cx="1439862" cy="3827463"/>
              <a:chOff x="2786063" y="1892300"/>
              <a:chExt cx="1439862" cy="3827463"/>
            </a:xfrm>
          </p:grpSpPr>
          <p:sp>
            <p:nvSpPr>
              <p:cNvPr id="40" name="AutoShape 5"/>
              <p:cNvSpPr>
                <a:spLocks noChangeArrowheads="1"/>
              </p:cNvSpPr>
              <p:nvPr/>
            </p:nvSpPr>
            <p:spPr bwMode="auto">
              <a:xfrm>
                <a:off x="2786063" y="2678113"/>
                <a:ext cx="1439862" cy="612775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CO</a:t>
                </a:r>
                <a:endPara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1" name="AutoShape 5"/>
              <p:cNvSpPr>
                <a:spLocks noChangeArrowheads="1"/>
              </p:cNvSpPr>
              <p:nvPr/>
            </p:nvSpPr>
            <p:spPr bwMode="auto">
              <a:xfrm>
                <a:off x="2786063" y="5108575"/>
                <a:ext cx="1439862" cy="611188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CuO</a:t>
                </a:r>
                <a:endPara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6" name="AutoShape 5"/>
              <p:cNvSpPr>
                <a:spLocks noChangeArrowheads="1"/>
              </p:cNvSpPr>
              <p:nvPr/>
            </p:nvSpPr>
            <p:spPr bwMode="auto">
              <a:xfrm>
                <a:off x="2786063" y="4251325"/>
                <a:ext cx="1439862" cy="611188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FeO</a:t>
                </a:r>
                <a:endPara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9" name="AutoShape 5"/>
              <p:cNvSpPr>
                <a:spLocks noChangeArrowheads="1"/>
              </p:cNvSpPr>
              <p:nvPr/>
            </p:nvSpPr>
            <p:spPr bwMode="auto">
              <a:xfrm>
                <a:off x="2786063" y="1892300"/>
                <a:ext cx="1439862" cy="612775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BaO</a:t>
                </a:r>
                <a:endPara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0" name="AutoShape 5"/>
              <p:cNvSpPr>
                <a:spLocks noChangeArrowheads="1"/>
              </p:cNvSpPr>
              <p:nvPr/>
            </p:nvSpPr>
            <p:spPr bwMode="auto">
              <a:xfrm>
                <a:off x="2786063" y="3465513"/>
                <a:ext cx="1439862" cy="611187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err="1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ZnO</a:t>
                </a:r>
                <a:endPara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</p:grpSp>
        <p:grpSp>
          <p:nvGrpSpPr>
            <p:cNvPr id="36" name="Группа 35"/>
            <p:cNvGrpSpPr/>
            <p:nvPr/>
          </p:nvGrpSpPr>
          <p:grpSpPr>
            <a:xfrm>
              <a:off x="3852069" y="1893083"/>
              <a:ext cx="1439862" cy="3827463"/>
              <a:chOff x="4608513" y="1892300"/>
              <a:chExt cx="1439862" cy="3827463"/>
            </a:xfrm>
          </p:grpSpPr>
          <p:sp>
            <p:nvSpPr>
              <p:cNvPr id="19" name="AutoShape 5"/>
              <p:cNvSpPr>
                <a:spLocks noChangeArrowheads="1"/>
              </p:cNvSpPr>
              <p:nvPr/>
            </p:nvSpPr>
            <p:spPr bwMode="auto">
              <a:xfrm>
                <a:off x="4608513" y="3465513"/>
                <a:ext cx="1439862" cy="611187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Cl</a:t>
                </a:r>
                <a:r>
                  <a:rPr lang="en-US" sz="3200" baseline="-250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2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O</a:t>
                </a:r>
                <a:r>
                  <a:rPr lang="en-US" sz="3200" baseline="-250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7</a:t>
                </a:r>
              </a:p>
            </p:txBody>
          </p:sp>
          <p:sp>
            <p:nvSpPr>
              <p:cNvPr id="39" name="AutoShape 5"/>
              <p:cNvSpPr>
                <a:spLocks noChangeArrowheads="1"/>
              </p:cNvSpPr>
              <p:nvPr/>
            </p:nvSpPr>
            <p:spPr bwMode="auto">
              <a:xfrm>
                <a:off x="4608513" y="4251325"/>
                <a:ext cx="1439862" cy="611188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N</a:t>
                </a:r>
                <a:r>
                  <a:rPr lang="en-US" sz="3200" baseline="-250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2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O</a:t>
                </a:r>
                <a:r>
                  <a:rPr lang="en-US" sz="3200" baseline="-250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47" name="AutoShape 5"/>
              <p:cNvSpPr>
                <a:spLocks noChangeArrowheads="1"/>
              </p:cNvSpPr>
              <p:nvPr/>
            </p:nvSpPr>
            <p:spPr bwMode="auto">
              <a:xfrm>
                <a:off x="4608513" y="5108575"/>
                <a:ext cx="1439862" cy="611188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Fe</a:t>
                </a:r>
                <a:r>
                  <a:rPr lang="en-US" sz="3200" baseline="-250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2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O</a:t>
                </a:r>
                <a:r>
                  <a:rPr lang="en-US" sz="3200" baseline="-250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44" name="AutoShape 5"/>
              <p:cNvSpPr>
                <a:spLocks noChangeArrowheads="1"/>
              </p:cNvSpPr>
              <p:nvPr/>
            </p:nvSpPr>
            <p:spPr bwMode="auto">
              <a:xfrm>
                <a:off x="4608513" y="2678113"/>
                <a:ext cx="1439862" cy="612775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Li</a:t>
                </a:r>
                <a:r>
                  <a:rPr lang="en-US" sz="3200" baseline="-250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2</a:t>
                </a: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O</a:t>
                </a:r>
              </a:p>
            </p:txBody>
          </p:sp>
          <p:sp>
            <p:nvSpPr>
              <p:cNvPr id="45" name="AutoShape 5"/>
              <p:cNvSpPr>
                <a:spLocks noChangeArrowheads="1"/>
              </p:cNvSpPr>
              <p:nvPr/>
            </p:nvSpPr>
            <p:spPr bwMode="auto">
              <a:xfrm>
                <a:off x="4608513" y="1892300"/>
                <a:ext cx="1439862" cy="612775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FeO</a:t>
                </a:r>
              </a:p>
            </p:txBody>
          </p:sp>
        </p:grpSp>
        <p:grpSp>
          <p:nvGrpSpPr>
            <p:cNvPr id="35" name="Группа 34"/>
            <p:cNvGrpSpPr/>
            <p:nvPr/>
          </p:nvGrpSpPr>
          <p:grpSpPr>
            <a:xfrm>
              <a:off x="6388118" y="1893083"/>
              <a:ext cx="1439862" cy="3827463"/>
              <a:chOff x="6500826" y="1928802"/>
              <a:chExt cx="1439862" cy="3827463"/>
            </a:xfrm>
          </p:grpSpPr>
          <p:sp>
            <p:nvSpPr>
              <p:cNvPr id="30" name="AutoShape 5"/>
              <p:cNvSpPr>
                <a:spLocks noChangeArrowheads="1"/>
              </p:cNvSpPr>
              <p:nvPr/>
            </p:nvSpPr>
            <p:spPr bwMode="auto">
              <a:xfrm>
                <a:off x="6500826" y="3502015"/>
                <a:ext cx="1439862" cy="611187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N</a:t>
                </a:r>
                <a:r>
                  <a:rPr lang="en-US" sz="3200" baseline="-250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2</a:t>
                </a: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O</a:t>
                </a:r>
                <a:r>
                  <a:rPr lang="en-US" sz="3200" baseline="-250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5</a:t>
                </a:r>
                <a:endPara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1" name="AutoShape 5"/>
              <p:cNvSpPr>
                <a:spLocks noChangeArrowheads="1"/>
              </p:cNvSpPr>
              <p:nvPr/>
            </p:nvSpPr>
            <p:spPr bwMode="auto">
              <a:xfrm>
                <a:off x="6500826" y="4287827"/>
                <a:ext cx="1439862" cy="611188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NO</a:t>
                </a:r>
                <a:endPara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2" name="AutoShape 5"/>
              <p:cNvSpPr>
                <a:spLocks noChangeArrowheads="1"/>
              </p:cNvSpPr>
              <p:nvPr/>
            </p:nvSpPr>
            <p:spPr bwMode="auto">
              <a:xfrm>
                <a:off x="6500826" y="5145077"/>
                <a:ext cx="1439862" cy="611188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CaO</a:t>
                </a:r>
                <a:endPara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3" name="AutoShape 5"/>
              <p:cNvSpPr>
                <a:spLocks noChangeArrowheads="1"/>
              </p:cNvSpPr>
              <p:nvPr/>
            </p:nvSpPr>
            <p:spPr bwMode="auto">
              <a:xfrm>
                <a:off x="6500826" y="2714615"/>
                <a:ext cx="1439862" cy="612775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CO</a:t>
                </a:r>
                <a:r>
                  <a:rPr lang="en-US" sz="3200" baseline="-250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2</a:t>
                </a:r>
                <a:endPara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4" name="AutoShape 5"/>
              <p:cNvSpPr>
                <a:spLocks noChangeArrowheads="1"/>
              </p:cNvSpPr>
              <p:nvPr/>
            </p:nvSpPr>
            <p:spPr bwMode="auto">
              <a:xfrm>
                <a:off x="6500826" y="1928802"/>
                <a:ext cx="1439862" cy="612775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tx2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tx2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28575">
                <a:solidFill>
                  <a:srgbClr val="92D050"/>
                </a:solidFill>
                <a:round/>
                <a:headEnd/>
                <a:tailEnd/>
              </a:ln>
              <a:effectLst>
                <a:outerShdw dist="114300" dir="2400000" algn="ctr" rotWithShape="0">
                  <a:srgbClr val="C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Fe</a:t>
                </a:r>
                <a:r>
                  <a:rPr lang="en-US" sz="3200" baseline="-250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2</a:t>
                </a:r>
                <a:r>
                  <a:rPr lang="en-US" sz="32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O</a:t>
                </a:r>
                <a:r>
                  <a:rPr lang="en-US" sz="3200" baseline="-25000" dirty="0" smtClean="0">
                    <a:solidFill>
                      <a:schemeClr val="bg2">
                        <a:lumMod val="10000"/>
                      </a:schemeClr>
                    </a:solidFill>
                    <a:latin typeface="Arial" charset="0"/>
                  </a:rPr>
                  <a:t>3</a:t>
                </a:r>
                <a:endPara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endParaRPr>
              </a:p>
            </p:txBody>
          </p:sp>
        </p:grpSp>
      </p:grpSp>
      <p:sp>
        <p:nvSpPr>
          <p:cNvPr id="29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Задание 4</a:t>
            </a:r>
            <a:endParaRPr lang="ru-RU" sz="40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2875" y="57150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ea typeface="+mj-ea"/>
                <a:cs typeface="Arial" pitchFamily="34" charset="0"/>
              </a:rPr>
              <a:t>Напишите уравнения реакций</a:t>
            </a:r>
            <a:endParaRPr lang="ru-RU" sz="2800" dirty="0">
              <a:ea typeface="+mj-ea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gray">
          <a:xfrm>
            <a:off x="1820863" y="1500188"/>
            <a:ext cx="5040312" cy="828675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Оксид кальция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gray">
          <a:xfrm>
            <a:off x="1820863" y="2619375"/>
            <a:ext cx="5040312" cy="828675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Оксид серы (</a:t>
            </a:r>
            <a:r>
              <a:rPr lang="en-US" sz="2800" dirty="0" smtClean="0">
                <a:cs typeface="Arial" pitchFamily="34" charset="0"/>
              </a:rPr>
              <a:t>VI</a:t>
            </a:r>
            <a:r>
              <a:rPr lang="ru-RU" sz="2800" dirty="0" smtClean="0">
                <a:cs typeface="Arial" pitchFamily="34" charset="0"/>
              </a:rPr>
              <a:t>)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gray">
          <a:xfrm>
            <a:off x="1820863" y="3738563"/>
            <a:ext cx="5040312" cy="828675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Оксид серебра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gray">
          <a:xfrm>
            <a:off x="1820863" y="4857750"/>
            <a:ext cx="5040312" cy="828675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Оксид фосфора (</a:t>
            </a:r>
            <a:r>
              <a:rPr lang="en-US" sz="2800" dirty="0" smtClean="0">
                <a:cs typeface="Arial" pitchFamily="34" charset="0"/>
              </a:rPr>
              <a:t>V</a:t>
            </a:r>
            <a:r>
              <a:rPr lang="ru-RU" sz="2800" dirty="0" smtClean="0">
                <a:cs typeface="Arial" pitchFamily="34" charset="0"/>
              </a:rPr>
              <a:t>)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9" name="Freeform 4"/>
          <p:cNvSpPr>
            <a:spLocks noChangeAspect="1" noEditPoints="1"/>
          </p:cNvSpPr>
          <p:nvPr/>
        </p:nvSpPr>
        <p:spPr bwMode="gray">
          <a:xfrm rot="1546031">
            <a:off x="763588" y="1220788"/>
            <a:ext cx="863600" cy="788987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solidFill>
            <a:srgbClr val="C00000"/>
          </a:solidFill>
          <a:ln w="0">
            <a:noFill/>
            <a:prstDash val="solid"/>
            <a:round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6" name="Freeform 4"/>
          <p:cNvSpPr>
            <a:spLocks noChangeAspect="1" noEditPoints="1"/>
          </p:cNvSpPr>
          <p:nvPr/>
        </p:nvSpPr>
        <p:spPr bwMode="gray">
          <a:xfrm rot="1546031">
            <a:off x="763588" y="2268538"/>
            <a:ext cx="863600" cy="788987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solidFill>
            <a:srgbClr val="C00000"/>
          </a:solidFill>
          <a:ln w="0">
            <a:noFill/>
            <a:prstDash val="solid"/>
            <a:round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7" name="Freeform 4"/>
          <p:cNvSpPr>
            <a:spLocks noChangeAspect="1" noEditPoints="1"/>
          </p:cNvSpPr>
          <p:nvPr/>
        </p:nvSpPr>
        <p:spPr bwMode="gray">
          <a:xfrm rot="1546031">
            <a:off x="763588" y="3316288"/>
            <a:ext cx="863600" cy="788987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solidFill>
            <a:srgbClr val="C00000"/>
          </a:solidFill>
          <a:ln w="0">
            <a:noFill/>
            <a:prstDash val="solid"/>
            <a:round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2" name="Freeform 4"/>
          <p:cNvSpPr>
            <a:spLocks noChangeAspect="1" noEditPoints="1"/>
          </p:cNvSpPr>
          <p:nvPr/>
        </p:nvSpPr>
        <p:spPr bwMode="gray">
          <a:xfrm rot="1546031">
            <a:off x="763588" y="4364038"/>
            <a:ext cx="863600" cy="788987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solidFill>
            <a:srgbClr val="C00000"/>
          </a:solidFill>
          <a:ln w="0">
            <a:noFill/>
            <a:prstDash val="solid"/>
            <a:round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514336" y="214313"/>
            <a:ext cx="81153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ea typeface="+mj-ea"/>
                <a:cs typeface="Arial" pitchFamily="34" charset="0"/>
              </a:rPr>
              <a:t>Выберите оксиды, которые реагируют с водой</a:t>
            </a:r>
            <a:endParaRPr lang="ru-RU" sz="32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6"/>
          <p:cNvSpPr>
            <a:spLocks noChangeArrowheads="1"/>
          </p:cNvSpPr>
          <p:nvPr/>
        </p:nvSpPr>
        <p:spPr bwMode="gray">
          <a:xfrm>
            <a:off x="428596" y="1357299"/>
            <a:ext cx="8501122" cy="2090752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Вычислите массу оксида магния, </a:t>
            </a:r>
          </a:p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который можно получить при сгорании </a:t>
            </a:r>
          </a:p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36г магния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514336" y="214313"/>
            <a:ext cx="81153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ea typeface="+mj-ea"/>
                <a:cs typeface="Arial" pitchFamily="34" charset="0"/>
              </a:rPr>
              <a:t>Задача</a:t>
            </a:r>
            <a:endParaRPr lang="ru-RU" sz="32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169</Words>
  <Application>Microsoft Office PowerPoint</Application>
  <PresentationFormat>Экран (4:3)</PresentationFormat>
  <Paragraphs>63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Кислотные оксиды</dc:title>
  <dc:creator>Политова Светлана Викторовна</dc:creator>
  <dc:description>ГБОУ СОШ № 1352</dc:description>
  <cp:lastModifiedBy>Kira</cp:lastModifiedBy>
  <cp:revision>149</cp:revision>
  <dcterms:created xsi:type="dcterms:W3CDTF">2012-03-27T04:29:48Z</dcterms:created>
  <dcterms:modified xsi:type="dcterms:W3CDTF">2016-02-07T18:40:50Z</dcterms:modified>
</cp:coreProperties>
</file>