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67" r:id="rId5"/>
    <p:sldId id="268" r:id="rId6"/>
    <p:sldId id="269" r:id="rId7"/>
    <p:sldId id="277" r:id="rId8"/>
    <p:sldId id="276" r:id="rId9"/>
    <p:sldId id="272" r:id="rId10"/>
    <p:sldId id="278" r:id="rId11"/>
    <p:sldId id="279" r:id="rId12"/>
    <p:sldId id="28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9C3"/>
    <a:srgbClr val="FFFFCC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1E6FD-F647-48FD-A17D-C30F5F4F05B2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Железо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371600" y="5500702"/>
            <a:ext cx="6400800" cy="92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Политова Светлана Викторовна,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учитель химии высшей квалификационной категории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428604"/>
            <a:ext cx="6400800" cy="92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ГБОУ СОШ № 1352 с углубленным изучением английского языка г. Москвы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Оксид железа (</a:t>
            </a:r>
            <a:r>
              <a:rPr lang="en-US" sz="3200" dirty="0" smtClean="0">
                <a:latin typeface="Arial" pitchFamily="34" charset="0"/>
                <a:ea typeface="+mj-ea"/>
                <a:cs typeface="Arial" pitchFamily="34" charset="0"/>
              </a:rPr>
              <a:t>III</a:t>
            </a: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7" name="Соединительная линия уступом 6"/>
          <p:cNvCxnSpPr>
            <a:endCxn id="13" idx="0"/>
          </p:cNvCxnSpPr>
          <p:nvPr/>
        </p:nvCxnSpPr>
        <p:spPr>
          <a:xfrm rot="16200000" flipH="1">
            <a:off x="1706877" y="1007711"/>
            <a:ext cx="1428760" cy="1270678"/>
          </a:xfrm>
          <a:prstGeom prst="bentConnector3">
            <a:avLst>
              <a:gd name="adj1" fmla="val 50000"/>
            </a:avLst>
          </a:prstGeom>
          <a:ln w="38100">
            <a:solidFill>
              <a:schemeClr val="bg2">
                <a:lumMod val="50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Соединительная линия уступом 8"/>
          <p:cNvCxnSpPr>
            <a:stCxn id="5" idx="2"/>
            <a:endCxn id="14" idx="3"/>
          </p:cNvCxnSpPr>
          <p:nvPr/>
        </p:nvCxnSpPr>
        <p:spPr>
          <a:xfrm rot="16200000" flipH="1">
            <a:off x="5110712" y="389958"/>
            <a:ext cx="2879173" cy="3956596"/>
          </a:xfrm>
          <a:prstGeom prst="bentConnector4">
            <a:avLst>
              <a:gd name="adj1" fmla="val 41560"/>
              <a:gd name="adj2" fmla="val 105778"/>
            </a:avLst>
          </a:prstGeom>
          <a:ln w="38100">
            <a:solidFill>
              <a:schemeClr val="bg2">
                <a:lumMod val="50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Заголовок 1"/>
          <p:cNvSpPr txBox="1">
            <a:spLocks/>
          </p:cNvSpPr>
          <p:nvPr/>
        </p:nvSpPr>
        <p:spPr>
          <a:xfrm>
            <a:off x="428596" y="2357430"/>
            <a:ext cx="5256000" cy="720000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Взаимодействие со щелочами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428596" y="3321843"/>
            <a:ext cx="8100000" cy="972000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Fe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+NaOH=</a:t>
            </a:r>
            <a:r>
              <a:rPr lang="en-US" sz="4400" dirty="0" smtClean="0">
                <a:latin typeface="Arial" pitchFamily="34" charset="0"/>
                <a:ea typeface="+mj-ea"/>
                <a:cs typeface="Arial" pitchFamily="34" charset="0"/>
              </a:rPr>
              <a:t>N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aFeO</a:t>
            </a:r>
            <a:r>
              <a:rPr lang="en-US" sz="4400" baseline="-25000" dirty="0" smtClean="0"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+H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3204000" y="5429264"/>
            <a:ext cx="2736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>
            <a:norm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При нагревании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CC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Взаимодействие с азотной кислотой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Fe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HN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+5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3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(p)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Fe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+3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(NO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3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b="1" dirty="0" smtClean="0">
                <a:latin typeface="Arial" pitchFamily="34" charset="0"/>
                <a:cs typeface="Arial" pitchFamily="34" charset="0"/>
                <a:sym typeface="Symbol"/>
              </a:rPr>
              <a:t>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+ 2H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err="1" smtClean="0">
                <a:latin typeface="Arial" pitchFamily="34" charset="0"/>
                <a:cs typeface="Arial" pitchFamily="34" charset="0"/>
              </a:rPr>
              <a:t>вос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ль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окис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ль</a:t>
            </a:r>
          </a:p>
          <a:p>
            <a:pPr marL="0">
              <a:spcBef>
                <a:spcPts val="0"/>
              </a:spcBef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Fe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0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3e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Fe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+3           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1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+5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+2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             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1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000" name="Rectangle 48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077200" cy="1103313"/>
          </a:xfrm>
        </p:spPr>
        <p:txBody>
          <a:bodyPr/>
          <a:lstStyle/>
          <a:p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Важнейшие источники железа</a:t>
            </a:r>
          </a:p>
        </p:txBody>
      </p:sp>
      <p:graphicFrame>
        <p:nvGraphicFramePr>
          <p:cNvPr id="254033" name="Group 81"/>
          <p:cNvGraphicFramePr>
            <a:graphicFrameLocks noGrp="1"/>
          </p:cNvGraphicFramePr>
          <p:nvPr>
            <p:ph idx="1"/>
          </p:nvPr>
        </p:nvGraphicFramePr>
        <p:xfrm>
          <a:off x="323850" y="1125538"/>
          <a:ext cx="8496300" cy="5508880"/>
        </p:xfrm>
        <a:graphic>
          <a:graphicData uri="http://schemas.openxmlformats.org/drawingml/2006/table">
            <a:tbl>
              <a:tblPr/>
              <a:tblGrid>
                <a:gridCol w="2663825"/>
                <a:gridCol w="1800225"/>
                <a:gridCol w="2286000"/>
                <a:gridCol w="1746250"/>
              </a:tblGrid>
              <a:tr h="882650"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Содержание железа в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100 г продукта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 печень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9 мг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4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 персики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 мг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4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 хлеб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 мг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26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 грибы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 свежие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 мг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4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 грибы   сушёные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35 мг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26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 яблоки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 мг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54001" name="Picture 49" descr="pego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425" y="1196975"/>
            <a:ext cx="1079500" cy="735013"/>
          </a:xfrm>
          <a:prstGeom prst="rect">
            <a:avLst/>
          </a:prstGeom>
          <a:noFill/>
        </p:spPr>
      </p:pic>
      <p:pic>
        <p:nvPicPr>
          <p:cNvPr id="254002" name="Picture 50" descr="i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9338" y="2060575"/>
            <a:ext cx="1081087" cy="796925"/>
          </a:xfrm>
          <a:prstGeom prst="rect">
            <a:avLst/>
          </a:prstGeom>
          <a:noFill/>
        </p:spPr>
      </p:pic>
      <p:pic>
        <p:nvPicPr>
          <p:cNvPr id="254003" name="Picture 51" descr="1173967133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425" y="2924175"/>
            <a:ext cx="1077913" cy="779463"/>
          </a:xfrm>
          <a:prstGeom prst="rect">
            <a:avLst/>
          </a:prstGeom>
          <a:noFill/>
        </p:spPr>
      </p:pic>
      <p:pic>
        <p:nvPicPr>
          <p:cNvPr id="254004" name="Picture 52" descr="i[15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59338" y="3860800"/>
            <a:ext cx="1079500" cy="863600"/>
          </a:xfrm>
          <a:prstGeom prst="rect">
            <a:avLst/>
          </a:prstGeom>
          <a:noFill/>
        </p:spPr>
      </p:pic>
      <p:pic>
        <p:nvPicPr>
          <p:cNvPr id="254005" name="Picture 53" descr="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59338" y="5805488"/>
            <a:ext cx="1081087" cy="75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4006" name="Picture 54" descr="im787_82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40425" y="4868863"/>
            <a:ext cx="1079500" cy="792162"/>
          </a:xfrm>
          <a:prstGeom prst="rect">
            <a:avLst/>
          </a:prstGeom>
          <a:noFill/>
        </p:spPr>
      </p:pic>
      <p:pic>
        <p:nvPicPr>
          <p:cNvPr id="254013" name="Picture 61" descr="j024071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00113" y="4005263"/>
            <a:ext cx="1471612" cy="218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1695440" y="1214422"/>
            <a:ext cx="5867400" cy="1339145"/>
            <a:chOff x="912" y="1008"/>
            <a:chExt cx="3984" cy="1357"/>
          </a:xfrm>
        </p:grpSpPr>
        <p:sp>
          <p:nvSpPr>
            <p:cNvPr id="6" name="AutoShape 4"/>
            <p:cNvSpPr>
              <a:spLocks noChangeArrowheads="1"/>
            </p:cNvSpPr>
            <p:nvPr/>
          </p:nvSpPr>
          <p:spPr bwMode="gray">
            <a:xfrm>
              <a:off x="912" y="1008"/>
              <a:ext cx="3984" cy="1313"/>
            </a:xfrm>
            <a:prstGeom prst="roundRect">
              <a:avLst>
                <a:gd name="adj" fmla="val 10889"/>
              </a:avLst>
            </a:prstGeom>
            <a:solidFill>
              <a:schemeClr val="bg2">
                <a:lumMod val="90000"/>
              </a:schemeClr>
            </a:solidFill>
            <a:ln w="38100">
              <a:noFill/>
              <a:round/>
              <a:headEnd/>
              <a:tailEnd/>
            </a:ln>
            <a:effectLst>
              <a:outerShdw dist="135003" dir="2928844" algn="ctr" rotWithShape="0">
                <a:schemeClr val="accent6">
                  <a:lumMod val="50000"/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 sz="24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999" y="1092"/>
              <a:ext cx="768" cy="746"/>
              <a:chOff x="999" y="1092"/>
              <a:chExt cx="768" cy="746"/>
            </a:xfrm>
          </p:grpSpPr>
          <p:sp>
            <p:nvSpPr>
              <p:cNvPr id="9" name="AutoShape 6"/>
              <p:cNvSpPr>
                <a:spLocks noChangeArrowheads="1"/>
              </p:cNvSpPr>
              <p:nvPr/>
            </p:nvSpPr>
            <p:spPr bwMode="gray">
              <a:xfrm>
                <a:off x="999" y="1092"/>
                <a:ext cx="768" cy="746"/>
              </a:xfrm>
              <a:prstGeom prst="roundRect">
                <a:avLst>
                  <a:gd name="adj" fmla="val 11921"/>
                </a:avLst>
              </a:prstGeom>
              <a:solidFill>
                <a:schemeClr val="accent6">
                  <a:lumMod val="50000"/>
                </a:schemeClr>
              </a:soli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sz="2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" name="Freeform 7"/>
              <p:cNvSpPr>
                <a:spLocks/>
              </p:cNvSpPr>
              <p:nvPr/>
            </p:nvSpPr>
            <p:spPr bwMode="gray">
              <a:xfrm>
                <a:off x="1047" y="1140"/>
                <a:ext cx="383" cy="373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6">
                      <a:lumMod val="75000"/>
                      <a:shade val="30000"/>
                      <a:satMod val="115000"/>
                    </a:schemeClr>
                  </a:gs>
                  <a:gs pos="50000">
                    <a:schemeClr val="accent6">
                      <a:lumMod val="75000"/>
                      <a:shade val="67500"/>
                      <a:satMod val="115000"/>
                    </a:schemeClr>
                  </a:gs>
                  <a:gs pos="100000">
                    <a:schemeClr val="accent6">
                      <a:lumMod val="75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" name="Text Box 8"/>
              <p:cNvSpPr txBox="1">
                <a:spLocks noChangeArrowheads="1"/>
              </p:cNvSpPr>
              <p:nvPr/>
            </p:nvSpPr>
            <p:spPr bwMode="gray">
              <a:xfrm>
                <a:off x="1254" y="1295"/>
                <a:ext cx="242" cy="46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ru-RU" sz="24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Arial" pitchFamily="34" charset="0"/>
                  </a:rPr>
                  <a:t>1</a:t>
                </a:r>
                <a:endParaRPr lang="en-US" sz="24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8" name="Text Box 9"/>
            <p:cNvSpPr txBox="1">
              <a:spLocks noChangeArrowheads="1"/>
            </p:cNvSpPr>
            <p:nvPr/>
          </p:nvSpPr>
          <p:spPr bwMode="gray">
            <a:xfrm>
              <a:off x="1872" y="1149"/>
              <a:ext cx="2928" cy="121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ru-RU" sz="24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Характеристика элемента по положению в ПСХЭ и строению атома.</a:t>
              </a:r>
              <a:endPara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Group 10"/>
          <p:cNvGrpSpPr>
            <a:grpSpLocks/>
          </p:cNvGrpSpPr>
          <p:nvPr/>
        </p:nvGrpSpPr>
        <p:grpSpPr bwMode="auto">
          <a:xfrm>
            <a:off x="1695440" y="2912133"/>
            <a:ext cx="5867400" cy="900000"/>
            <a:chOff x="912" y="2016"/>
            <a:chExt cx="3984" cy="912"/>
          </a:xfrm>
        </p:grpSpPr>
        <p:sp>
          <p:nvSpPr>
            <p:cNvPr id="13" name="AutoShape 11"/>
            <p:cNvSpPr>
              <a:spLocks noChangeArrowheads="1"/>
            </p:cNvSpPr>
            <p:nvPr/>
          </p:nvSpPr>
          <p:spPr bwMode="gray">
            <a:xfrm>
              <a:off x="912" y="2016"/>
              <a:ext cx="3984" cy="912"/>
            </a:xfrm>
            <a:prstGeom prst="roundRect">
              <a:avLst>
                <a:gd name="adj" fmla="val 10889"/>
              </a:avLst>
            </a:prstGeom>
            <a:solidFill>
              <a:schemeClr val="bg2">
                <a:lumMod val="90000"/>
              </a:schemeClr>
            </a:solidFill>
            <a:ln w="38100">
              <a:noFill/>
              <a:round/>
              <a:headEnd/>
              <a:tailEnd/>
            </a:ln>
            <a:effectLst>
              <a:outerShdw dist="135003" dir="2928844" algn="ctr" rotWithShape="0">
                <a:schemeClr val="accent6">
                  <a:lumMod val="50000"/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 sz="24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4" name="Group 12"/>
            <p:cNvGrpSpPr>
              <a:grpSpLocks/>
            </p:cNvGrpSpPr>
            <p:nvPr/>
          </p:nvGrpSpPr>
          <p:grpSpPr bwMode="auto">
            <a:xfrm>
              <a:off x="999" y="2100"/>
              <a:ext cx="768" cy="746"/>
              <a:chOff x="999" y="2100"/>
              <a:chExt cx="768" cy="746"/>
            </a:xfrm>
          </p:grpSpPr>
          <p:sp>
            <p:nvSpPr>
              <p:cNvPr id="16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768" cy="746"/>
              </a:xfrm>
              <a:prstGeom prst="roundRect">
                <a:avLst>
                  <a:gd name="adj" fmla="val 11921"/>
                </a:avLst>
              </a:prstGeom>
              <a:solidFill>
                <a:schemeClr val="accent6">
                  <a:lumMod val="50000"/>
                </a:schemeClr>
              </a:soli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sz="2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" name="Freeform 14"/>
              <p:cNvSpPr>
                <a:spLocks/>
              </p:cNvSpPr>
              <p:nvPr/>
            </p:nvSpPr>
            <p:spPr bwMode="gray">
              <a:xfrm>
                <a:off x="1047" y="2148"/>
                <a:ext cx="383" cy="373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6">
                      <a:lumMod val="75000"/>
                      <a:shade val="30000"/>
                      <a:satMod val="115000"/>
                    </a:schemeClr>
                  </a:gs>
                  <a:gs pos="50000">
                    <a:schemeClr val="accent6">
                      <a:lumMod val="75000"/>
                      <a:shade val="67500"/>
                      <a:satMod val="115000"/>
                    </a:schemeClr>
                  </a:gs>
                  <a:gs pos="100000">
                    <a:schemeClr val="accent6">
                      <a:lumMod val="75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" name="Text Box 15"/>
              <p:cNvSpPr txBox="1">
                <a:spLocks noChangeArrowheads="1"/>
              </p:cNvSpPr>
              <p:nvPr/>
            </p:nvSpPr>
            <p:spPr bwMode="gray">
              <a:xfrm>
                <a:off x="1254" y="2304"/>
                <a:ext cx="242" cy="46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ru-RU" sz="2400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Arial" pitchFamily="34" charset="0"/>
                  </a:rPr>
                  <a:t>2</a:t>
                </a:r>
                <a:endParaRPr lang="en-US" sz="24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5" name="Text Box 16"/>
            <p:cNvSpPr txBox="1">
              <a:spLocks noChangeArrowheads="1"/>
            </p:cNvSpPr>
            <p:nvPr/>
          </p:nvSpPr>
          <p:spPr bwMode="gray">
            <a:xfrm>
              <a:off x="1872" y="2141"/>
              <a:ext cx="2928" cy="4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ru-RU" sz="24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Физические свойства. </a:t>
              </a:r>
              <a:endPara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9" name="Group 17"/>
          <p:cNvGrpSpPr>
            <a:grpSpLocks/>
          </p:cNvGrpSpPr>
          <p:nvPr/>
        </p:nvGrpSpPr>
        <p:grpSpPr bwMode="auto">
          <a:xfrm>
            <a:off x="1695440" y="4170699"/>
            <a:ext cx="5867400" cy="900000"/>
            <a:chOff x="912" y="3036"/>
            <a:chExt cx="3984" cy="912"/>
          </a:xfrm>
        </p:grpSpPr>
        <p:sp>
          <p:nvSpPr>
            <p:cNvPr id="20" name="AutoShape 18"/>
            <p:cNvSpPr>
              <a:spLocks noChangeArrowheads="1"/>
            </p:cNvSpPr>
            <p:nvPr/>
          </p:nvSpPr>
          <p:spPr bwMode="gray">
            <a:xfrm>
              <a:off x="912" y="3036"/>
              <a:ext cx="3984" cy="912"/>
            </a:xfrm>
            <a:prstGeom prst="roundRect">
              <a:avLst>
                <a:gd name="adj" fmla="val 10889"/>
              </a:avLst>
            </a:prstGeom>
            <a:solidFill>
              <a:schemeClr val="bg2">
                <a:lumMod val="90000"/>
              </a:schemeClr>
            </a:solidFill>
            <a:ln w="38100">
              <a:noFill/>
              <a:round/>
              <a:headEnd/>
              <a:tailEnd/>
            </a:ln>
            <a:effectLst>
              <a:outerShdw dist="135003" dir="2928844" algn="ctr" rotWithShape="0">
                <a:schemeClr val="accent6">
                  <a:lumMod val="50000"/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 sz="24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1" name="Group 19"/>
            <p:cNvGrpSpPr>
              <a:grpSpLocks/>
            </p:cNvGrpSpPr>
            <p:nvPr/>
          </p:nvGrpSpPr>
          <p:grpSpPr bwMode="auto">
            <a:xfrm>
              <a:off x="999" y="3120"/>
              <a:ext cx="768" cy="746"/>
              <a:chOff x="999" y="3120"/>
              <a:chExt cx="768" cy="746"/>
            </a:xfrm>
          </p:grpSpPr>
          <p:sp>
            <p:nvSpPr>
              <p:cNvPr id="23" name="AutoShape 20"/>
              <p:cNvSpPr>
                <a:spLocks noChangeArrowheads="1"/>
              </p:cNvSpPr>
              <p:nvPr/>
            </p:nvSpPr>
            <p:spPr bwMode="gray">
              <a:xfrm>
                <a:off x="999" y="3120"/>
                <a:ext cx="768" cy="746"/>
              </a:xfrm>
              <a:prstGeom prst="roundRect">
                <a:avLst>
                  <a:gd name="adj" fmla="val 11921"/>
                </a:avLst>
              </a:prstGeom>
              <a:solidFill>
                <a:schemeClr val="accent6">
                  <a:lumMod val="50000"/>
                </a:schemeClr>
              </a:soli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sz="2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" name="Freeform 21"/>
              <p:cNvSpPr>
                <a:spLocks/>
              </p:cNvSpPr>
              <p:nvPr/>
            </p:nvSpPr>
            <p:spPr bwMode="gray">
              <a:xfrm>
                <a:off x="1047" y="3168"/>
                <a:ext cx="383" cy="373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6">
                      <a:lumMod val="75000"/>
                      <a:shade val="30000"/>
                      <a:satMod val="115000"/>
                    </a:schemeClr>
                  </a:gs>
                  <a:gs pos="50000">
                    <a:schemeClr val="accent6">
                      <a:lumMod val="75000"/>
                      <a:shade val="67500"/>
                      <a:satMod val="115000"/>
                    </a:schemeClr>
                  </a:gs>
                  <a:gs pos="100000">
                    <a:schemeClr val="accent6">
                      <a:lumMod val="75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" name="Text Box 22"/>
              <p:cNvSpPr txBox="1">
                <a:spLocks noChangeArrowheads="1"/>
              </p:cNvSpPr>
              <p:nvPr/>
            </p:nvSpPr>
            <p:spPr bwMode="gray">
              <a:xfrm>
                <a:off x="1254" y="3324"/>
                <a:ext cx="242" cy="46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ru-RU" sz="2400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Arial" pitchFamily="34" charset="0"/>
                  </a:rPr>
                  <a:t>3</a:t>
                </a:r>
                <a:endParaRPr lang="en-US" sz="24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2" name="Text Box 23"/>
            <p:cNvSpPr txBox="1">
              <a:spLocks noChangeArrowheads="1"/>
            </p:cNvSpPr>
            <p:nvPr/>
          </p:nvSpPr>
          <p:spPr bwMode="gray">
            <a:xfrm>
              <a:off x="1872" y="3161"/>
              <a:ext cx="2928" cy="4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ru-RU" sz="24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Химические свойства.</a:t>
              </a:r>
              <a:endPara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6" name="Group 3"/>
          <p:cNvGrpSpPr>
            <a:grpSpLocks/>
          </p:cNvGrpSpPr>
          <p:nvPr/>
        </p:nvGrpSpPr>
        <p:grpSpPr bwMode="auto">
          <a:xfrm>
            <a:off x="1695440" y="5429264"/>
            <a:ext cx="5867400" cy="900000"/>
            <a:chOff x="912" y="1008"/>
            <a:chExt cx="3984" cy="912"/>
          </a:xfrm>
        </p:grpSpPr>
        <p:sp>
          <p:nvSpPr>
            <p:cNvPr id="27" name="AutoShape 4"/>
            <p:cNvSpPr>
              <a:spLocks noChangeArrowheads="1"/>
            </p:cNvSpPr>
            <p:nvPr/>
          </p:nvSpPr>
          <p:spPr bwMode="gray">
            <a:xfrm>
              <a:off x="912" y="1008"/>
              <a:ext cx="3984" cy="912"/>
            </a:xfrm>
            <a:prstGeom prst="roundRect">
              <a:avLst>
                <a:gd name="adj" fmla="val 10889"/>
              </a:avLst>
            </a:prstGeom>
            <a:solidFill>
              <a:schemeClr val="bg2">
                <a:lumMod val="90000"/>
              </a:schemeClr>
            </a:solidFill>
            <a:ln w="38100">
              <a:noFill/>
              <a:round/>
              <a:headEnd/>
              <a:tailEnd/>
            </a:ln>
            <a:effectLst>
              <a:outerShdw dist="135003" dir="2928844" algn="ctr" rotWithShape="0">
                <a:schemeClr val="accent6">
                  <a:lumMod val="50000"/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 sz="24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8" name="Group 5"/>
            <p:cNvGrpSpPr>
              <a:grpSpLocks/>
            </p:cNvGrpSpPr>
            <p:nvPr/>
          </p:nvGrpSpPr>
          <p:grpSpPr bwMode="auto">
            <a:xfrm>
              <a:off x="999" y="1092"/>
              <a:ext cx="768" cy="746"/>
              <a:chOff x="999" y="1092"/>
              <a:chExt cx="768" cy="746"/>
            </a:xfrm>
          </p:grpSpPr>
          <p:sp>
            <p:nvSpPr>
              <p:cNvPr id="30" name="AutoShape 6"/>
              <p:cNvSpPr>
                <a:spLocks noChangeArrowheads="1"/>
              </p:cNvSpPr>
              <p:nvPr/>
            </p:nvSpPr>
            <p:spPr bwMode="gray">
              <a:xfrm>
                <a:off x="999" y="1092"/>
                <a:ext cx="768" cy="746"/>
              </a:xfrm>
              <a:prstGeom prst="roundRect">
                <a:avLst>
                  <a:gd name="adj" fmla="val 11921"/>
                </a:avLst>
              </a:prstGeom>
              <a:solidFill>
                <a:schemeClr val="accent6">
                  <a:lumMod val="50000"/>
                </a:schemeClr>
              </a:soli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sz="2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" name="Freeform 7"/>
              <p:cNvSpPr>
                <a:spLocks/>
              </p:cNvSpPr>
              <p:nvPr/>
            </p:nvSpPr>
            <p:spPr bwMode="gray">
              <a:xfrm>
                <a:off x="1047" y="1140"/>
                <a:ext cx="383" cy="373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6">
                      <a:lumMod val="75000"/>
                      <a:shade val="30000"/>
                      <a:satMod val="115000"/>
                    </a:schemeClr>
                  </a:gs>
                  <a:gs pos="50000">
                    <a:schemeClr val="accent6">
                      <a:lumMod val="75000"/>
                      <a:shade val="67500"/>
                      <a:satMod val="115000"/>
                    </a:schemeClr>
                  </a:gs>
                  <a:gs pos="100000">
                    <a:schemeClr val="accent6">
                      <a:lumMod val="75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" name="Text Box 8"/>
              <p:cNvSpPr txBox="1">
                <a:spLocks noChangeArrowheads="1"/>
              </p:cNvSpPr>
              <p:nvPr/>
            </p:nvSpPr>
            <p:spPr bwMode="gray">
              <a:xfrm>
                <a:off x="1254" y="1295"/>
                <a:ext cx="242" cy="46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ru-RU" sz="2400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Arial" pitchFamily="34" charset="0"/>
                  </a:rPr>
                  <a:t>4</a:t>
                </a:r>
                <a:endParaRPr lang="en-US" sz="24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9" name="Text Box 9"/>
            <p:cNvSpPr txBox="1">
              <a:spLocks noChangeArrowheads="1"/>
            </p:cNvSpPr>
            <p:nvPr/>
          </p:nvSpPr>
          <p:spPr bwMode="gray">
            <a:xfrm>
              <a:off x="1872" y="1149"/>
              <a:ext cx="2928" cy="4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ru-RU" sz="24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Соединения железа. </a:t>
              </a:r>
              <a:endPara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3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План изучения темы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Характеристика элемента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Соединительная линия уступом 6"/>
          <p:cNvCxnSpPr/>
          <p:nvPr/>
        </p:nvCxnSpPr>
        <p:spPr>
          <a:xfrm rot="5400000">
            <a:off x="750067" y="964389"/>
            <a:ext cx="1071570" cy="1000132"/>
          </a:xfrm>
          <a:prstGeom prst="bentConnector3">
            <a:avLst>
              <a:gd name="adj1" fmla="val 50000"/>
            </a:avLst>
          </a:prstGeom>
          <a:ln w="38100">
            <a:solidFill>
              <a:schemeClr val="bg2">
                <a:lumMod val="50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Соединительная линия уступом 8"/>
          <p:cNvCxnSpPr/>
          <p:nvPr/>
        </p:nvCxnSpPr>
        <p:spPr>
          <a:xfrm rot="16200000" flipH="1">
            <a:off x="7322363" y="964389"/>
            <a:ext cx="1071570" cy="1000132"/>
          </a:xfrm>
          <a:prstGeom prst="bentConnector3">
            <a:avLst>
              <a:gd name="adj1" fmla="val 50000"/>
            </a:avLst>
          </a:prstGeom>
          <a:ln w="38100">
            <a:solidFill>
              <a:schemeClr val="bg2">
                <a:lumMod val="50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Группа 21"/>
          <p:cNvGrpSpPr/>
          <p:nvPr/>
        </p:nvGrpSpPr>
        <p:grpSpPr>
          <a:xfrm>
            <a:off x="500034" y="2000240"/>
            <a:ext cx="8143932" cy="654032"/>
            <a:chOff x="285720" y="2000240"/>
            <a:chExt cx="8143932" cy="654032"/>
          </a:xfrm>
        </p:grpSpPr>
        <p:sp>
          <p:nvSpPr>
            <p:cNvPr id="19" name="Заголовок 1"/>
            <p:cNvSpPr txBox="1">
              <a:spLocks/>
            </p:cNvSpPr>
            <p:nvPr/>
          </p:nvSpPr>
          <p:spPr>
            <a:xfrm>
              <a:off x="285720" y="2000240"/>
              <a:ext cx="2571768" cy="654032"/>
            </a:xfrm>
            <a:prstGeom prst="roundRect">
              <a:avLst>
                <a:gd name="adj" fmla="val 0"/>
              </a:avLst>
            </a:prstGeom>
            <a:solidFill>
              <a:schemeClr val="bg2">
                <a:lumMod val="90000"/>
              </a:schemeClr>
            </a:solidFill>
            <a:ln w="38100">
              <a:solidFill>
                <a:schemeClr val="bg2">
                  <a:lumMod val="50000"/>
                </a:schemeClr>
              </a:solidFill>
            </a:ln>
            <a:effectLst>
              <a:outerShdw dist="76200" dir="2400000" algn="ctr" rotWithShape="0">
                <a:schemeClr val="accent6">
                  <a:lumMod val="50000"/>
                  <a:alpha val="50000"/>
                </a:schemeClr>
              </a:outerShdw>
            </a:effectLst>
          </p:spPr>
          <p:txBody>
            <a:bodyPr vert="horz" lIns="91440" tIns="45720" rIns="91440" bIns="45720" rtlCol="0" anchor="ctr">
              <a:normAutofit fontScale="67500" lnSpcReduction="200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Нормальное</a:t>
              </a:r>
              <a:r>
                <a:rPr kumimoji="0" lang="ru-RU" sz="32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 состояние атома</a:t>
              </a:r>
              <a:endPara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  <p:sp>
          <p:nvSpPr>
            <p:cNvPr id="20" name="Заголовок 1"/>
            <p:cNvSpPr txBox="1">
              <a:spLocks/>
            </p:cNvSpPr>
            <p:nvPr/>
          </p:nvSpPr>
          <p:spPr>
            <a:xfrm>
              <a:off x="5857884" y="2000240"/>
              <a:ext cx="2571768" cy="654032"/>
            </a:xfrm>
            <a:prstGeom prst="roundRect">
              <a:avLst>
                <a:gd name="adj" fmla="val 0"/>
              </a:avLst>
            </a:prstGeom>
            <a:solidFill>
              <a:schemeClr val="bg2">
                <a:lumMod val="90000"/>
              </a:schemeClr>
            </a:solidFill>
            <a:ln w="38100">
              <a:solidFill>
                <a:schemeClr val="bg2">
                  <a:lumMod val="50000"/>
                </a:schemeClr>
              </a:solidFill>
            </a:ln>
            <a:effectLst>
              <a:outerShdw dist="76200" dir="2400000" algn="ctr" rotWithShape="0">
                <a:schemeClr val="accent6">
                  <a:lumMod val="50000"/>
                  <a:alpha val="50000"/>
                </a:schemeClr>
              </a:outerShdw>
            </a:effectLst>
          </p:spPr>
          <p:txBody>
            <a:bodyPr vert="horz" lIns="91440" tIns="45720" rIns="91440" bIns="45720" rtlCol="0" anchor="ctr">
              <a:normAutofit fontScale="67500" lnSpcReduction="200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Возбужденное</a:t>
              </a:r>
              <a:r>
                <a:rPr kumimoji="0" lang="ru-RU" sz="32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 состояние атома</a:t>
              </a:r>
              <a:endPara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</p:grpSp>
      <p:sp>
        <p:nvSpPr>
          <p:cNvPr id="23" name="Заголовок 1"/>
          <p:cNvSpPr txBox="1">
            <a:spLocks/>
          </p:cNvSpPr>
          <p:nvPr/>
        </p:nvSpPr>
        <p:spPr>
          <a:xfrm>
            <a:off x="142844" y="2786058"/>
            <a:ext cx="4320000" cy="654032"/>
          </a:xfrm>
          <a:prstGeom prst="roundRect">
            <a:avLst>
              <a:gd name="adj" fmla="val 0"/>
            </a:avLst>
          </a:prstGeom>
          <a:noFill/>
          <a:ln w="38100"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1s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2s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2p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6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3s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3p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6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3d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6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4s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endParaRPr kumimoji="0" lang="ru-RU" sz="3200" b="0" i="0" u="none" strike="noStrike" kern="1200" cap="none" spc="0" normalizeH="0" baseline="30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934000" y="4786322"/>
            <a:ext cx="3240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>
            <a:normAutofit fontScale="90000"/>
          </a:bodyPr>
          <a:lstStyle/>
          <a:p>
            <a:pPr lvl="0"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Fe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(FeO·Fe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Нахождение в природе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220016" y="5786454"/>
            <a:ext cx="2736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Fe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·3H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O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647984" y="5786454"/>
            <a:ext cx="2016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Fe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3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6429388" y="1928802"/>
            <a:ext cx="2304000" cy="828000"/>
          </a:xfrm>
          <a:prstGeom prst="roundRect">
            <a:avLst>
              <a:gd name="adj" fmla="val 0"/>
            </a:avLst>
          </a:prstGeom>
          <a:noFill/>
          <a:ln w="38100">
            <a:noFill/>
          </a:ln>
          <a:effectLst/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Магнитный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железняк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500034" y="1928802"/>
            <a:ext cx="2304000" cy="828000"/>
          </a:xfrm>
          <a:prstGeom prst="roundRect">
            <a:avLst>
              <a:gd name="adj" fmla="val 0"/>
            </a:avLst>
          </a:prstGeom>
          <a:noFill/>
          <a:ln w="38100">
            <a:noFill/>
          </a:ln>
          <a:effectLst/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Бурый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железняк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3464711" y="1928802"/>
            <a:ext cx="2304000" cy="828000"/>
          </a:xfrm>
          <a:prstGeom prst="roundRect">
            <a:avLst>
              <a:gd name="adj" fmla="val 0"/>
            </a:avLst>
          </a:prstGeom>
          <a:noFill/>
          <a:ln w="38100">
            <a:noFill/>
          </a:ln>
          <a:effectLst/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Красный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железняк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81481E-6 L -0.53542 -0.2863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8" y="-14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81481E-6 L 0.27951 -0.2863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" y="-143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99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99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85185E-6 L 0.26198 -0.1405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1" y="-7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ECFF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ECFF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noProof="0" dirty="0" smtClean="0">
                <a:latin typeface="Arial" pitchFamily="34" charset="0"/>
                <a:ea typeface="+mj-ea"/>
                <a:cs typeface="Arial" pitchFamily="34" charset="0"/>
              </a:rPr>
              <a:t>Физические свойства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464315" y="2285992"/>
            <a:ext cx="3564000" cy="972000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Серебристо-серый металл</a:t>
            </a: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5000628" y="5072074"/>
            <a:ext cx="3564000" cy="972000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 smtClean="0">
                <a:latin typeface="Arial" pitchFamily="34" charset="0"/>
                <a:ea typeface="+mj-ea"/>
                <a:cs typeface="Arial" pitchFamily="34" charset="0"/>
              </a:rPr>
              <a:t>К</a:t>
            </a:r>
            <a:r>
              <a:rPr kumimoji="0" lang="ru-RU" sz="28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овкость</a:t>
            </a:r>
            <a:endParaRPr kumimoji="0" lang="ru-RU" sz="28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5000628" y="2285992"/>
            <a:ext cx="3564000" cy="972000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 smtClean="0">
                <a:latin typeface="Arial" pitchFamily="34" charset="0"/>
                <a:ea typeface="+mj-ea"/>
                <a:cs typeface="Arial" pitchFamily="34" charset="0"/>
              </a:rPr>
              <a:t>П</a:t>
            </a:r>
            <a:r>
              <a:rPr kumimoji="0" lang="ru-RU" sz="28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ластичность</a:t>
            </a:r>
            <a:endParaRPr kumimoji="0" lang="ru-RU" sz="28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464315" y="3679033"/>
            <a:ext cx="3564000" cy="972000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Магнитные</a:t>
            </a:r>
            <a:r>
              <a:rPr kumimoji="0" lang="ru-RU" sz="28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свойства</a:t>
            </a:r>
            <a:endParaRPr kumimoji="0" lang="ru-RU" sz="28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464315" y="5072074"/>
            <a:ext cx="3564000" cy="972000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Плотность: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7,87</a:t>
            </a:r>
            <a:r>
              <a:rPr kumimoji="0" lang="ru-RU" sz="28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ru-RU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г/см</a:t>
            </a:r>
            <a:r>
              <a:rPr kumimoji="0" lang="ru-RU" sz="280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</a:t>
            </a:r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5000628" y="3679033"/>
            <a:ext cx="3564000" cy="972000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Температура</a:t>
            </a:r>
            <a:r>
              <a:rPr kumimoji="0" lang="ru-RU" sz="28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плавления: 1539°С</a:t>
            </a:r>
            <a:endParaRPr kumimoji="0" lang="ru-RU" sz="28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88000" y="1981200"/>
          <a:ext cx="8568000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000"/>
                <a:gridCol w="1224000"/>
                <a:gridCol w="1224000"/>
                <a:gridCol w="1224000"/>
                <a:gridCol w="1224000"/>
                <a:gridCol w="1224000"/>
                <a:gridCol w="1224000"/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Fe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Cl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US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FeCl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 gridSpan="5"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Электронный баланс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Fe</a:t>
                      </a:r>
                      <a:r>
                        <a:rPr lang="ru-RU" sz="3200" b="0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-3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Fe</a:t>
                      </a:r>
                      <a:r>
                        <a:rPr lang="ru-RU" sz="3200" b="0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Cl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3200" b="0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+2e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  <a:endParaRPr lang="ru-RU" sz="32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Cl</a:t>
                      </a:r>
                      <a:r>
                        <a:rPr lang="ru-RU" sz="3200" b="0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3204000" y="5429264"/>
            <a:ext cx="2736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>
            <a:norm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При нагревании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2071670" y="500042"/>
            <a:ext cx="500066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Железо-восстановитель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88001" y="1981200"/>
          <a:ext cx="8856000" cy="151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000"/>
                <a:gridCol w="1296000"/>
                <a:gridCol w="1692000"/>
                <a:gridCol w="1296000"/>
                <a:gridCol w="1296000"/>
                <a:gridCol w="1296000"/>
              </a:tblGrid>
              <a:tr h="756000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Fe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Fe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  <a:endParaRPr lang="ru-RU" sz="32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FeCl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0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  <a:endParaRPr lang="ru-RU" sz="32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56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Fe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(SO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0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  <a:endParaRPr lang="ru-RU" sz="32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Fe(OH)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0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026000" y="5429264"/>
            <a:ext cx="7092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>
            <a:normAutofit fontScale="90000"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Напишите молекулярные и ионные уравнения реакций следующих превращений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2071670" y="500042"/>
            <a:ext cx="500066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latin typeface="Arial" pitchFamily="34" charset="0"/>
                <a:ea typeface="+mj-ea"/>
                <a:cs typeface="Arial" pitchFamily="34" charset="0"/>
              </a:rPr>
              <a:t>Генетическая цепочка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Степени окисления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1" y="1000108"/>
          <a:ext cx="8715438" cy="56251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6148"/>
                <a:gridCol w="3786214"/>
                <a:gridCol w="1643076"/>
              </a:tblGrid>
              <a:tr h="655839"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+2</a:t>
                      </a:r>
                      <a:endParaRPr lang="ru-RU" sz="32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+3</a:t>
                      </a:r>
                      <a:endParaRPr lang="ru-RU" sz="32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+6</a:t>
                      </a:r>
                      <a:endParaRPr lang="ru-RU" sz="32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558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err="1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FeO</a:t>
                      </a:r>
                      <a:endParaRPr lang="ru-RU" sz="3200" b="1" dirty="0" smtClean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Fe</a:t>
                      </a:r>
                      <a:r>
                        <a:rPr lang="en-US" sz="3200" b="1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3200" b="1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1" baseline="-250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558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Черное кристаллическое вещество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Порошок белого цвета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55839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Нерастворимое в воде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Нерастворимое в воде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0" dirty="0" smtClean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558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Основный оксид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err="1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Амфотерные</a:t>
                      </a:r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 свойства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558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Реагирует с кислотами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Реагирует с кислотами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0" dirty="0" smtClean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558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0" dirty="0" smtClean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Реагирует с твердыми щелочами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0" dirty="0" smtClean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Оксид железа (</a:t>
            </a:r>
            <a:r>
              <a:rPr lang="en-US" sz="3200" dirty="0" smtClean="0">
                <a:latin typeface="Arial" pitchFamily="34" charset="0"/>
                <a:ea typeface="+mj-ea"/>
                <a:cs typeface="Arial" pitchFamily="34" charset="0"/>
              </a:rPr>
              <a:t>III</a:t>
            </a: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7" name="Соединительная линия уступом 6"/>
          <p:cNvCxnSpPr>
            <a:endCxn id="13" idx="0"/>
          </p:cNvCxnSpPr>
          <p:nvPr/>
        </p:nvCxnSpPr>
        <p:spPr>
          <a:xfrm rot="16200000" flipH="1">
            <a:off x="1706877" y="1007711"/>
            <a:ext cx="1428760" cy="1270678"/>
          </a:xfrm>
          <a:prstGeom prst="bentConnector3">
            <a:avLst>
              <a:gd name="adj1" fmla="val 50000"/>
            </a:avLst>
          </a:prstGeom>
          <a:ln w="38100">
            <a:solidFill>
              <a:schemeClr val="bg2">
                <a:lumMod val="50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Соединительная линия уступом 8"/>
          <p:cNvCxnSpPr>
            <a:stCxn id="5" idx="2"/>
            <a:endCxn id="14" idx="3"/>
          </p:cNvCxnSpPr>
          <p:nvPr/>
        </p:nvCxnSpPr>
        <p:spPr>
          <a:xfrm rot="16200000" flipH="1">
            <a:off x="5110712" y="389958"/>
            <a:ext cx="2879173" cy="3956596"/>
          </a:xfrm>
          <a:prstGeom prst="bentConnector4">
            <a:avLst>
              <a:gd name="adj1" fmla="val 41560"/>
              <a:gd name="adj2" fmla="val 105778"/>
            </a:avLst>
          </a:prstGeom>
          <a:ln w="38100">
            <a:solidFill>
              <a:schemeClr val="bg2">
                <a:lumMod val="50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Заголовок 1"/>
          <p:cNvSpPr txBox="1">
            <a:spLocks/>
          </p:cNvSpPr>
          <p:nvPr/>
        </p:nvSpPr>
        <p:spPr>
          <a:xfrm>
            <a:off x="428596" y="2357430"/>
            <a:ext cx="5256000" cy="720000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Взаимодействие с кислотами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428596" y="3321843"/>
            <a:ext cx="8100000" cy="972000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Fe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+H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SO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4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=Fe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(SO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4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)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+H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CC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261</Words>
  <Application>Microsoft Office PowerPoint</Application>
  <PresentationFormat>Экран (4:3)</PresentationFormat>
  <Paragraphs>107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Железо </vt:lpstr>
      <vt:lpstr>План изучения темы</vt:lpstr>
      <vt:lpstr>Характеристика элемента</vt:lpstr>
      <vt:lpstr>Fe3O4(FeO·Fe2O3)</vt:lpstr>
      <vt:lpstr>Слайд 5</vt:lpstr>
      <vt:lpstr>При нагревании</vt:lpstr>
      <vt:lpstr>Напишите молекулярные и ионные уравнения реакций следующих превращений</vt:lpstr>
      <vt:lpstr>Степени окисления</vt:lpstr>
      <vt:lpstr>Слайд 9</vt:lpstr>
      <vt:lpstr>При нагревании</vt:lpstr>
      <vt:lpstr>Взаимодействие с азотной кислотой</vt:lpstr>
      <vt:lpstr>Важнейшие источники железа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Железо.</dc:title>
  <dc:creator>Политова Светлана Викторовна</dc:creator>
  <cp:keywords>Спирты, одноатомные спирты, изомерия, классификация</cp:keywords>
  <dc:description>ГБОУ СОШ № 1352 г. Москвы</dc:description>
  <cp:lastModifiedBy>Admin</cp:lastModifiedBy>
  <cp:revision>44</cp:revision>
  <dcterms:created xsi:type="dcterms:W3CDTF">2013-12-22T12:43:22Z</dcterms:created>
  <dcterms:modified xsi:type="dcterms:W3CDTF">2016-02-29T19:51:32Z</dcterms:modified>
</cp:coreProperties>
</file>