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7" r:id="rId8"/>
    <p:sldId id="276" r:id="rId9"/>
    <p:sldId id="272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Железо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Оксид железа (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III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3" idx="0"/>
          </p:cNvCxnSpPr>
          <p:nvPr/>
        </p:nvCxnSpPr>
        <p:spPr>
          <a:xfrm rot="16200000" flipH="1">
            <a:off x="1706877" y="1007711"/>
            <a:ext cx="1428760" cy="1270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5110712" y="389958"/>
            <a:ext cx="2879173" cy="3956596"/>
          </a:xfrm>
          <a:prstGeom prst="bentConnector4">
            <a:avLst>
              <a:gd name="adj1" fmla="val 41560"/>
              <a:gd name="adj2" fmla="val 105778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357430"/>
            <a:ext cx="5256000" cy="720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Взаимодействие со щелочами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596" y="3321843"/>
            <a:ext cx="8100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+NaOH=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aFeO</a:t>
            </a:r>
            <a:r>
              <a:rPr lang="en-US" sz="44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04000" y="542926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нагревании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Взаимодействие с азотной кислотой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HN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+5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(p)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+3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(NO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Symbol"/>
              </a:rPr>
              <a:t>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+ 2H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вос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ль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окис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ль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+3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+5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00" name="Rectangle 4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77200" cy="110331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Важнейшие источники железа</a:t>
            </a:r>
          </a:p>
        </p:txBody>
      </p:sp>
      <p:graphicFrame>
        <p:nvGraphicFramePr>
          <p:cNvPr id="254033" name="Group 81"/>
          <p:cNvGraphicFramePr>
            <a:graphicFrameLocks noGrp="1"/>
          </p:cNvGraphicFramePr>
          <p:nvPr>
            <p:ph idx="1"/>
          </p:nvPr>
        </p:nvGraphicFramePr>
        <p:xfrm>
          <a:off x="323850" y="1125538"/>
          <a:ext cx="8496300" cy="5508880"/>
        </p:xfrm>
        <a:graphic>
          <a:graphicData uri="http://schemas.openxmlformats.org/drawingml/2006/table">
            <a:tbl>
              <a:tblPr/>
              <a:tblGrid>
                <a:gridCol w="2663825"/>
                <a:gridCol w="1800225"/>
                <a:gridCol w="2286000"/>
                <a:gridCol w="1746250"/>
              </a:tblGrid>
              <a:tr h="88265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Содержание железа 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100 г продукта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печень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персики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хлеб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грибы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свежие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грибы   сушёные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35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яблоки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 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4001" name="Picture 49" descr="pego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196975"/>
            <a:ext cx="1079500" cy="735013"/>
          </a:xfrm>
          <a:prstGeom prst="rect">
            <a:avLst/>
          </a:prstGeom>
          <a:noFill/>
        </p:spPr>
      </p:pic>
      <p:pic>
        <p:nvPicPr>
          <p:cNvPr id="254002" name="Picture 50" descr="i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060575"/>
            <a:ext cx="1081087" cy="796925"/>
          </a:xfrm>
          <a:prstGeom prst="rect">
            <a:avLst/>
          </a:prstGeom>
          <a:noFill/>
        </p:spPr>
      </p:pic>
      <p:pic>
        <p:nvPicPr>
          <p:cNvPr id="254003" name="Picture 51" descr="117396713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2924175"/>
            <a:ext cx="1077913" cy="779463"/>
          </a:xfrm>
          <a:prstGeom prst="rect">
            <a:avLst/>
          </a:prstGeom>
          <a:noFill/>
        </p:spPr>
      </p:pic>
      <p:pic>
        <p:nvPicPr>
          <p:cNvPr id="254004" name="Picture 52" descr="i[15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3860800"/>
            <a:ext cx="1079500" cy="863600"/>
          </a:xfrm>
          <a:prstGeom prst="rect">
            <a:avLst/>
          </a:prstGeom>
          <a:noFill/>
        </p:spPr>
      </p:pic>
      <p:pic>
        <p:nvPicPr>
          <p:cNvPr id="254005" name="Picture 5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5805488"/>
            <a:ext cx="108108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006" name="Picture 54" descr="im787_82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425" y="4868863"/>
            <a:ext cx="1079500" cy="792162"/>
          </a:xfrm>
          <a:prstGeom prst="rect">
            <a:avLst/>
          </a:prstGeom>
          <a:noFill/>
        </p:spPr>
      </p:pic>
      <p:pic>
        <p:nvPicPr>
          <p:cNvPr id="254013" name="Picture 61" descr="j02407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4005263"/>
            <a:ext cx="1471612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95440" y="1214422"/>
            <a:ext cx="5867400" cy="1339145"/>
            <a:chOff x="912" y="1008"/>
            <a:chExt cx="3984" cy="1357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1313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12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Характеристика элемента по положению в ПСХЭ и строению атома.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695440" y="2912133"/>
            <a:ext cx="5867400" cy="900000"/>
            <a:chOff x="912" y="2016"/>
            <a:chExt cx="3984" cy="912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gray">
              <a:xfrm>
                <a:off x="1254" y="230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Физические свойства.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95440" y="4170699"/>
            <a:ext cx="5867400" cy="900000"/>
            <a:chOff x="912" y="3036"/>
            <a:chExt cx="3984" cy="91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1254" y="332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Химические свойства.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695440" y="5429264"/>
            <a:ext cx="5867400" cy="900000"/>
            <a:chOff x="912" y="1008"/>
            <a:chExt cx="3984" cy="912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3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Соединения железа.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изучения темы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Характеристика элемента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7322363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00034" y="2000240"/>
            <a:ext cx="8143932" cy="654032"/>
            <a:chOff x="285720" y="2000240"/>
            <a:chExt cx="8143932" cy="654032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285720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6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Нормальное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состояние атома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5857884" y="2000240"/>
              <a:ext cx="2571768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6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Возбужденное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состояние атома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23" name="Заголовок 1"/>
          <p:cNvSpPr txBox="1">
            <a:spLocks/>
          </p:cNvSpPr>
          <p:nvPr/>
        </p:nvSpPr>
        <p:spPr>
          <a:xfrm>
            <a:off x="142844" y="2786058"/>
            <a:ext cx="4320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1s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2s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2p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3s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3p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3d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6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4s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34000" y="4786322"/>
            <a:ext cx="3240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(FeO·Fe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Нахождение в природе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20016" y="578645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·3H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O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7984" y="5786454"/>
            <a:ext cx="201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Fe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388" y="1928802"/>
            <a:ext cx="2304000" cy="828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Магнитный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железняк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1928802"/>
            <a:ext cx="2304000" cy="828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Бурый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железняк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464711" y="1928802"/>
            <a:ext cx="2304000" cy="828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Красный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железняк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53542 -0.28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" y="-1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7951 -0.286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4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9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26198 -0.140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7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latin typeface="Arial" pitchFamily="34" charset="0"/>
                <a:ea typeface="+mj-ea"/>
                <a:cs typeface="Arial" pitchFamily="34" charset="0"/>
              </a:rPr>
              <a:t>Физические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4315" y="2285992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Серебристо-серый металл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000628" y="5072074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Arial" pitchFamily="34" charset="0"/>
                <a:ea typeface="+mj-ea"/>
                <a:cs typeface="Arial" pitchFamily="34" charset="0"/>
              </a:rPr>
              <a:t>К</a:t>
            </a:r>
            <a:r>
              <a:rPr kumimoji="0" lang="ru-RU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овкость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000628" y="2285992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ru-RU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ластичность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64315" y="3679033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Магнитные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4315" y="5072074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Плотность: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7,87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г/см</a:t>
            </a:r>
            <a:r>
              <a:rPr kumimoji="0" lang="ru-RU" sz="28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000628" y="3679033"/>
            <a:ext cx="3564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Температура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плавления: 1539°С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8000" y="1981200"/>
          <a:ext cx="856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00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Электронный баланс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+2e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ru-RU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204000" y="5429264"/>
            <a:ext cx="273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нагревании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Железо-восстановитель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8001" y="1981200"/>
          <a:ext cx="8856000" cy="15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000"/>
                <a:gridCol w="1296000"/>
                <a:gridCol w="1692000"/>
                <a:gridCol w="1296000"/>
                <a:gridCol w="1296000"/>
                <a:gridCol w="1296000"/>
              </a:tblGrid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(SO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Fe(OH)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26000" y="5429264"/>
            <a:ext cx="7092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Напишите молекулярные и ионные уравнения реакций следующих превращений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Генетическая цепочка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Степени окисления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00108"/>
          <a:ext cx="8715438" cy="5625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3786214"/>
                <a:gridCol w="1643076"/>
              </a:tblGrid>
              <a:tr h="655839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+3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+6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FeO</a:t>
                      </a:r>
                      <a:endParaRPr lang="ru-RU" sz="32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en-US" sz="3200" b="1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Черное кристаллическое вещество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Порошок белого цвета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Нерастворимое в воде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Нерастворимое в воде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Амфотерные</a:t>
                      </a: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свойства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Реагирует с кислотами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Реагирует с кислотами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Реагирует с твердыми щелочами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Оксид железа (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III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3" idx="0"/>
          </p:cNvCxnSpPr>
          <p:nvPr/>
        </p:nvCxnSpPr>
        <p:spPr>
          <a:xfrm rot="16200000" flipH="1">
            <a:off x="1706877" y="1007711"/>
            <a:ext cx="1428760" cy="1270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16200000" flipH="1">
            <a:off x="5110712" y="389958"/>
            <a:ext cx="2879173" cy="3956596"/>
          </a:xfrm>
          <a:prstGeom prst="bentConnector4">
            <a:avLst>
              <a:gd name="adj1" fmla="val 41560"/>
              <a:gd name="adj2" fmla="val 105778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357430"/>
            <a:ext cx="5256000" cy="720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Взаимодействие с кислотами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596" y="3321843"/>
            <a:ext cx="8100000" cy="972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=Fe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(SO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261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Железо </vt:lpstr>
      <vt:lpstr>План изучения темы</vt:lpstr>
      <vt:lpstr>Характеристика элемента</vt:lpstr>
      <vt:lpstr>Fe3O4(FeO·Fe2O3)</vt:lpstr>
      <vt:lpstr>Слайд 5</vt:lpstr>
      <vt:lpstr>При нагревании</vt:lpstr>
      <vt:lpstr>Напишите молекулярные и ионные уравнения реакций следующих превращений</vt:lpstr>
      <vt:lpstr>Степени окисления</vt:lpstr>
      <vt:lpstr>Слайд 9</vt:lpstr>
      <vt:lpstr>При нагревании</vt:lpstr>
      <vt:lpstr>Взаимодействие с азотной кислотой</vt:lpstr>
      <vt:lpstr>Важнейшие источники железа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Железо.</dc:title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Admin</cp:lastModifiedBy>
  <cp:revision>44</cp:revision>
  <dcterms:created xsi:type="dcterms:W3CDTF">2013-12-22T12:43:22Z</dcterms:created>
  <dcterms:modified xsi:type="dcterms:W3CDTF">2016-02-29T19:51:32Z</dcterms:modified>
</cp:coreProperties>
</file>