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3" r:id="rId3"/>
    <p:sldId id="261" r:id="rId4"/>
    <p:sldId id="264" r:id="rId5"/>
    <p:sldId id="265" r:id="rId6"/>
    <p:sldId id="266" r:id="rId7"/>
    <p:sldId id="267" r:id="rId8"/>
    <p:sldId id="268" r:id="rId9"/>
    <p:sldId id="269" r:id="rId10"/>
    <p:sldId id="262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71" r:id="rId20"/>
    <p:sldId id="283" r:id="rId21"/>
    <p:sldId id="272" r:id="rId22"/>
    <p:sldId id="273" r:id="rId23"/>
    <p:sldId id="26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3E6C2-BC8C-416F-91B8-9AA8027B8157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3E8F6-D06E-49F0-ABD5-E7BB1DAEB1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3E8F6-D06E-49F0-ABD5-E7BB1DAEB1F7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3E8F6-D06E-49F0-ABD5-E7BB1DAEB1F7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3E8F6-D06E-49F0-ABD5-E7BB1DAEB1F7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3E8F6-D06E-49F0-ABD5-E7BB1DAEB1F7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3E8F6-D06E-49F0-ABD5-E7BB1DAEB1F7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3E8F6-D06E-49F0-ABD5-E7BB1DAEB1F7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3E8F6-D06E-49F0-ABD5-E7BB1DAEB1F7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3E8F6-D06E-49F0-ABD5-E7BB1DAEB1F7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3E8F6-D06E-49F0-ABD5-E7BB1DAEB1F7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18CD-86A7-41F4-8958-61FE990A3D01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EA30-C876-45CD-984B-B93D69095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18CD-86A7-41F4-8958-61FE990A3D01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EA30-C876-45CD-984B-B93D69095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18CD-86A7-41F4-8958-61FE990A3D01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EA30-C876-45CD-984B-B93D69095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18CD-86A7-41F4-8958-61FE990A3D01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EA30-C876-45CD-984B-B93D69095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18CD-86A7-41F4-8958-61FE990A3D01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EA30-C876-45CD-984B-B93D69095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18CD-86A7-41F4-8958-61FE990A3D01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EA30-C876-45CD-984B-B93D69095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18CD-86A7-41F4-8958-61FE990A3D01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EA30-C876-45CD-984B-B93D69095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18CD-86A7-41F4-8958-61FE990A3D01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EA30-C876-45CD-984B-B93D69095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18CD-86A7-41F4-8958-61FE990A3D01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EA30-C876-45CD-984B-B93D69095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18CD-86A7-41F4-8958-61FE990A3D01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EA30-C876-45CD-984B-B93D69095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18CD-86A7-41F4-8958-61FE990A3D01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EA30-C876-45CD-984B-B93D69095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A18CD-86A7-41F4-8958-61FE990A3D01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0EA30-C876-45CD-984B-B93D69095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\&#1056;&#1072;&#1073;&#1086;&#1095;&#1080;&#1081;%20&#1089;&#1090;&#1086;&#1083;\&#1050;&#1080;&#1089;&#1083;&#1086;&#1088;&#1086;&#1076;&#1089;&#1086;&#1076;&#1077;&#1088;&#1078;&#1072;&#1097;&#1080;&#1077;%20&#1089;&#1086;&#1077;&#1076;&#1080;&#1085;&#1077;&#1085;&#1080;&#1103;\&#1089;%20&#1080;&#1085;&#1076;&#1080;&#1082;&#1072;&#1090;&#1086;&#1088;&#1086;&#1084;.avi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moopigblog.files.wordpress.com/2010/11/11949856321026402567tasto_9_architetto_franc_01-svg-med.p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Группа 22"/>
          <p:cNvGrpSpPr/>
          <p:nvPr/>
        </p:nvGrpSpPr>
        <p:grpSpPr>
          <a:xfrm>
            <a:off x="107161" y="5286388"/>
            <a:ext cx="8929679" cy="1400175"/>
            <a:chOff x="0" y="5286388"/>
            <a:chExt cx="8929679" cy="1400175"/>
          </a:xfrm>
        </p:grpSpPr>
        <p:grpSp>
          <p:nvGrpSpPr>
            <p:cNvPr id="11" name="Группа 10"/>
            <p:cNvGrpSpPr/>
            <p:nvPr/>
          </p:nvGrpSpPr>
          <p:grpSpPr>
            <a:xfrm flipH="1">
              <a:off x="0" y="5286388"/>
              <a:ext cx="2214539" cy="1400175"/>
              <a:chOff x="0" y="214290"/>
              <a:chExt cx="2214539" cy="1400175"/>
            </a:xfrm>
          </p:grpSpPr>
          <p:pic>
            <p:nvPicPr>
              <p:cNvPr id="9" name="Picture 3" descr="C:\Documents and Settings\Admin\Рабочий стол\Мусор\chemistry-flash-purple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0" y="214290"/>
                <a:ext cx="1071563" cy="1400175"/>
              </a:xfrm>
              <a:prstGeom prst="rect">
                <a:avLst/>
              </a:prstGeom>
              <a:noFill/>
            </p:spPr>
          </p:pic>
          <p:pic>
            <p:nvPicPr>
              <p:cNvPr id="10" name="Picture 3" descr="C:\Documents and Settings\Admin\Рабочий стол\Мусор\chemistry-flash-purple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42976" y="214290"/>
                <a:ext cx="1071563" cy="1400175"/>
              </a:xfrm>
              <a:prstGeom prst="rect">
                <a:avLst/>
              </a:prstGeom>
              <a:noFill/>
            </p:spPr>
          </p:pic>
        </p:grpSp>
        <p:grpSp>
          <p:nvGrpSpPr>
            <p:cNvPr id="12" name="Группа 11"/>
            <p:cNvGrpSpPr/>
            <p:nvPr/>
          </p:nvGrpSpPr>
          <p:grpSpPr>
            <a:xfrm>
              <a:off x="4476760" y="5286388"/>
              <a:ext cx="2214539" cy="1400175"/>
              <a:chOff x="0" y="214290"/>
              <a:chExt cx="2214539" cy="1400175"/>
            </a:xfrm>
          </p:grpSpPr>
          <p:pic>
            <p:nvPicPr>
              <p:cNvPr id="13" name="Picture 3" descr="C:\Documents and Settings\Admin\Рабочий стол\Мусор\chemistry-flash-purple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0" y="214290"/>
                <a:ext cx="1071563" cy="1400175"/>
              </a:xfrm>
              <a:prstGeom prst="rect">
                <a:avLst/>
              </a:prstGeom>
              <a:noFill/>
            </p:spPr>
          </p:pic>
          <p:pic>
            <p:nvPicPr>
              <p:cNvPr id="14" name="Picture 3" descr="C:\Documents and Settings\Admin\Рабочий стол\Мусор\chemistry-flash-purple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42976" y="214290"/>
                <a:ext cx="1071563" cy="1400175"/>
              </a:xfrm>
              <a:prstGeom prst="rect">
                <a:avLst/>
              </a:prstGeom>
              <a:noFill/>
            </p:spPr>
          </p:pic>
        </p:grpSp>
        <p:grpSp>
          <p:nvGrpSpPr>
            <p:cNvPr id="15" name="Группа 14"/>
            <p:cNvGrpSpPr/>
            <p:nvPr/>
          </p:nvGrpSpPr>
          <p:grpSpPr>
            <a:xfrm>
              <a:off x="6715140" y="5286388"/>
              <a:ext cx="2214539" cy="1400175"/>
              <a:chOff x="0" y="214290"/>
              <a:chExt cx="2214539" cy="1400175"/>
            </a:xfrm>
          </p:grpSpPr>
          <p:pic>
            <p:nvPicPr>
              <p:cNvPr id="16" name="Picture 3" descr="C:\Documents and Settings\Admin\Рабочий стол\Мусор\chemistry-flash-purple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0" y="214290"/>
                <a:ext cx="1071563" cy="1400175"/>
              </a:xfrm>
              <a:prstGeom prst="rect">
                <a:avLst/>
              </a:prstGeom>
              <a:noFill/>
            </p:spPr>
          </p:pic>
          <p:pic>
            <p:nvPicPr>
              <p:cNvPr id="17" name="Picture 3" descr="C:\Documents and Settings\Admin\Рабочий стол\Мусор\chemistry-flash-purple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42976" y="214290"/>
                <a:ext cx="1071563" cy="1400175"/>
              </a:xfrm>
              <a:prstGeom prst="rect">
                <a:avLst/>
              </a:prstGeom>
              <a:noFill/>
            </p:spPr>
          </p:pic>
        </p:grpSp>
        <p:grpSp>
          <p:nvGrpSpPr>
            <p:cNvPr id="18" name="Группа 17"/>
            <p:cNvGrpSpPr/>
            <p:nvPr/>
          </p:nvGrpSpPr>
          <p:grpSpPr>
            <a:xfrm>
              <a:off x="2238380" y="5286388"/>
              <a:ext cx="2214539" cy="1400175"/>
              <a:chOff x="0" y="214290"/>
              <a:chExt cx="2214539" cy="1400175"/>
            </a:xfrm>
          </p:grpSpPr>
          <p:pic>
            <p:nvPicPr>
              <p:cNvPr id="19" name="Picture 3" descr="C:\Documents and Settings\Admin\Рабочий стол\Мусор\chemistry-flash-purple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0" y="214290"/>
                <a:ext cx="1071563" cy="1400175"/>
              </a:xfrm>
              <a:prstGeom prst="rect">
                <a:avLst/>
              </a:prstGeom>
              <a:noFill/>
            </p:spPr>
          </p:pic>
          <p:pic>
            <p:nvPicPr>
              <p:cNvPr id="20" name="Picture 3" descr="C:\Documents and Settings\Admin\Рабочий стол\Мусор\chemistry-flash-purple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42976" y="214290"/>
                <a:ext cx="1071563" cy="1400175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8" name="Picture 5" descr="C:\Documents and Settings\Admin\Рабочий стол\Мусор\document_paper_pencil_clip_art_7449.jpg"/>
          <p:cNvPicPr preferRelativeResize="0">
            <a:picLocks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 flipH="1">
            <a:off x="5600700" y="2809875"/>
            <a:ext cx="3543300" cy="404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9" name="Picture 5" descr="C:\Documents and Settings\Admin\Рабочий стол\Мусор\document_paper_pencil_clip_art_7449.jpg"/>
          <p:cNvPicPr preferRelativeResize="0">
            <a:picLocks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0" y="2809875"/>
            <a:ext cx="3543300" cy="404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C:\Documents and Settings\Admin\Рабочий стол\Мусор\chemistry-flash-purple-m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929198"/>
            <a:ext cx="1071563" cy="1400175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Рабочий стол\Мусор\chemistry-flash-yellow-m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86710" y="4929198"/>
            <a:ext cx="1071563" cy="1400175"/>
          </a:xfrm>
          <a:prstGeom prst="rect">
            <a:avLst/>
          </a:prstGeom>
          <a:noFill/>
        </p:spPr>
      </p:pic>
      <p:sp>
        <p:nvSpPr>
          <p:cNvPr id="24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8"/>
            <a:ext cx="7772400" cy="1470025"/>
          </a:xfr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Кислородсодержащие соединения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92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outerShdw dist="114300" dir="2400000" algn="ctr" rotWithShape="0">
              <a:schemeClr val="accent4">
                <a:lumMod val="50000"/>
                <a:alpha val="50000"/>
              </a:schemeClr>
            </a:outerShdw>
          </a:effectLst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Зачетный урок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74000" y="142852"/>
            <a:ext cx="7596000" cy="86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Карбоновые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кислоты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90878" y="2076440"/>
            <a:ext cx="3857652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en-US" sz="32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-(CH</a:t>
            </a:r>
            <a:r>
              <a:rPr lang="en-US" sz="32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32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-COOH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457258" y="3148010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Октановая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7870" y="4291018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Каприловая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90878" y="2076440"/>
            <a:ext cx="3857652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47870" y="4291018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857884" y="6143644"/>
            <a:ext cx="1714512" cy="57150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429388" y="3071810"/>
            <a:ext cx="2381620" cy="1357322"/>
          </a:xfrm>
          <a:prstGeom prst="roundRect">
            <a:avLst>
              <a:gd name="adj" fmla="val 11053"/>
            </a:avLst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8 - </a:t>
            </a:r>
            <a:r>
              <a:rPr lang="ru-RU" sz="3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Окт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2147870" y="4291018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Пропионовая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47870" y="4291018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90878" y="2076440"/>
            <a:ext cx="3857652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en-US" sz="32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-CH</a:t>
            </a:r>
            <a:r>
              <a:rPr lang="en-US" sz="32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-COOH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90878" y="2076440"/>
            <a:ext cx="3857652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74000" y="142852"/>
            <a:ext cx="7596000" cy="86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Карбоновые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кислоты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457258" y="3148010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Пропановая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857884" y="6143644"/>
            <a:ext cx="1714512" cy="57150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29388" y="3071810"/>
            <a:ext cx="2381620" cy="1357322"/>
          </a:xfrm>
          <a:prstGeom prst="roundRect">
            <a:avLst>
              <a:gd name="adj" fmla="val 11053"/>
            </a:avLst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3 - </a:t>
            </a:r>
            <a:r>
              <a:rPr lang="ru-RU" sz="3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Проп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1" grpId="0" animBg="1"/>
      <p:bldP spid="19" grpId="0" animBg="1"/>
      <p:bldP spid="22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290878" y="2076440"/>
            <a:ext cx="3857652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en-US" sz="32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en-US" sz="32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32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-COOH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7870" y="4291018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Капроновая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90878" y="2076440"/>
            <a:ext cx="3857652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47870" y="4291018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74000" y="142852"/>
            <a:ext cx="7596000" cy="86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Карбоновые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кислоты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457258" y="3148010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Гексановая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857884" y="6143644"/>
            <a:ext cx="1714512" cy="57150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29388" y="3071810"/>
            <a:ext cx="2381620" cy="1357322"/>
          </a:xfrm>
          <a:prstGeom prst="roundRect">
            <a:avLst>
              <a:gd name="adj" fmla="val 11053"/>
            </a:avLst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6 - </a:t>
            </a:r>
            <a:r>
              <a:rPr lang="ru-RU" sz="3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Гекс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2147870" y="4291018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Валериановая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90878" y="2076440"/>
            <a:ext cx="3857652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en-US" sz="32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en-US" sz="32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32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-COOH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90878" y="2076440"/>
            <a:ext cx="3857652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47870" y="4291018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74000" y="142852"/>
            <a:ext cx="7596000" cy="86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Карбоновые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кислоты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457258" y="3148010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Пентановая 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857884" y="6143644"/>
            <a:ext cx="1714512" cy="57150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29388" y="3071810"/>
            <a:ext cx="2381620" cy="1357322"/>
          </a:xfrm>
          <a:prstGeom prst="roundRect">
            <a:avLst>
              <a:gd name="adj" fmla="val 11053"/>
            </a:avLst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5 - </a:t>
            </a:r>
            <a:r>
              <a:rPr lang="ru-RU" sz="3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Пент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10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290878" y="2076440"/>
            <a:ext cx="3857652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en-US" sz="32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en-US" sz="32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32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-COOH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7870" y="4291018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Каприновая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90878" y="2076440"/>
            <a:ext cx="3857652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47870" y="4291018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74000" y="142852"/>
            <a:ext cx="7596000" cy="86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Карбоновые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кислоты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457258" y="3148010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Декановая 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857884" y="6143644"/>
            <a:ext cx="1714512" cy="57150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29388" y="3071810"/>
            <a:ext cx="2381620" cy="1357322"/>
          </a:xfrm>
          <a:prstGeom prst="roundRect">
            <a:avLst>
              <a:gd name="adj" fmla="val 11053"/>
            </a:avLst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10 - Дек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290878" y="2076440"/>
            <a:ext cx="3857652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en-US" sz="32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en-US" sz="32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32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-COOH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7870" y="4291018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Масляная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90878" y="2076440"/>
            <a:ext cx="3857652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47870" y="4291018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74000" y="142852"/>
            <a:ext cx="7596000" cy="86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Карбоновые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кислоты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457258" y="3148010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Бутановая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857884" y="6143644"/>
            <a:ext cx="1714512" cy="57150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29388" y="3071810"/>
            <a:ext cx="2381620" cy="1357322"/>
          </a:xfrm>
          <a:prstGeom prst="roundRect">
            <a:avLst>
              <a:gd name="adj" fmla="val 11053"/>
            </a:avLst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4 - Бут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2147870" y="4291018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Уксусная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90878" y="2076440"/>
            <a:ext cx="3857652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en-US" sz="32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-COOH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90878" y="2076440"/>
            <a:ext cx="3857652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47870" y="4291018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74000" y="142852"/>
            <a:ext cx="7596000" cy="86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Карбоновые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кислоты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457258" y="3148010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Этановая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857884" y="6143644"/>
            <a:ext cx="1714512" cy="57150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29388" y="3071810"/>
            <a:ext cx="2381620" cy="1357322"/>
          </a:xfrm>
          <a:prstGeom prst="roundRect">
            <a:avLst>
              <a:gd name="adj" fmla="val 11053"/>
            </a:avLst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2 - </a:t>
            </a:r>
            <a:r>
              <a:rPr lang="ru-RU" sz="3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Эт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2147870" y="4291018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Муравьиная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90878" y="2076440"/>
            <a:ext cx="3857652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H-COOH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90878" y="2076440"/>
            <a:ext cx="3857652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47870" y="4291018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74000" y="142852"/>
            <a:ext cx="7596000" cy="86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Карбоновые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кислоты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457258" y="3148010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Метановая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857884" y="6143644"/>
            <a:ext cx="1714512" cy="57150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29388" y="3071810"/>
            <a:ext cx="2381620" cy="1357322"/>
          </a:xfrm>
          <a:prstGeom prst="roundRect">
            <a:avLst>
              <a:gd name="adj" fmla="val 11053"/>
            </a:avLst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1 - Мет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290878" y="2076440"/>
            <a:ext cx="3857652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ru-RU" sz="32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32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32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-С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OOH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7870" y="4291018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Пеларгоновая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90878" y="2076440"/>
            <a:ext cx="3857652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47870" y="4291018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74000" y="142852"/>
            <a:ext cx="7596000" cy="86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Карбоновые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кислоты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457258" y="3148010"/>
            <a:ext cx="3096000" cy="5715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14300" dir="2400000" algn="ctr" rotWithShape="0">
              <a:schemeClr val="accent3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Нонановая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857884" y="6143644"/>
            <a:ext cx="1714512" cy="57150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29388" y="3071810"/>
            <a:ext cx="2381620" cy="1357322"/>
          </a:xfrm>
          <a:prstGeom prst="roundRect">
            <a:avLst>
              <a:gd name="adj" fmla="val 11053"/>
            </a:avLst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8 - Нон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74000" y="142852"/>
            <a:ext cx="7596000" cy="86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Карбоновые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кислоты: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химические свойства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Управляющая кнопка: фильм 12">
            <a:hlinkClick r:id="" action="ppaction://noaction" highlightClick="1"/>
          </p:cNvPr>
          <p:cNvSpPr/>
          <p:nvPr/>
        </p:nvSpPr>
        <p:spPr>
          <a:xfrm>
            <a:off x="7715272" y="5286388"/>
            <a:ext cx="1042416" cy="1042416"/>
          </a:xfrm>
          <a:prstGeom prst="actionButtonMovie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с индикатором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976000" y="1571612"/>
            <a:ext cx="5192000" cy="42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 fullScrn="1">
              <p:cMediaNode vol="83000"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vide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7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2772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774000" y="142852"/>
            <a:ext cx="7596000" cy="86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Общая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характеристика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21505" y="3393281"/>
            <a:ext cx="7596000" cy="864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2800" dirty="0" smtClean="0">
                <a:latin typeface="Arial" pitchFamily="34" charset="0"/>
                <a:ea typeface="+mj-ea"/>
                <a:cs typeface="Arial" pitchFamily="34" charset="0"/>
              </a:rPr>
              <a:t>2. Различают спирты</a:t>
            </a:r>
            <a:r>
              <a:rPr lang="ru-RU" sz="2800" dirty="0" smtClean="0"/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-OH, R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H-OH, R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-ОН 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821505" y="4929198"/>
            <a:ext cx="7596000" cy="864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3. Метанол ___________,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этанол ___________, </a:t>
            </a:r>
            <a:r>
              <a:rPr lang="ru-RU" sz="2400" dirty="0" err="1">
                <a:latin typeface="Arial" pitchFamily="34" charset="0"/>
                <a:ea typeface="+mj-ea"/>
                <a:cs typeface="Arial" pitchFamily="34" charset="0"/>
              </a:rPr>
              <a:t>п</a:t>
            </a:r>
            <a:r>
              <a:rPr kumimoji="0" lang="ru-RU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ропанол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-1______________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78563" y="1500174"/>
            <a:ext cx="8238942" cy="1221190"/>
            <a:chOff x="178563" y="1500174"/>
            <a:chExt cx="8238942" cy="1221190"/>
          </a:xfrm>
        </p:grpSpPr>
        <p:sp>
          <p:nvSpPr>
            <p:cNvPr id="7" name="Заголовок 1"/>
            <p:cNvSpPr txBox="1">
              <a:spLocks/>
            </p:cNvSpPr>
            <p:nvPr/>
          </p:nvSpPr>
          <p:spPr>
            <a:xfrm>
              <a:off x="821505" y="1857364"/>
              <a:ext cx="7596000" cy="8640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effectLst>
              <a:outerShdw dist="114300" dir="2400000" algn="ctr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 lnSpcReduction="100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1</a:t>
              </a: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.</a:t>
              </a:r>
              <a:r>
                <a:rPr kumimoji="0" lang="ru-RU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</a:t>
              </a: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Общая</a:t>
              </a:r>
              <a:r>
                <a:rPr kumimoji="0" lang="ru-RU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формула гомологического ряда предельных одноатомных спиртов </a:t>
              </a:r>
              <a:r>
                <a:rPr kumimoji="0" lang="en-US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__________</a:t>
              </a:r>
              <a:endPara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pic>
          <p:nvPicPr>
            <p:cNvPr id="3075" name="Picture 3" descr="C:\Documents and Settings\Admin\Рабочий стол\11949856321026402567tasto_9_architetto_franc_01-svg-med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8563" y="1500174"/>
              <a:ext cx="792000" cy="792000"/>
            </a:xfrm>
            <a:prstGeom prst="rect">
              <a:avLst/>
            </a:prstGeom>
            <a:noFill/>
          </p:spPr>
        </p:pic>
      </p:grpSp>
      <p:pic>
        <p:nvPicPr>
          <p:cNvPr id="11" name="Picture 3" descr="C:\Documents and Settings\Admin\Рабочий стол\11949856321026402567tasto_9_architetto_franc_01-svg-m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63" y="2964653"/>
            <a:ext cx="792000" cy="792000"/>
          </a:xfrm>
          <a:prstGeom prst="rect">
            <a:avLst/>
          </a:prstGeom>
          <a:noFill/>
        </p:spPr>
      </p:pic>
      <p:pic>
        <p:nvPicPr>
          <p:cNvPr id="12" name="Picture 3" descr="C:\Documents and Settings\Admin\Рабочий стол\11949856321026402567tasto_9_architetto_franc_01-svg-m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63" y="4429132"/>
            <a:ext cx="792000" cy="792000"/>
          </a:xfrm>
          <a:prstGeom prst="rect">
            <a:avLst/>
          </a:prstGeom>
          <a:noFill/>
        </p:spPr>
      </p:pic>
      <p:sp>
        <p:nvSpPr>
          <p:cNvPr id="10" name="Скругленный прямоугольник 9">
            <a:hlinkClick r:id="rId3" action="ppaction://hlinksldjump"/>
          </p:cNvPr>
          <p:cNvSpPr/>
          <p:nvPr/>
        </p:nvSpPr>
        <p:spPr>
          <a:xfrm>
            <a:off x="5857884" y="6143644"/>
            <a:ext cx="1714512" cy="57150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74000" y="142852"/>
            <a:ext cx="7596000" cy="86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Карбоновые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кислоты: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химические свойства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2" name="Группа 5"/>
          <p:cNvGrpSpPr/>
          <p:nvPr/>
        </p:nvGrpSpPr>
        <p:grpSpPr>
          <a:xfrm>
            <a:off x="452529" y="1500174"/>
            <a:ext cx="8238942" cy="1221190"/>
            <a:chOff x="178563" y="1500174"/>
            <a:chExt cx="8238942" cy="1221190"/>
          </a:xfrm>
        </p:grpSpPr>
        <p:sp>
          <p:nvSpPr>
            <p:cNvPr id="6" name="Заголовок 1"/>
            <p:cNvSpPr txBox="1">
              <a:spLocks/>
            </p:cNvSpPr>
            <p:nvPr/>
          </p:nvSpPr>
          <p:spPr>
            <a:xfrm>
              <a:off x="821505" y="1857364"/>
              <a:ext cx="7596000" cy="8640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effectLst>
              <a:outerShdw dist="114300" dir="2400000" algn="ctr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3200" dirty="0" smtClean="0">
                  <a:latin typeface="Arial" pitchFamily="34" charset="0"/>
                  <a:ea typeface="+mj-ea"/>
                  <a:cs typeface="Arial" pitchFamily="34" charset="0"/>
                </a:rPr>
                <a:t>Карбоновая кислота</a:t>
              </a:r>
              <a:r>
                <a:rPr kumimoji="0" lang="ru-RU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+ </a:t>
              </a:r>
              <a:r>
                <a:rPr lang="ru-RU" sz="3200" dirty="0" smtClean="0">
                  <a:latin typeface="Arial" pitchFamily="34" charset="0"/>
                  <a:ea typeface="+mj-ea"/>
                  <a:cs typeface="Arial" pitchFamily="34" charset="0"/>
                </a:rPr>
                <a:t>М (активный)</a:t>
              </a:r>
              <a:r>
                <a:rPr kumimoji="0" lang="en-US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→ ? + ? </a:t>
              </a:r>
            </a:p>
          </p:txBody>
        </p:sp>
        <p:pic>
          <p:nvPicPr>
            <p:cNvPr id="7" name="Picture 3" descr="C:\Documents and Settings\Admin\Рабочий стол\11949856321026402567tasto_9_architetto_franc_01-svg-med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8563" y="1500174"/>
              <a:ext cx="792000" cy="792000"/>
            </a:xfrm>
            <a:prstGeom prst="rect">
              <a:avLst/>
            </a:prstGeom>
            <a:noFill/>
          </p:spPr>
        </p:pic>
      </p:grp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2845496"/>
            <a:ext cx="8229600" cy="9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2RCOOH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+Zn→(RCOO)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Zn + H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↑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Группа 5"/>
          <p:cNvGrpSpPr/>
          <p:nvPr/>
        </p:nvGrpSpPr>
        <p:grpSpPr>
          <a:xfrm>
            <a:off x="452529" y="3869628"/>
            <a:ext cx="8238942" cy="1221190"/>
            <a:chOff x="178563" y="1500174"/>
            <a:chExt cx="8238942" cy="1221190"/>
          </a:xfrm>
        </p:grpSpPr>
        <p:sp>
          <p:nvSpPr>
            <p:cNvPr id="10" name="Заголовок 1"/>
            <p:cNvSpPr txBox="1">
              <a:spLocks/>
            </p:cNvSpPr>
            <p:nvPr/>
          </p:nvSpPr>
          <p:spPr>
            <a:xfrm>
              <a:off x="821505" y="1857364"/>
              <a:ext cx="7596000" cy="8640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effectLst>
              <a:outerShdw dist="114300" dir="2400000" algn="ctr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3200" dirty="0" smtClean="0">
                  <a:latin typeface="Arial" pitchFamily="34" charset="0"/>
                  <a:ea typeface="+mj-ea"/>
                  <a:cs typeface="Arial" pitchFamily="34" charset="0"/>
                </a:rPr>
                <a:t>Карбоновая кислота</a:t>
              </a:r>
              <a:r>
                <a:rPr kumimoji="0" lang="ru-RU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+ </a:t>
              </a:r>
              <a:r>
                <a:rPr lang="ru-RU" sz="3200" dirty="0" smtClean="0">
                  <a:latin typeface="Arial" pitchFamily="34" charset="0"/>
                  <a:ea typeface="+mj-ea"/>
                  <a:cs typeface="Arial" pitchFamily="34" charset="0"/>
                </a:rPr>
                <a:t>основание </a:t>
              </a:r>
              <a:r>
                <a:rPr kumimoji="0" lang="en-US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→ </a:t>
              </a:r>
              <a:endPara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? + ? </a:t>
              </a:r>
            </a:p>
          </p:txBody>
        </p:sp>
        <p:pic>
          <p:nvPicPr>
            <p:cNvPr id="11" name="Picture 3" descr="C:\Documents and Settings\Admin\Рабочий стол\11949856321026402567tasto_9_architetto_franc_01-svg-med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8563" y="1500174"/>
              <a:ext cx="792000" cy="792000"/>
            </a:xfrm>
            <a:prstGeom prst="rect">
              <a:avLst/>
            </a:prstGeom>
            <a:noFill/>
          </p:spPr>
        </p:pic>
      </p:grp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252000" y="5214950"/>
            <a:ext cx="8640000" cy="1214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buClr>
                <a:schemeClr val="hlink"/>
              </a:buClr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  <a:sym typeface="Symbol"/>
              </a:rPr>
              <a:t>Карбоновая кислота + основание →</a:t>
            </a:r>
            <a:endParaRPr lang="en-US" sz="28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 algn="ctr">
              <a:buClr>
                <a:schemeClr val="hlink"/>
              </a:buClr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  <a:sym typeface="Symbol"/>
              </a:rPr>
              <a:t>соль карбоновой кислоты + 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Symbol"/>
              </a:rPr>
              <a:t>H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Symbol"/>
              </a:rPr>
              <a:t>O</a:t>
            </a:r>
            <a:endParaRPr lang="ru-RU" sz="2800" dirty="0" smtClean="0">
              <a:latin typeface="Arial" pitchFamily="34" charset="0"/>
              <a:cs typeface="Arial" pitchFamily="34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74000" y="142852"/>
            <a:ext cx="7596000" cy="86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Карбоновые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кислоты: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химические свойства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2" name="Группа 5"/>
          <p:cNvGrpSpPr/>
          <p:nvPr/>
        </p:nvGrpSpPr>
        <p:grpSpPr>
          <a:xfrm>
            <a:off x="428596" y="1357298"/>
            <a:ext cx="8238942" cy="1437190"/>
            <a:chOff x="178563" y="1500174"/>
            <a:chExt cx="8238942" cy="1437190"/>
          </a:xfrm>
        </p:grpSpPr>
        <p:sp>
          <p:nvSpPr>
            <p:cNvPr id="6" name="Заголовок 1"/>
            <p:cNvSpPr txBox="1">
              <a:spLocks/>
            </p:cNvSpPr>
            <p:nvPr/>
          </p:nvSpPr>
          <p:spPr>
            <a:xfrm>
              <a:off x="821505" y="1857364"/>
              <a:ext cx="7596000" cy="10800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effectLst>
              <a:outerShdw dist="114300" dir="2400000" algn="ctr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3200" dirty="0" smtClean="0">
                  <a:latin typeface="Arial" pitchFamily="34" charset="0"/>
                  <a:ea typeface="+mj-ea"/>
                  <a:cs typeface="Arial" pitchFamily="34" charset="0"/>
                </a:rPr>
                <a:t>Карбоновая кислота</a:t>
              </a:r>
              <a:r>
                <a:rPr kumimoji="0" lang="ru-RU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+ основный оксид </a:t>
              </a:r>
              <a:r>
                <a:rPr kumimoji="0" lang="en-US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→ ? + ? (MgO)</a:t>
              </a:r>
            </a:p>
          </p:txBody>
        </p:sp>
        <p:pic>
          <p:nvPicPr>
            <p:cNvPr id="7" name="Picture 3" descr="C:\Documents and Settings\Admin\Рабочий стол\11949856321026402567tasto_9_architetto_franc_01-svg-med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8563" y="1500174"/>
              <a:ext cx="792000" cy="792000"/>
            </a:xfrm>
            <a:prstGeom prst="rect">
              <a:avLst/>
            </a:prstGeom>
            <a:noFill/>
          </p:spPr>
        </p:pic>
      </p:grp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2845496"/>
            <a:ext cx="8229600" cy="9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2RCOOH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+MgO→(RCOO)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Mg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+ H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</a:t>
            </a:r>
            <a:endParaRPr kumimoji="0" lang="ru-RU" sz="3200" b="1" i="0" u="none" strike="noStrike" kern="1200" cap="none" spc="0" normalizeH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Группа 5"/>
          <p:cNvGrpSpPr/>
          <p:nvPr/>
        </p:nvGrpSpPr>
        <p:grpSpPr>
          <a:xfrm>
            <a:off x="452529" y="3869628"/>
            <a:ext cx="8238942" cy="1221190"/>
            <a:chOff x="178563" y="1500174"/>
            <a:chExt cx="8238942" cy="1221190"/>
          </a:xfrm>
        </p:grpSpPr>
        <p:sp>
          <p:nvSpPr>
            <p:cNvPr id="10" name="Заголовок 1"/>
            <p:cNvSpPr txBox="1">
              <a:spLocks/>
            </p:cNvSpPr>
            <p:nvPr/>
          </p:nvSpPr>
          <p:spPr>
            <a:xfrm>
              <a:off x="821505" y="1857364"/>
              <a:ext cx="7596000" cy="8640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effectLst>
              <a:outerShdw dist="114300" dir="2400000" algn="ctr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3200" dirty="0" smtClean="0">
                  <a:latin typeface="Arial" pitchFamily="34" charset="0"/>
                  <a:ea typeface="+mj-ea"/>
                  <a:cs typeface="Arial" pitchFamily="34" charset="0"/>
                </a:rPr>
                <a:t>Карбоновая кислота</a:t>
              </a:r>
              <a:r>
                <a:rPr kumimoji="0" lang="ru-RU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+ соль более слабой кислоты </a:t>
              </a:r>
              <a:r>
                <a:rPr kumimoji="0" lang="en-US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→ ? + ? (NaHCO</a:t>
              </a:r>
              <a:r>
                <a:rPr kumimoji="0" lang="en-US" sz="3200" b="0" i="0" u="none" strike="noStrike" kern="1200" cap="none" spc="0" normalizeH="0" baseline="-2500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3</a:t>
              </a:r>
              <a:r>
                <a:rPr kumimoji="0" lang="en-US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)</a:t>
              </a:r>
            </a:p>
          </p:txBody>
        </p:sp>
        <p:pic>
          <p:nvPicPr>
            <p:cNvPr id="11" name="Picture 3" descr="C:\Documents and Settings\Admin\Рабочий стол\11949856321026402567tasto_9_architetto_franc_01-svg-med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8563" y="1500174"/>
              <a:ext cx="792000" cy="792000"/>
            </a:xfrm>
            <a:prstGeom prst="rect">
              <a:avLst/>
            </a:prstGeom>
            <a:noFill/>
          </p:spPr>
        </p:pic>
      </p:grp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252000" y="5214950"/>
            <a:ext cx="8640000" cy="1214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buClr>
                <a:schemeClr val="hlink"/>
              </a:buClr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  <a:sym typeface="Symbol"/>
              </a:rPr>
              <a:t>Карбоновая кислота + соль→</a:t>
            </a:r>
            <a:endParaRPr lang="en-US" sz="28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 algn="ctr">
              <a:buClr>
                <a:schemeClr val="hlink"/>
              </a:buClr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  <a:sym typeface="Symbol"/>
              </a:rPr>
              <a:t>соль карбоновой кислоты + 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Symbol"/>
              </a:rPr>
              <a:t>H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Symbol"/>
              </a:rPr>
              <a:t>O</a:t>
            </a:r>
            <a:r>
              <a:rPr lang="ru-RU" sz="2800" dirty="0" smtClean="0">
                <a:latin typeface="Arial" pitchFamily="34" charset="0"/>
                <a:cs typeface="Arial" pitchFamily="34" charset="0"/>
                <a:sym typeface="Symbol"/>
              </a:rPr>
              <a:t> +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Symbol"/>
              </a:rPr>
              <a:t> CO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774000" y="142852"/>
            <a:ext cx="7596000" cy="86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Домашнее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задание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4860" y="2214554"/>
            <a:ext cx="8640000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buClr>
                <a:schemeClr val="hlink"/>
              </a:buClr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  <a:sym typeface="Symbol"/>
              </a:rPr>
              <a:t>Муравьиная кислота +  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Symbol"/>
              </a:rPr>
              <a:t>Mg </a:t>
            </a:r>
            <a:r>
              <a:rPr lang="ru-RU" sz="2800" dirty="0" smtClean="0">
                <a:latin typeface="Arial" pitchFamily="34" charset="0"/>
                <a:cs typeface="Arial" pitchFamily="34" charset="0"/>
                <a:sym typeface="Symbol"/>
              </a:rPr>
              <a:t>→</a:t>
            </a:r>
            <a:endParaRPr lang="en-US" sz="2800" dirty="0" smtClean="0">
              <a:latin typeface="Arial" pitchFamily="34" charset="0"/>
              <a:cs typeface="Arial" pitchFamily="34" charset="0"/>
              <a:sym typeface="Symbol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94860" y="3000372"/>
            <a:ext cx="8640000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buClr>
                <a:schemeClr val="hlink"/>
              </a:buClr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  <a:sym typeface="Symbol"/>
              </a:rPr>
              <a:t>Муравьиная кислота +  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Symbol"/>
              </a:rPr>
              <a:t>Zn </a:t>
            </a:r>
            <a:r>
              <a:rPr lang="ru-RU" sz="2800" dirty="0" smtClean="0">
                <a:latin typeface="Arial" pitchFamily="34" charset="0"/>
                <a:cs typeface="Arial" pitchFamily="34" charset="0"/>
                <a:sym typeface="Symbol"/>
              </a:rPr>
              <a:t>→</a:t>
            </a:r>
            <a:endParaRPr lang="en-US" sz="2800" dirty="0" smtClean="0">
              <a:latin typeface="Arial" pitchFamily="34" charset="0"/>
              <a:cs typeface="Arial" pitchFamily="34" charset="0"/>
              <a:sym typeface="Symbol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57158" y="1285860"/>
            <a:ext cx="8640000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buClr>
                <a:schemeClr val="hlink"/>
              </a:buClr>
              <a:buFont typeface="Wingdings" pitchFamily="2" charset="2"/>
              <a:buNone/>
            </a:pPr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Составьте ионные уравнения реакций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  <a:sym typeface="Symbol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4860" y="3786190"/>
            <a:ext cx="8640000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buClr>
                <a:schemeClr val="hlink"/>
              </a:buClr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  <a:sym typeface="Symbol"/>
              </a:rPr>
              <a:t>Муравьиная кислота +  </a:t>
            </a:r>
            <a:r>
              <a:rPr lang="en-US" sz="2800" dirty="0" err="1" smtClean="0">
                <a:latin typeface="Arial" pitchFamily="34" charset="0"/>
                <a:cs typeface="Arial" pitchFamily="34" charset="0"/>
                <a:sym typeface="Symbol"/>
              </a:rPr>
              <a:t>NaOH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  <a:sym typeface="Symbol"/>
              </a:rPr>
              <a:t>→</a:t>
            </a:r>
            <a:endParaRPr lang="en-US" sz="2800" dirty="0" smtClean="0">
              <a:latin typeface="Arial" pitchFamily="34" charset="0"/>
              <a:cs typeface="Arial" pitchFamily="34" charset="0"/>
              <a:sym typeface="Symbol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94860" y="4572008"/>
            <a:ext cx="8640000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buClr>
                <a:schemeClr val="hlink"/>
              </a:buClr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  <a:sym typeface="Symbol"/>
              </a:rPr>
              <a:t>Муравьиная кислота + карбонат натрия 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  <a:sym typeface="Symbol"/>
              </a:rPr>
              <a:t>→</a:t>
            </a:r>
            <a:endParaRPr lang="en-US" sz="2800" dirty="0" smtClean="0">
              <a:latin typeface="Arial" pitchFamily="34" charset="0"/>
              <a:cs typeface="Arial" pitchFamily="34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  <a:hlinkClick r:id="rId2"/>
              </a:rPr>
              <a:t>http://moopigblog.files.wordpress.com/2010/11/11949856321026402567tasto_9_architetto_franc_01-svg-med.png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- вопрос клипарт;</a:t>
            </a:r>
          </a:p>
          <a:p>
            <a:pPr marL="0">
              <a:spcBef>
                <a:spcPts val="0"/>
              </a:spcBef>
              <a:buNone/>
            </a:pP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774000" y="142852"/>
            <a:ext cx="7596000" cy="86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Общая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характеристика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85786" y="1428736"/>
            <a:ext cx="7596000" cy="4896000"/>
          </a:xfrm>
          <a:prstGeom prst="roundRect">
            <a:avLst>
              <a:gd name="adj" fmla="val 5404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1. Общая формула гомологического ряда предельных одноатомных спиртов — 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20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ru-RU" sz="20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2n+1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OH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2. В зависимости от того, при каком углеродном атоме находится гидроксильная группа, различают спирты первичные (R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-OH), вторичные (R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H-OH) и третичные (R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-ОН). 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3. Первичные: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  <a:buFont typeface="Wingdings" pitchFamily="2" charset="2"/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   СН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-ОН      СН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-СН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-ОН      СН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-СН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-СН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-ОН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метанол        этанол              пропанол-1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774000" y="142852"/>
            <a:ext cx="7596000" cy="86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Номенклатура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232141" y="1500174"/>
            <a:ext cx="8238942" cy="1221190"/>
            <a:chOff x="178563" y="1500174"/>
            <a:chExt cx="8238942" cy="1221190"/>
          </a:xfrm>
        </p:grpSpPr>
        <p:sp>
          <p:nvSpPr>
            <p:cNvPr id="8" name="Заголовок 1"/>
            <p:cNvSpPr txBox="1">
              <a:spLocks/>
            </p:cNvSpPr>
            <p:nvPr/>
          </p:nvSpPr>
          <p:spPr>
            <a:xfrm>
              <a:off x="821505" y="1857364"/>
              <a:ext cx="7596000" cy="8640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effectLst>
              <a:outerShdw dist="114300" dir="2400000" algn="ctr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1</a:t>
              </a: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. Какой суффикс</a:t>
              </a:r>
              <a:r>
                <a:rPr kumimoji="0" lang="ru-RU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характерен </a:t>
              </a:r>
              <a:r>
                <a:rPr kumimoji="0" lang="ru-RU" sz="2400" b="0" i="0" u="none" strike="noStrike" kern="1200" cap="none" spc="0" normalizeH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для спиртов? </a:t>
              </a:r>
              <a:endPara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pic>
          <p:nvPicPr>
            <p:cNvPr id="9" name="Picture 3" descr="C:\Documents and Settings\Admin\Рабочий стол\11949856321026402567tasto_9_architetto_franc_01-svg-med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8563" y="1500174"/>
              <a:ext cx="792000" cy="792000"/>
            </a:xfrm>
            <a:prstGeom prst="rect">
              <a:avLst/>
            </a:prstGeom>
            <a:noFill/>
          </p:spPr>
        </p:pic>
      </p:grpSp>
      <p:grpSp>
        <p:nvGrpSpPr>
          <p:cNvPr id="10" name="Группа 9"/>
          <p:cNvGrpSpPr/>
          <p:nvPr/>
        </p:nvGrpSpPr>
        <p:grpSpPr>
          <a:xfrm>
            <a:off x="232141" y="2928934"/>
            <a:ext cx="8238942" cy="1221190"/>
            <a:chOff x="178563" y="1500174"/>
            <a:chExt cx="8238942" cy="1221190"/>
          </a:xfrm>
        </p:grpSpPr>
        <p:sp>
          <p:nvSpPr>
            <p:cNvPr id="11" name="Заголовок 1"/>
            <p:cNvSpPr txBox="1">
              <a:spLocks/>
            </p:cNvSpPr>
            <p:nvPr/>
          </p:nvSpPr>
          <p:spPr>
            <a:xfrm>
              <a:off x="821505" y="1857364"/>
              <a:ext cx="7596000" cy="8640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effectLst>
              <a:outerShdw dist="114300" dir="2400000" algn="ctr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400" dirty="0" smtClean="0">
                  <a:latin typeface="Arial" pitchFamily="34" charset="0"/>
                  <a:ea typeface="+mj-ea"/>
                  <a:cs typeface="Arial" pitchFamily="34" charset="0"/>
                </a:rPr>
                <a:t>2</a:t>
              </a: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. С какого края нумеруют цепь?</a:t>
              </a:r>
              <a:r>
                <a:rPr kumimoji="0" lang="ru-RU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</a:t>
              </a:r>
              <a:endPara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pic>
          <p:nvPicPr>
            <p:cNvPr id="12" name="Picture 3" descr="C:\Documents and Settings\Admin\Рабочий стол\11949856321026402567tasto_9_architetto_franc_01-svg-med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8563" y="1500174"/>
              <a:ext cx="792000" cy="792000"/>
            </a:xfrm>
            <a:prstGeom prst="rect">
              <a:avLst/>
            </a:prstGeom>
            <a:noFill/>
          </p:spPr>
        </p:pic>
      </p:grpSp>
      <p:grpSp>
        <p:nvGrpSpPr>
          <p:cNvPr id="13" name="Группа 12"/>
          <p:cNvGrpSpPr/>
          <p:nvPr/>
        </p:nvGrpSpPr>
        <p:grpSpPr>
          <a:xfrm>
            <a:off x="232141" y="4357694"/>
            <a:ext cx="8238942" cy="1221190"/>
            <a:chOff x="178563" y="1500174"/>
            <a:chExt cx="8238942" cy="1221190"/>
          </a:xfrm>
        </p:grpSpPr>
        <p:sp>
          <p:nvSpPr>
            <p:cNvPr id="14" name="Заголовок 1"/>
            <p:cNvSpPr txBox="1">
              <a:spLocks/>
            </p:cNvSpPr>
            <p:nvPr/>
          </p:nvSpPr>
          <p:spPr>
            <a:xfrm>
              <a:off x="821505" y="1857364"/>
              <a:ext cx="7596000" cy="8640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effectLst>
              <a:outerShdw dist="114300" dir="2400000" algn="ctr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 lnSpcReduction="100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400" dirty="0" smtClean="0">
                  <a:latin typeface="Arial" pitchFamily="34" charset="0"/>
                  <a:ea typeface="+mj-ea"/>
                  <a:cs typeface="Arial" pitchFamily="34" charset="0"/>
                </a:rPr>
                <a:t>3</a:t>
              </a: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. Как образуются названия по заместительной номенклатуре?</a:t>
              </a:r>
              <a:r>
                <a:rPr kumimoji="0" lang="ru-RU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</a:t>
              </a:r>
              <a:endPara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pic>
          <p:nvPicPr>
            <p:cNvPr id="15" name="Picture 3" descr="C:\Documents and Settings\Admin\Рабочий стол\11949856321026402567tasto_9_architetto_franc_01-svg-med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8563" y="1500174"/>
              <a:ext cx="792000" cy="792000"/>
            </a:xfrm>
            <a:prstGeom prst="rect">
              <a:avLst/>
            </a:prstGeom>
            <a:noFill/>
          </p:spPr>
        </p:pic>
      </p:grpSp>
      <p:sp>
        <p:nvSpPr>
          <p:cNvPr id="16" name="Скругленный прямоугольник 15">
            <a:hlinkClick r:id="rId3" action="ppaction://hlinksldjump"/>
          </p:cNvPr>
          <p:cNvSpPr/>
          <p:nvPr/>
        </p:nvSpPr>
        <p:spPr>
          <a:xfrm>
            <a:off x="5857884" y="6143644"/>
            <a:ext cx="1714512" cy="57150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774000" y="142852"/>
            <a:ext cx="7596000" cy="86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Номенклатура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75083" y="1428736"/>
            <a:ext cx="7596000" cy="4896000"/>
          </a:xfrm>
          <a:prstGeom prst="roundRect">
            <a:avLst>
              <a:gd name="adj" fmla="val 4079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1. Названия спиртов образуют, добавляя суффикс - </a:t>
            </a:r>
            <a:r>
              <a:rPr lang="ru-RU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ол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к названию углеводорода с самой длинной углеродной цепью, включающей гидроксильную группу.</a:t>
            </a:r>
          </a:p>
          <a:p>
            <a:pPr>
              <a:lnSpc>
                <a:spcPct val="90000"/>
              </a:lnSpc>
              <a:buClr>
                <a:srgbClr val="000000"/>
              </a:buCl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2. Нумерацию цепи начинают с того края, ближе к которому расположена гидроксильная группа.</a:t>
            </a:r>
          </a:p>
          <a:p>
            <a:pPr>
              <a:lnSpc>
                <a:spcPct val="90000"/>
              </a:lnSpc>
              <a:buClr>
                <a:srgbClr val="000000"/>
              </a:buCl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3. Заместительная номенклатура. Название спирта производится от соответствующего углеводородного радикала с добавлением, слова "спирт", например: C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OH — этиловый спирт.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CH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3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– CH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– CH –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COH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CH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H – COH</a:t>
            </a: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CH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3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– CH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– COH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74000" y="142852"/>
            <a:ext cx="7596000" cy="86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Альдегиды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2838926" y="2233116"/>
            <a:ext cx="18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Группа 11"/>
          <p:cNvGrpSpPr/>
          <p:nvPr/>
        </p:nvGrpSpPr>
        <p:grpSpPr>
          <a:xfrm>
            <a:off x="2428860" y="1714488"/>
            <a:ext cx="5667768" cy="2786082"/>
            <a:chOff x="2428860" y="1714488"/>
            <a:chExt cx="5667768" cy="2786082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5000628" y="1714488"/>
              <a:ext cx="3096000" cy="57150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dist="114300" dir="2400000" algn="ctr" rotWithShape="0">
                <a:schemeClr val="accent3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Название вещества</a:t>
              </a:r>
              <a:endParaRPr lang="ru-RU" sz="24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2428860" y="2786058"/>
              <a:ext cx="3096000" cy="57150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dist="114300" dir="2400000" algn="ctr" rotWithShape="0">
                <a:schemeClr val="accent3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Название вещества</a:t>
              </a:r>
              <a:endParaRPr lang="ru-RU" sz="24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3857620" y="3929066"/>
              <a:ext cx="3096000" cy="57150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dist="114300" dir="2400000" algn="ctr" rotWithShape="0">
                <a:schemeClr val="accent3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Название вещества</a:t>
              </a:r>
              <a:endParaRPr lang="ru-RU" sz="24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CH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3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– CH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– CH –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COH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CH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H – COH</a:t>
            </a: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CH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3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– CH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– COH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74000" y="142852"/>
            <a:ext cx="7596000" cy="86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Альдегиды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2838926" y="2233116"/>
            <a:ext cx="18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1"/>
          <p:cNvGrpSpPr/>
          <p:nvPr/>
        </p:nvGrpSpPr>
        <p:grpSpPr>
          <a:xfrm>
            <a:off x="2428860" y="1714488"/>
            <a:ext cx="5667768" cy="2786082"/>
            <a:chOff x="2428860" y="1714488"/>
            <a:chExt cx="5667768" cy="2786082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5000628" y="1714488"/>
              <a:ext cx="3096000" cy="57150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dist="114300" dir="2400000" algn="ctr" rotWithShape="0">
                <a:schemeClr val="accent3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2-метилбутаналь</a:t>
              </a:r>
              <a:endParaRPr lang="ru-RU" sz="24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2428860" y="2786058"/>
              <a:ext cx="3096000" cy="57150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dist="114300" dir="2400000" algn="ctr" rotWithShape="0">
                <a:schemeClr val="accent3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метаналь</a:t>
              </a:r>
              <a:endParaRPr lang="ru-RU" sz="24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3857620" y="3929066"/>
              <a:ext cx="3096000" cy="57150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dist="114300" dir="2400000" algn="ctr" rotWithShape="0">
                <a:schemeClr val="accent3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err="1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пропаналь</a:t>
              </a:r>
              <a:endParaRPr lang="ru-RU" sz="24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666" y="2931182"/>
            <a:ext cx="8229600" cy="642942"/>
          </a:xfrm>
        </p:spPr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Гидрирование: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HCOH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+ H</a:t>
            </a:r>
            <a:r>
              <a:rPr lang="en-US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→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CH</a:t>
            </a:r>
            <a:r>
              <a:rPr lang="en-US" b="1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-OH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hlink"/>
              </a:buClr>
              <a:buFont typeface="Wingdings" pitchFamily="2" charset="2"/>
              <a:buNone/>
            </a:pPr>
            <a:endParaRPr lang="ru-RU" dirty="0">
              <a:solidFill>
                <a:schemeClr val="hlink"/>
              </a:solidFill>
            </a:endParaRPr>
          </a:p>
          <a:p>
            <a:pPr>
              <a:buClr>
                <a:schemeClr val="hlink"/>
              </a:buClr>
            </a:pP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74000" y="142852"/>
            <a:ext cx="7596000" cy="86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Альдегиды: химические свойства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414995" y="1500174"/>
            <a:ext cx="8238942" cy="1221190"/>
            <a:chOff x="178563" y="1500174"/>
            <a:chExt cx="8238942" cy="1221190"/>
          </a:xfrm>
        </p:grpSpPr>
        <p:sp>
          <p:nvSpPr>
            <p:cNvPr id="7" name="Заголовок 1"/>
            <p:cNvSpPr txBox="1">
              <a:spLocks/>
            </p:cNvSpPr>
            <p:nvPr/>
          </p:nvSpPr>
          <p:spPr>
            <a:xfrm>
              <a:off x="821505" y="1857364"/>
              <a:ext cx="7596000" cy="8640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effectLst>
              <a:outerShdw dist="114300" dir="2400000" algn="ctr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Присоединение</a:t>
              </a:r>
              <a:r>
                <a:rPr kumimoji="0" lang="ru-RU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водорода ( ? ): уравнение реакции</a:t>
              </a:r>
              <a:endPara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pic>
          <p:nvPicPr>
            <p:cNvPr id="8" name="Picture 3" descr="C:\Documents and Settings\Admin\Рабочий стол\11949856321026402567tasto_9_architetto_franc_01-svg-med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8563" y="1500174"/>
              <a:ext cx="792000" cy="792000"/>
            </a:xfrm>
            <a:prstGeom prst="rect">
              <a:avLst/>
            </a:prstGeom>
            <a:noFill/>
          </p:spPr>
        </p:pic>
      </p:grpSp>
      <p:grpSp>
        <p:nvGrpSpPr>
          <p:cNvPr id="9" name="Группа 8"/>
          <p:cNvGrpSpPr/>
          <p:nvPr/>
        </p:nvGrpSpPr>
        <p:grpSpPr>
          <a:xfrm>
            <a:off x="414995" y="3783942"/>
            <a:ext cx="8238942" cy="1221190"/>
            <a:chOff x="178563" y="1500174"/>
            <a:chExt cx="8238942" cy="1221190"/>
          </a:xfrm>
        </p:grpSpPr>
        <p:sp>
          <p:nvSpPr>
            <p:cNvPr id="10" name="Заголовок 1"/>
            <p:cNvSpPr txBox="1">
              <a:spLocks/>
            </p:cNvSpPr>
            <p:nvPr/>
          </p:nvSpPr>
          <p:spPr>
            <a:xfrm>
              <a:off x="821505" y="1857364"/>
              <a:ext cx="7596000" cy="8640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effectLst>
              <a:outerShdw dist="114300" dir="2400000" algn="ctr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Присоединение</a:t>
              </a:r>
              <a:r>
                <a:rPr kumimoji="0" lang="ru-RU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воды ( ? ): уравнение реакции</a:t>
              </a:r>
              <a:endPara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pic>
          <p:nvPicPr>
            <p:cNvPr id="11" name="Picture 3" descr="C:\Documents and Settings\Admin\Рабочий стол\11949856321026402567tasto_9_architetto_franc_01-svg-med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8563" y="1500174"/>
              <a:ext cx="792000" cy="792000"/>
            </a:xfrm>
            <a:prstGeom prst="rect">
              <a:avLst/>
            </a:prstGeom>
            <a:noFill/>
          </p:spPr>
        </p:pic>
      </p:grp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19666" y="5214950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Гидратация: 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HCOH + H</a:t>
            </a:r>
            <a:r>
              <a:rPr lang="en-US" sz="3200" b="1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O →</a:t>
            </a:r>
            <a:r>
              <a:rPr lang="ru-RU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HO-CH</a:t>
            </a:r>
            <a:r>
              <a:rPr lang="en-US" sz="3200" b="1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-OH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7411" grpId="0" build="p"/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666" y="2931182"/>
            <a:ext cx="8229600" cy="900000"/>
          </a:xfrm>
        </p:spPr>
        <p:txBody>
          <a:bodyPr>
            <a:normAutofit fontScale="77500" lnSpcReduction="20000"/>
          </a:bodyPr>
          <a:lstStyle/>
          <a:p>
            <a:pPr algn="ctr">
              <a:buClr>
                <a:schemeClr val="hlink"/>
              </a:buClr>
              <a:buFont typeface="Wingdings" pitchFamily="2" charset="2"/>
              <a:buNone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3600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600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COH + Ag</a:t>
            </a:r>
            <a:r>
              <a:rPr lang="en-US" sz="36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O → CH</a:t>
            </a:r>
            <a:r>
              <a:rPr lang="en-US" sz="3600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COOH +2Ag</a:t>
            </a:r>
            <a:r>
              <a:rPr lang="en-US" sz="3600" b="1" dirty="0" smtClean="0">
                <a:latin typeface="Arial" pitchFamily="34" charset="0"/>
                <a:cs typeface="Arial" pitchFamily="34" charset="0"/>
                <a:sym typeface="Symbol"/>
              </a:rPr>
              <a:t> </a:t>
            </a:r>
            <a:endParaRPr lang="ru-RU" sz="36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 algn="ctr">
              <a:buClr>
                <a:schemeClr val="hlink"/>
              </a:buClr>
              <a:buFont typeface="Wingdings" pitchFamily="2" charset="2"/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  <a:sym typeface="Symbol"/>
              </a:rPr>
              <a:t>качественная реакция</a:t>
            </a:r>
            <a:endParaRPr lang="ru-RU" sz="36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hlink"/>
              </a:buClr>
              <a:buFont typeface="Wingdings" pitchFamily="2" charset="2"/>
              <a:buNone/>
            </a:pPr>
            <a:endParaRPr lang="ru-RU" dirty="0">
              <a:solidFill>
                <a:schemeClr val="hlink"/>
              </a:solidFill>
            </a:endParaRPr>
          </a:p>
          <a:p>
            <a:pPr>
              <a:buClr>
                <a:schemeClr val="hlink"/>
              </a:buClr>
            </a:pP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74000" y="142852"/>
            <a:ext cx="7596000" cy="86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dist="1143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Альдегиды: химические свойства</a:t>
            </a:r>
          </a:p>
        </p:txBody>
      </p:sp>
      <p:grpSp>
        <p:nvGrpSpPr>
          <p:cNvPr id="2" name="Группа 5"/>
          <p:cNvGrpSpPr/>
          <p:nvPr/>
        </p:nvGrpSpPr>
        <p:grpSpPr>
          <a:xfrm>
            <a:off x="414995" y="1500174"/>
            <a:ext cx="8238942" cy="1221190"/>
            <a:chOff x="178563" y="1500174"/>
            <a:chExt cx="8238942" cy="1221190"/>
          </a:xfrm>
        </p:grpSpPr>
        <p:sp>
          <p:nvSpPr>
            <p:cNvPr id="7" name="Заголовок 1"/>
            <p:cNvSpPr txBox="1">
              <a:spLocks/>
            </p:cNvSpPr>
            <p:nvPr/>
          </p:nvSpPr>
          <p:spPr>
            <a:xfrm>
              <a:off x="821505" y="1857364"/>
              <a:ext cx="7596000" cy="8640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effectLst>
              <a:outerShdw dist="114300" dir="2400000" algn="ctr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Альдегид</a:t>
              </a:r>
              <a:r>
                <a:rPr kumimoji="0" lang="ru-RU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+ </a:t>
              </a:r>
              <a:r>
                <a:rPr kumimoji="0" lang="en-US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Ag</a:t>
              </a:r>
              <a:r>
                <a:rPr kumimoji="0" lang="en-US" sz="3200" b="0" i="0" u="none" strike="noStrike" kern="1200" cap="none" spc="0" normalizeH="0" baseline="-2500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2</a:t>
              </a:r>
              <a:r>
                <a:rPr kumimoji="0" lang="en-US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O → ? + ? </a:t>
              </a:r>
            </a:p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(</a:t>
              </a:r>
              <a:r>
                <a:rPr kumimoji="0" lang="ru-RU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название реакции)</a:t>
              </a:r>
              <a:endPara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pic>
          <p:nvPicPr>
            <p:cNvPr id="8" name="Picture 3" descr="C:\Documents and Settings\Admin\Рабочий стол\11949856321026402567tasto_9_architetto_franc_01-svg-med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8563" y="1500174"/>
              <a:ext cx="792000" cy="792000"/>
            </a:xfrm>
            <a:prstGeom prst="rect">
              <a:avLst/>
            </a:prstGeom>
            <a:noFill/>
          </p:spPr>
        </p:pic>
      </p:grpSp>
      <p:grpSp>
        <p:nvGrpSpPr>
          <p:cNvPr id="3" name="Группа 8"/>
          <p:cNvGrpSpPr/>
          <p:nvPr/>
        </p:nvGrpSpPr>
        <p:grpSpPr>
          <a:xfrm>
            <a:off x="414995" y="3783942"/>
            <a:ext cx="8238942" cy="1221190"/>
            <a:chOff x="178563" y="1500174"/>
            <a:chExt cx="8238942" cy="1221190"/>
          </a:xfrm>
        </p:grpSpPr>
        <p:sp>
          <p:nvSpPr>
            <p:cNvPr id="10" name="Заголовок 1"/>
            <p:cNvSpPr txBox="1">
              <a:spLocks/>
            </p:cNvSpPr>
            <p:nvPr/>
          </p:nvSpPr>
          <p:spPr>
            <a:xfrm>
              <a:off x="821505" y="1857364"/>
              <a:ext cx="7596000" cy="8640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effectLst>
              <a:outerShdw dist="114300" dir="2400000" algn="ctr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Альдегид</a:t>
              </a:r>
              <a:r>
                <a:rPr kumimoji="0" lang="ru-RU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+ </a:t>
              </a:r>
              <a:r>
                <a:rPr kumimoji="0" lang="en-US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Cu(OH)</a:t>
              </a:r>
              <a:r>
                <a:rPr kumimoji="0" lang="en-US" sz="3200" b="0" i="0" u="none" strike="noStrike" kern="1200" cap="none" spc="0" normalizeH="0" baseline="-2500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2 </a:t>
              </a:r>
              <a:r>
                <a:rPr kumimoji="0" lang="en-US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→ ? + ?</a:t>
              </a:r>
              <a:endPara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pic>
          <p:nvPicPr>
            <p:cNvPr id="11" name="Picture 3" descr="C:\Documents and Settings\Admin\Рабочий стол\11949856321026402567tasto_9_architetto_franc_01-svg-med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8563" y="1500174"/>
              <a:ext cx="792000" cy="792000"/>
            </a:xfrm>
            <a:prstGeom prst="rect">
              <a:avLst/>
            </a:prstGeom>
            <a:noFill/>
          </p:spPr>
        </p:pic>
      </p:grp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252000" y="5214950"/>
            <a:ext cx="8640000" cy="1214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buClr>
                <a:schemeClr val="hlink"/>
              </a:buClr>
              <a:buFont typeface="Wingdings" pitchFamily="2" charset="2"/>
              <a:buNone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2800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800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COH + 2Cu(OH)</a:t>
            </a:r>
            <a:r>
              <a:rPr lang="en-US" sz="28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→ CH</a:t>
            </a:r>
            <a:r>
              <a:rPr lang="en-US" sz="2800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COOH +2CuOH +H</a:t>
            </a:r>
            <a:r>
              <a:rPr lang="en-US" sz="28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O</a:t>
            </a:r>
          </a:p>
          <a:p>
            <a:pPr algn="ctr">
              <a:buClr>
                <a:schemeClr val="hlink"/>
              </a:buClr>
              <a:buFont typeface="Wingdings" pitchFamily="2" charset="2"/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  <a:sym typeface="Symbol"/>
              </a:rPr>
              <a:t>2CuOH→Cu</a:t>
            </a:r>
            <a:r>
              <a:rPr lang="en-US" sz="2800" b="1" baseline="-25000" dirty="0" smtClean="0"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sz="2800" b="1" dirty="0" smtClean="0">
                <a:latin typeface="Arial" pitchFamily="34" charset="0"/>
                <a:cs typeface="Arial" pitchFamily="34" charset="0"/>
                <a:sym typeface="Symbol"/>
              </a:rPr>
              <a:t>O +H</a:t>
            </a:r>
            <a:r>
              <a:rPr lang="en-US" sz="2800" b="1" baseline="-25000" dirty="0" smtClean="0"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sz="2800" b="1" dirty="0" smtClean="0">
                <a:latin typeface="Arial" pitchFamily="34" charset="0"/>
                <a:cs typeface="Arial" pitchFamily="34" charset="0"/>
                <a:sym typeface="Symbol"/>
              </a:rPr>
              <a:t>O </a:t>
            </a:r>
            <a:endParaRPr lang="ru-RU" sz="2800" b="1" dirty="0" smtClean="0">
              <a:latin typeface="Arial" pitchFamily="34" charset="0"/>
              <a:cs typeface="Arial" pitchFamily="34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7411" grpId="0" build="p"/>
      <p:bldP spid="1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563</Words>
  <Application>Microsoft Office PowerPoint</Application>
  <PresentationFormat>Экран (4:3)</PresentationFormat>
  <Paragraphs>153</Paragraphs>
  <Slides>23</Slides>
  <Notes>9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Кислородсодержащие соединения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Кислородсодержащие соединения</dc:title>
  <dc:creator>Admin</dc:creator>
  <cp:lastModifiedBy>Admin</cp:lastModifiedBy>
  <cp:revision>20</cp:revision>
  <dcterms:created xsi:type="dcterms:W3CDTF">2012-03-10T09:30:02Z</dcterms:created>
  <dcterms:modified xsi:type="dcterms:W3CDTF">2012-03-11T14:10:51Z</dcterms:modified>
</cp:coreProperties>
</file>