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62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71" r:id="rId20"/>
    <p:sldId id="283" r:id="rId21"/>
    <p:sldId id="272" r:id="rId22"/>
    <p:sldId id="273" r:id="rId23"/>
    <p:sldId id="26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3E6C2-BC8C-416F-91B8-9AA8027B8157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3E8F6-D06E-49F0-ABD5-E7BB1DAEB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3E8F6-D06E-49F0-ABD5-E7BB1DAEB1F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3E8F6-D06E-49F0-ABD5-E7BB1DAEB1F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3E8F6-D06E-49F0-ABD5-E7BB1DAEB1F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3E8F6-D06E-49F0-ABD5-E7BB1DAEB1F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3E8F6-D06E-49F0-ABD5-E7BB1DAEB1F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3E8F6-D06E-49F0-ABD5-E7BB1DAEB1F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3E8F6-D06E-49F0-ABD5-E7BB1DAEB1F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3E8F6-D06E-49F0-ABD5-E7BB1DAEB1F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3E8F6-D06E-49F0-ABD5-E7BB1DAEB1F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A18CD-86A7-41F4-8958-61FE990A3D01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EA30-C876-45CD-984B-B93D69095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&#1056;&#1072;&#1073;&#1086;&#1095;&#1080;&#1081;%20&#1089;&#1090;&#1086;&#1083;\&#1050;&#1080;&#1089;&#1083;&#1086;&#1088;&#1086;&#1076;&#1089;&#1086;&#1076;&#1077;&#1088;&#1078;&#1072;&#1097;&#1080;&#1077;%20&#1089;&#1086;&#1077;&#1076;&#1080;&#1085;&#1077;&#1085;&#1080;&#1103;\&#1089;%20&#1080;&#1085;&#1076;&#1080;&#1082;&#1072;&#1090;&#1086;&#1088;&#1086;&#1084;.av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moopigblog.files.wordpress.com/2010/11/11949856321026402567tasto_9_architetto_franc_01-svg-med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07161" y="5286388"/>
            <a:ext cx="8929679" cy="1400175"/>
            <a:chOff x="0" y="5286388"/>
            <a:chExt cx="8929679" cy="1400175"/>
          </a:xfrm>
        </p:grpSpPr>
        <p:grpSp>
          <p:nvGrpSpPr>
            <p:cNvPr id="11" name="Группа 10"/>
            <p:cNvGrpSpPr/>
            <p:nvPr/>
          </p:nvGrpSpPr>
          <p:grpSpPr>
            <a:xfrm flipH="1">
              <a:off x="0" y="5286388"/>
              <a:ext cx="2214539" cy="1400175"/>
              <a:chOff x="0" y="214290"/>
              <a:chExt cx="2214539" cy="1400175"/>
            </a:xfrm>
          </p:grpSpPr>
          <p:pic>
            <p:nvPicPr>
              <p:cNvPr id="9" name="Picture 3" descr="C:\Documents and Settings\Admin\Рабочий стол\Мусор\chemistry-flash-purple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214290"/>
                <a:ext cx="1071563" cy="1400175"/>
              </a:xfrm>
              <a:prstGeom prst="rect">
                <a:avLst/>
              </a:prstGeom>
              <a:noFill/>
            </p:spPr>
          </p:pic>
          <p:pic>
            <p:nvPicPr>
              <p:cNvPr id="10" name="Picture 3" descr="C:\Documents and Settings\Admin\Рабочий стол\Мусор\chemistry-flash-purple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42976" y="214290"/>
                <a:ext cx="1071563" cy="1400175"/>
              </a:xfrm>
              <a:prstGeom prst="rect">
                <a:avLst/>
              </a:prstGeom>
              <a:noFill/>
            </p:spPr>
          </p:pic>
        </p:grpSp>
        <p:grpSp>
          <p:nvGrpSpPr>
            <p:cNvPr id="12" name="Группа 11"/>
            <p:cNvGrpSpPr/>
            <p:nvPr/>
          </p:nvGrpSpPr>
          <p:grpSpPr>
            <a:xfrm>
              <a:off x="4476760" y="5286388"/>
              <a:ext cx="2214539" cy="1400175"/>
              <a:chOff x="0" y="214290"/>
              <a:chExt cx="2214539" cy="1400175"/>
            </a:xfrm>
          </p:grpSpPr>
          <p:pic>
            <p:nvPicPr>
              <p:cNvPr id="13" name="Picture 3" descr="C:\Documents and Settings\Admin\Рабочий стол\Мусор\chemistry-flash-purple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214290"/>
                <a:ext cx="1071563" cy="1400175"/>
              </a:xfrm>
              <a:prstGeom prst="rect">
                <a:avLst/>
              </a:prstGeom>
              <a:noFill/>
            </p:spPr>
          </p:pic>
          <p:pic>
            <p:nvPicPr>
              <p:cNvPr id="14" name="Picture 3" descr="C:\Documents and Settings\Admin\Рабочий стол\Мусор\chemistry-flash-purple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42976" y="214290"/>
                <a:ext cx="1071563" cy="1400175"/>
              </a:xfrm>
              <a:prstGeom prst="rect">
                <a:avLst/>
              </a:prstGeom>
              <a:noFill/>
            </p:spPr>
          </p:pic>
        </p:grpSp>
        <p:grpSp>
          <p:nvGrpSpPr>
            <p:cNvPr id="15" name="Группа 14"/>
            <p:cNvGrpSpPr/>
            <p:nvPr/>
          </p:nvGrpSpPr>
          <p:grpSpPr>
            <a:xfrm>
              <a:off x="6715140" y="5286388"/>
              <a:ext cx="2214539" cy="1400175"/>
              <a:chOff x="0" y="214290"/>
              <a:chExt cx="2214539" cy="1400175"/>
            </a:xfrm>
          </p:grpSpPr>
          <p:pic>
            <p:nvPicPr>
              <p:cNvPr id="16" name="Picture 3" descr="C:\Documents and Settings\Admin\Рабочий стол\Мусор\chemistry-flash-purple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214290"/>
                <a:ext cx="1071563" cy="1400175"/>
              </a:xfrm>
              <a:prstGeom prst="rect">
                <a:avLst/>
              </a:prstGeom>
              <a:noFill/>
            </p:spPr>
          </p:pic>
          <p:pic>
            <p:nvPicPr>
              <p:cNvPr id="17" name="Picture 3" descr="C:\Documents and Settings\Admin\Рабочий стол\Мусор\chemistry-flash-purple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42976" y="214290"/>
                <a:ext cx="1071563" cy="1400175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Группа 17"/>
            <p:cNvGrpSpPr/>
            <p:nvPr/>
          </p:nvGrpSpPr>
          <p:grpSpPr>
            <a:xfrm>
              <a:off x="2238380" y="5286388"/>
              <a:ext cx="2214539" cy="1400175"/>
              <a:chOff x="0" y="214290"/>
              <a:chExt cx="2214539" cy="1400175"/>
            </a:xfrm>
          </p:grpSpPr>
          <p:pic>
            <p:nvPicPr>
              <p:cNvPr id="19" name="Picture 3" descr="C:\Documents and Settings\Admin\Рабочий стол\Мусор\chemistry-flash-purple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214290"/>
                <a:ext cx="1071563" cy="1400175"/>
              </a:xfrm>
              <a:prstGeom prst="rect">
                <a:avLst/>
              </a:prstGeom>
              <a:noFill/>
            </p:spPr>
          </p:pic>
          <p:pic>
            <p:nvPicPr>
              <p:cNvPr id="20" name="Picture 3" descr="C:\Documents and Settings\Admin\Рабочий стол\Мусор\chemistry-flash-purple-md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42976" y="214290"/>
                <a:ext cx="1071563" cy="1400175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8" name="Picture 5" descr="C:\Documents and Settings\Admin\Рабочий стол\Мусор\document_paper_pencil_clip_art_7449.jpg"/>
          <p:cNvPicPr preferRelativeResize="0"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5600700" y="2809875"/>
            <a:ext cx="3543300" cy="404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 descr="C:\Documents and Settings\Admin\Рабочий стол\Мусор\document_paper_pencil_clip_art_7449.jpg"/>
          <p:cNvPicPr preferRelativeResize="0"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2809875"/>
            <a:ext cx="3543300" cy="404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Documents and Settings\Admin\Рабочий стол\Мусор\chemistry-flash-purple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929198"/>
            <a:ext cx="1071563" cy="140017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Мусор\chemistry-flash-yellow-m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4929198"/>
            <a:ext cx="1071563" cy="1400175"/>
          </a:xfrm>
          <a:prstGeom prst="rect">
            <a:avLst/>
          </a:prstGeom>
          <a:noFill/>
        </p:spPr>
      </p:pic>
      <p:sp>
        <p:nvSpPr>
          <p:cNvPr id="24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470025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Кислородсодержащие соединения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9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dist="114300" dir="2400000" algn="ctr" rotWithShape="0">
              <a:schemeClr val="accent4">
                <a:lumMod val="50000"/>
                <a:alpha val="50000"/>
              </a:schemeClr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Зачетный урок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-(CH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-COOH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57258" y="3148010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Октановая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Каприловая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6143644"/>
            <a:ext cx="1714512" cy="5715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388" y="3071810"/>
            <a:ext cx="2381620" cy="1357322"/>
          </a:xfrm>
          <a:prstGeom prst="roundRect">
            <a:avLst>
              <a:gd name="adj" fmla="val 1105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8 - </a:t>
            </a:r>
            <a:r>
              <a:rPr lang="ru-RU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Окт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Пропионовая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-COOH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57258" y="3148010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Пропановая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6143644"/>
            <a:ext cx="1714512" cy="5715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3071810"/>
            <a:ext cx="2381620" cy="1357322"/>
          </a:xfrm>
          <a:prstGeom prst="roundRect">
            <a:avLst>
              <a:gd name="adj" fmla="val 1105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3 - </a:t>
            </a:r>
            <a:r>
              <a:rPr lang="ru-RU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Проп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22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-COOH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Капроновая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57258" y="3148010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Гексановая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6143644"/>
            <a:ext cx="1714512" cy="5715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3071810"/>
            <a:ext cx="2381620" cy="1357322"/>
          </a:xfrm>
          <a:prstGeom prst="roundRect">
            <a:avLst>
              <a:gd name="adj" fmla="val 1105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6 - </a:t>
            </a:r>
            <a:r>
              <a:rPr lang="ru-RU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Гекс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Валериановая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-COOH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57258" y="3148010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Пентановая 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6143644"/>
            <a:ext cx="1714512" cy="5715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3071810"/>
            <a:ext cx="2381620" cy="1357322"/>
          </a:xfrm>
          <a:prstGeom prst="roundRect">
            <a:avLst>
              <a:gd name="adj" fmla="val 1105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5 - </a:t>
            </a:r>
            <a:r>
              <a:rPr lang="ru-RU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Пент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-COOH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Каприновая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57258" y="3148010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Декановая 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6143644"/>
            <a:ext cx="1714512" cy="5715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3071810"/>
            <a:ext cx="2381620" cy="1357322"/>
          </a:xfrm>
          <a:prstGeom prst="roundRect">
            <a:avLst>
              <a:gd name="adj" fmla="val 1105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10 - Дек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-COOH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Масляная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57258" y="3148010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Бутановая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6143644"/>
            <a:ext cx="1714512" cy="5715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3071810"/>
            <a:ext cx="2381620" cy="1357322"/>
          </a:xfrm>
          <a:prstGeom prst="roundRect">
            <a:avLst>
              <a:gd name="adj" fmla="val 1105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4 - Бут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Уксусная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-COOH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57258" y="3148010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Этановая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6143644"/>
            <a:ext cx="1714512" cy="5715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3071810"/>
            <a:ext cx="2381620" cy="1357322"/>
          </a:xfrm>
          <a:prstGeom prst="roundRect">
            <a:avLst>
              <a:gd name="adj" fmla="val 1105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2 - </a:t>
            </a:r>
            <a:r>
              <a:rPr lang="ru-RU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Муравьиная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H-COOH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57258" y="3148010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Метановая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6143644"/>
            <a:ext cx="1714512" cy="5715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3071810"/>
            <a:ext cx="2381620" cy="1357322"/>
          </a:xfrm>
          <a:prstGeom prst="roundRect">
            <a:avLst>
              <a:gd name="adj" fmla="val 1105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1 - Мет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2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-С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OOH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Пеларгоновая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90878" y="2076440"/>
            <a:ext cx="3857652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7870" y="4291018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57258" y="3148010"/>
            <a:ext cx="3096000" cy="571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14300" dir="2400000" algn="ctr" rotWithShape="0">
              <a:schemeClr val="accent3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Нонановая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57884" y="6143644"/>
            <a:ext cx="1714512" cy="5715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3071810"/>
            <a:ext cx="2381620" cy="1357322"/>
          </a:xfrm>
          <a:prstGeom prst="roundRect">
            <a:avLst>
              <a:gd name="adj" fmla="val 1105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dist="114300" dir="2400000" algn="ctr" rotWithShape="0">
              <a:schemeClr val="tx2">
                <a:lumMod val="60000"/>
                <a:lumOff val="4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8 - Нон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Управляющая кнопка: фильм 12">
            <a:hlinkClick r:id="" action="ppaction://noaction" highlightClick="1"/>
          </p:cNvPr>
          <p:cNvSpPr/>
          <p:nvPr/>
        </p:nvSpPr>
        <p:spPr>
          <a:xfrm>
            <a:off x="7715272" y="5286388"/>
            <a:ext cx="1042416" cy="1042416"/>
          </a:xfrm>
          <a:prstGeom prst="actionButtonMovi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с индикатором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76000" y="1571612"/>
            <a:ext cx="5192000" cy="42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1">
              <p:cMediaNode vol="8300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772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Общая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характеристика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21505" y="3393281"/>
            <a:ext cx="7596000" cy="864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2800" dirty="0" smtClean="0">
                <a:latin typeface="Arial" pitchFamily="34" charset="0"/>
                <a:ea typeface="+mj-ea"/>
                <a:cs typeface="Arial" pitchFamily="34" charset="0"/>
              </a:rPr>
              <a:t>2. Различают спирты</a:t>
            </a:r>
            <a:r>
              <a:rPr lang="ru-RU" sz="2800" dirty="0" smtClean="0"/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-OH, R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H-OH, R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-ОН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21505" y="4929198"/>
            <a:ext cx="7596000" cy="864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3. Метанол ___________,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этанол ___________, </a:t>
            </a:r>
            <a:r>
              <a:rPr lang="ru-RU" sz="2400" dirty="0" err="1">
                <a:latin typeface="Arial" pitchFamily="34" charset="0"/>
                <a:ea typeface="+mj-ea"/>
                <a:cs typeface="Arial" pitchFamily="34" charset="0"/>
              </a:rPr>
              <a:t>п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ропанол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-1______________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78563" y="1500174"/>
            <a:ext cx="8238942" cy="1221190"/>
            <a:chOff x="178563" y="1500174"/>
            <a:chExt cx="8238942" cy="1221190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lnSpcReduction="100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1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.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Общая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формула гомологического ряда предельных одноатомных спиртов </a:t>
              </a:r>
              <a:r>
                <a:rPr kumimoji="0" lang="en-US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__________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pic>
          <p:nvPicPr>
            <p:cNvPr id="3075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pic>
        <p:nvPicPr>
          <p:cNvPr id="11" name="Picture 3" descr="C:\Documents and Settings\Admin\Рабочий стол\11949856321026402567tasto_9_architetto_franc_01-svg-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63" y="2964653"/>
            <a:ext cx="792000" cy="792000"/>
          </a:xfrm>
          <a:prstGeom prst="rect">
            <a:avLst/>
          </a:prstGeom>
          <a:noFill/>
        </p:spPr>
      </p:pic>
      <p:pic>
        <p:nvPicPr>
          <p:cNvPr id="12" name="Picture 3" descr="C:\Documents and Settings\Admin\Рабочий стол\11949856321026402567tasto_9_architetto_franc_01-svg-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63" y="4429132"/>
            <a:ext cx="792000" cy="792000"/>
          </a:xfrm>
          <a:prstGeom prst="rect">
            <a:avLst/>
          </a:prstGeom>
          <a:noFill/>
        </p:spPr>
      </p:pic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5857884" y="6143644"/>
            <a:ext cx="1714512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452529" y="1500174"/>
            <a:ext cx="8238942" cy="1221190"/>
            <a:chOff x="178563" y="1500174"/>
            <a:chExt cx="8238942" cy="1221190"/>
          </a:xfrm>
        </p:grpSpPr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Карбоновая кислота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+ </a:t>
              </a: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М (активный)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→ ? + ? </a:t>
              </a:r>
            </a:p>
          </p:txBody>
        </p:sp>
        <p:pic>
          <p:nvPicPr>
            <p:cNvPr id="7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845496"/>
            <a:ext cx="8229600" cy="9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2RCOOH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+Zn→(RCOO)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Zn + H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↑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Группа 5"/>
          <p:cNvGrpSpPr/>
          <p:nvPr/>
        </p:nvGrpSpPr>
        <p:grpSpPr>
          <a:xfrm>
            <a:off x="452529" y="3869628"/>
            <a:ext cx="8238942" cy="1221190"/>
            <a:chOff x="178563" y="1500174"/>
            <a:chExt cx="8238942" cy="1221190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Карбоновая кислота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+ </a:t>
              </a: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основание 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→ </a:t>
              </a:r>
              <a:endPara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? + ? </a:t>
              </a:r>
            </a:p>
          </p:txBody>
        </p:sp>
        <p:pic>
          <p:nvPicPr>
            <p:cNvPr id="11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52000" y="5214950"/>
            <a:ext cx="8640000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Карбоновая кислота + основание →</a:t>
            </a:r>
            <a:endParaRPr lang="en-US" sz="2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соль карбоновой кислоты +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/>
              </a:rPr>
              <a:t>H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/>
              </a:rPr>
              <a:t>O</a:t>
            </a:r>
            <a:endParaRPr lang="ru-RU" sz="2800" dirty="0" smtClean="0">
              <a:latin typeface="Arial" pitchFamily="34" charset="0"/>
              <a:cs typeface="Arial" pitchFamily="34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Карбоновые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химические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428596" y="1357298"/>
            <a:ext cx="8238942" cy="1437190"/>
            <a:chOff x="178563" y="1500174"/>
            <a:chExt cx="8238942" cy="1437190"/>
          </a:xfrm>
        </p:grpSpPr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1080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Карбоновая кислота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+ основный оксид 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→ ? + ? (MgO)</a:t>
              </a:r>
            </a:p>
          </p:txBody>
        </p:sp>
        <p:pic>
          <p:nvPicPr>
            <p:cNvPr id="7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845496"/>
            <a:ext cx="8229600" cy="9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2RCOOH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+MgO→(RCOO)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H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</a:t>
            </a:r>
            <a:endParaRPr kumimoji="0" lang="ru-RU" sz="32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Группа 5"/>
          <p:cNvGrpSpPr/>
          <p:nvPr/>
        </p:nvGrpSpPr>
        <p:grpSpPr>
          <a:xfrm>
            <a:off x="452529" y="3869628"/>
            <a:ext cx="8238942" cy="1221190"/>
            <a:chOff x="178563" y="1500174"/>
            <a:chExt cx="8238942" cy="1221190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dirty="0" smtClean="0">
                  <a:latin typeface="Arial" pitchFamily="34" charset="0"/>
                  <a:ea typeface="+mj-ea"/>
                  <a:cs typeface="Arial" pitchFamily="34" charset="0"/>
                </a:rPr>
                <a:t>Карбоновая кислота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+ соль более слабой кислоты 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→ ? + ? (NaHCO</a:t>
              </a:r>
              <a:r>
                <a:rPr kumimoji="0" lang="en-US" sz="32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3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)</a:t>
              </a:r>
            </a:p>
          </p:txBody>
        </p:sp>
        <p:pic>
          <p:nvPicPr>
            <p:cNvPr id="11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52000" y="5214950"/>
            <a:ext cx="8640000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Карбоновая кислота + соль→</a:t>
            </a:r>
            <a:endParaRPr lang="en-US" sz="2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соль карбоновой кислоты +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/>
              </a:rPr>
              <a:t>H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 +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/>
              </a:rPr>
              <a:t> CO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Домашнее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задание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4860" y="2214554"/>
            <a:ext cx="86400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Муравьиная кислота + 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/>
              </a:rPr>
              <a:t>Mg 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→</a:t>
            </a:r>
            <a:endParaRPr lang="en-US" sz="2800" dirty="0" smtClean="0"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4860" y="3000372"/>
            <a:ext cx="86400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Муравьиная кислота + 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/>
              </a:rPr>
              <a:t>Zn 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→</a:t>
            </a:r>
            <a:endParaRPr lang="en-US" sz="2800" dirty="0" smtClean="0"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7158" y="1285860"/>
            <a:ext cx="86400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Составьте ионные уравнения реакций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4860" y="3786190"/>
            <a:ext cx="86400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Муравьиная кислота +  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Symbol"/>
              </a:rPr>
              <a:t>NaOH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→</a:t>
            </a:r>
            <a:endParaRPr lang="en-US" sz="2800" dirty="0" smtClean="0"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4860" y="4572008"/>
            <a:ext cx="86400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Муравьиная кислота + карбонат натрия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Symbol"/>
              </a:rPr>
              <a:t>→</a:t>
            </a:r>
            <a:endParaRPr lang="en-US" sz="2800" dirty="0" smtClean="0">
              <a:latin typeface="Arial" pitchFamily="34" charset="0"/>
              <a:cs typeface="Arial" pitchFamily="34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2"/>
              </a:rPr>
              <a:t>http://moopigblog.files.wordpress.com/2010/11/11949856321026402567tasto_9_architetto_franc_01-svg-med.png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вопрос клипарт;</a:t>
            </a:r>
          </a:p>
          <a:p>
            <a:pPr marL="0">
              <a:spcBef>
                <a:spcPts val="0"/>
              </a:spcBef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Общая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характеристика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5786" y="1428736"/>
            <a:ext cx="7596000" cy="4896000"/>
          </a:xfrm>
          <a:prstGeom prst="roundRect">
            <a:avLst>
              <a:gd name="adj" fmla="val 5404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Общая формула гомологического ряда предельных одноатомных спиртов —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2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2n+1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90000"/>
              </a:lnSpc>
              <a:buClr>
                <a:srgbClr val="000000"/>
              </a:buClr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В зависимости от того, при каком углеродном атоме находится гидроксильная группа, различают спирты первичные (R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-OH), вторичные (R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H-OH) и третичные (R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-ОН). </a:t>
            </a:r>
          </a:p>
          <a:p>
            <a:pPr>
              <a:lnSpc>
                <a:spcPct val="90000"/>
              </a:lnSpc>
              <a:buClr>
                <a:srgbClr val="000000"/>
              </a:buClr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Первичные: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Font typeface="Wingdings" pitchFamily="2" charset="2"/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СН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-ОН      СН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-СН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-ОН      СН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-СН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-СН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-ОН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метанол        этанол              пропанол-1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Номенклатура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32141" y="1500174"/>
            <a:ext cx="8238942" cy="1221190"/>
            <a:chOff x="178563" y="1500174"/>
            <a:chExt cx="8238942" cy="1221190"/>
          </a:xfrm>
        </p:grpSpPr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1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. Какой суффикс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характерен </a:t>
              </a:r>
              <a:r>
                <a:rPr kumimoji="0" lang="ru-RU" sz="2400" b="0" i="0" u="none" strike="noStrike" kern="1200" cap="none" spc="0" normalizeH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для спиртов? 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pic>
          <p:nvPicPr>
            <p:cNvPr id="9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grpSp>
        <p:nvGrpSpPr>
          <p:cNvPr id="10" name="Группа 9"/>
          <p:cNvGrpSpPr/>
          <p:nvPr/>
        </p:nvGrpSpPr>
        <p:grpSpPr>
          <a:xfrm>
            <a:off x="232141" y="2928934"/>
            <a:ext cx="8238942" cy="1221190"/>
            <a:chOff x="178563" y="1500174"/>
            <a:chExt cx="8238942" cy="1221190"/>
          </a:xfrm>
        </p:grpSpPr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dirty="0" smtClean="0">
                  <a:latin typeface="Arial" pitchFamily="34" charset="0"/>
                  <a:ea typeface="+mj-ea"/>
                  <a:cs typeface="Arial" pitchFamily="34" charset="0"/>
                </a:rPr>
                <a:t>2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. С какого края нумеруют цепь?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pic>
          <p:nvPicPr>
            <p:cNvPr id="12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grpSp>
        <p:nvGrpSpPr>
          <p:cNvPr id="13" name="Группа 12"/>
          <p:cNvGrpSpPr/>
          <p:nvPr/>
        </p:nvGrpSpPr>
        <p:grpSpPr>
          <a:xfrm>
            <a:off x="232141" y="4357694"/>
            <a:ext cx="8238942" cy="1221190"/>
            <a:chOff x="178563" y="1500174"/>
            <a:chExt cx="8238942" cy="1221190"/>
          </a:xfrm>
        </p:grpSpPr>
        <p:sp>
          <p:nvSpPr>
            <p:cNvPr id="14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lnSpcReduction="100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dirty="0" smtClean="0">
                  <a:latin typeface="Arial" pitchFamily="34" charset="0"/>
                  <a:ea typeface="+mj-ea"/>
                  <a:cs typeface="Arial" pitchFamily="34" charset="0"/>
                </a:rPr>
                <a:t>3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. Как образуются названия по заместительной номенклатуре?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pic>
          <p:nvPicPr>
            <p:cNvPr id="15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5857884" y="6143644"/>
            <a:ext cx="1714512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Номенклатура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75083" y="1428736"/>
            <a:ext cx="7596000" cy="4896000"/>
          </a:xfrm>
          <a:prstGeom prst="roundRect">
            <a:avLst>
              <a:gd name="adj" fmla="val 4079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buClr>
                <a:srgbClr val="000000"/>
              </a:buCl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 Названия спиртов образуют, добавляя суффикс -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к названию углеводорода с самой длинной углеродной цепью, включающей гидроксильную группу.</a:t>
            </a:r>
          </a:p>
          <a:p>
            <a:pPr>
              <a:lnSpc>
                <a:spcPct val="90000"/>
              </a:lnSpc>
              <a:buClr>
                <a:srgbClr val="000000"/>
              </a:buCl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 Нумерацию цепи начинают с того края, ближе к которому расположена гидроксильная группа.</a:t>
            </a:r>
          </a:p>
          <a:p>
            <a:pPr>
              <a:lnSpc>
                <a:spcPct val="90000"/>
              </a:lnSpc>
              <a:buClr>
                <a:srgbClr val="000000"/>
              </a:buCl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 Заместительная номенклатура. Название спирта производится от соответствующего углеводородного радикала с добавлением, слова "спирт", например: C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OH — этиловый спирт.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CH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– CH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– CH –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COH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H – COH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CH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– CH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– COH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Альдегиды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838926" y="2233116"/>
            <a:ext cx="18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2428860" y="1714488"/>
            <a:ext cx="5667768" cy="2786082"/>
            <a:chOff x="2428860" y="1714488"/>
            <a:chExt cx="5667768" cy="278608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000628" y="1714488"/>
              <a:ext cx="3096000" cy="57150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dist="114300" dir="2400000" algn="ctr" rotWithShape="0">
                <a:schemeClr val="accent3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Название вещества</a:t>
              </a:r>
              <a:endPara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428860" y="2786058"/>
              <a:ext cx="3096000" cy="57150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dist="114300" dir="2400000" algn="ctr" rotWithShape="0">
                <a:schemeClr val="accent3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Название вещества</a:t>
              </a:r>
              <a:endPara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857620" y="3929066"/>
              <a:ext cx="3096000" cy="57150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dist="114300" dir="2400000" algn="ctr" rotWithShape="0">
                <a:schemeClr val="accent3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Название вещества</a:t>
              </a:r>
              <a:endPara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CH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– CH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– CH –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COH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H – COH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CH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– CH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– COH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Альдегиды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838926" y="2233116"/>
            <a:ext cx="18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1"/>
          <p:cNvGrpSpPr/>
          <p:nvPr/>
        </p:nvGrpSpPr>
        <p:grpSpPr>
          <a:xfrm>
            <a:off x="2428860" y="1714488"/>
            <a:ext cx="5667768" cy="2786082"/>
            <a:chOff x="2428860" y="1714488"/>
            <a:chExt cx="5667768" cy="278608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000628" y="1714488"/>
              <a:ext cx="3096000" cy="57150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dist="114300" dir="2400000" algn="ctr" rotWithShape="0">
                <a:schemeClr val="accent3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2-метилбутаналь</a:t>
              </a:r>
              <a:endPara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428860" y="2786058"/>
              <a:ext cx="3096000" cy="57150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dist="114300" dir="2400000" algn="ctr" rotWithShape="0">
                <a:schemeClr val="accent3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метаналь</a:t>
              </a:r>
              <a:endPara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857620" y="3929066"/>
              <a:ext cx="3096000" cy="57150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dist="114300" dir="2400000" algn="ctr" rotWithShape="0">
                <a:schemeClr val="accent3">
                  <a:lumMod val="50000"/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err="1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пропаналь</a:t>
              </a:r>
              <a:endPara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666" y="2931182"/>
            <a:ext cx="8229600" cy="642942"/>
          </a:xfrm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Гидрирование: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HCOH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+ H</a:t>
            </a:r>
            <a:r>
              <a:rPr lang="en-US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CH</a:t>
            </a:r>
            <a:r>
              <a:rPr lang="en-US" b="1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-OH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hlink"/>
              </a:buClr>
              <a:buFont typeface="Wingdings" pitchFamily="2" charset="2"/>
              <a:buNone/>
            </a:pPr>
            <a:endParaRPr lang="ru-RU" dirty="0">
              <a:solidFill>
                <a:schemeClr val="hlink"/>
              </a:solidFill>
            </a:endParaRPr>
          </a:p>
          <a:p>
            <a:pPr>
              <a:buClr>
                <a:schemeClr val="hlink"/>
              </a:buClr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Альдегиды: химические свойства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414995" y="1500174"/>
            <a:ext cx="8238942" cy="1221190"/>
            <a:chOff x="178563" y="1500174"/>
            <a:chExt cx="8238942" cy="1221190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Присоединение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водорода ( ? ): уравнение реакции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pic>
          <p:nvPicPr>
            <p:cNvPr id="8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grpSp>
        <p:nvGrpSpPr>
          <p:cNvPr id="9" name="Группа 8"/>
          <p:cNvGrpSpPr/>
          <p:nvPr/>
        </p:nvGrpSpPr>
        <p:grpSpPr>
          <a:xfrm>
            <a:off x="414995" y="3783942"/>
            <a:ext cx="8238942" cy="1221190"/>
            <a:chOff x="178563" y="1500174"/>
            <a:chExt cx="8238942" cy="1221190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Присоединение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воды ( ? ): уравнение реакции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pic>
          <p:nvPicPr>
            <p:cNvPr id="11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19666" y="5214950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Гидратация: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HCOH + H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 →</a:t>
            </a: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HO-CH</a:t>
            </a:r>
            <a:r>
              <a:rPr lang="en-US" sz="3200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-OH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411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666" y="2931182"/>
            <a:ext cx="8229600" cy="900000"/>
          </a:xfrm>
        </p:spPr>
        <p:txBody>
          <a:bodyPr>
            <a:normAutofit fontScale="77500" lnSpcReduction="20000"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3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6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COH + Ag</a:t>
            </a:r>
            <a:r>
              <a:rPr lang="en-US" sz="3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 → CH</a:t>
            </a:r>
            <a:r>
              <a:rPr lang="en-US" sz="3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COOH +2Ag</a:t>
            </a:r>
            <a:r>
              <a:rPr lang="en-US" sz="3600" b="1" dirty="0" smtClean="0">
                <a:latin typeface="Arial" pitchFamily="34" charset="0"/>
                <a:cs typeface="Arial" pitchFamily="34" charset="0"/>
                <a:sym typeface="Symbol"/>
              </a:rPr>
              <a:t> </a:t>
            </a:r>
            <a:endParaRPr lang="ru-RU" sz="36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  <a:sym typeface="Symbol"/>
              </a:rPr>
              <a:t>качественная реакция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hlink"/>
              </a:buClr>
              <a:buFont typeface="Wingdings" pitchFamily="2" charset="2"/>
              <a:buNone/>
            </a:pPr>
            <a:endParaRPr lang="ru-RU" dirty="0">
              <a:solidFill>
                <a:schemeClr val="hlink"/>
              </a:solidFill>
            </a:endParaRPr>
          </a:p>
          <a:p>
            <a:pPr>
              <a:buClr>
                <a:schemeClr val="hlink"/>
              </a:buClr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4000" y="142852"/>
            <a:ext cx="7596000" cy="86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dist="114300" dir="2400000" algn="ctr" rotWithShape="0">
              <a:schemeClr val="tx1">
                <a:lumMod val="95000"/>
                <a:lumOff val="5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Альдегиды: химические свойства</a:t>
            </a:r>
          </a:p>
        </p:txBody>
      </p:sp>
      <p:grpSp>
        <p:nvGrpSpPr>
          <p:cNvPr id="2" name="Группа 5"/>
          <p:cNvGrpSpPr/>
          <p:nvPr/>
        </p:nvGrpSpPr>
        <p:grpSpPr>
          <a:xfrm>
            <a:off x="414995" y="1500174"/>
            <a:ext cx="8238942" cy="1221190"/>
            <a:chOff x="178563" y="1500174"/>
            <a:chExt cx="8238942" cy="1221190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Альдегид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+ 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Ag</a:t>
              </a:r>
              <a:r>
                <a:rPr kumimoji="0" lang="en-US" sz="32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2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O → ? + ? 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(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название реакции)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pic>
          <p:nvPicPr>
            <p:cNvPr id="8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grpSp>
        <p:nvGrpSpPr>
          <p:cNvPr id="3" name="Группа 8"/>
          <p:cNvGrpSpPr/>
          <p:nvPr/>
        </p:nvGrpSpPr>
        <p:grpSpPr>
          <a:xfrm>
            <a:off x="414995" y="3783942"/>
            <a:ext cx="8238942" cy="1221190"/>
            <a:chOff x="178563" y="1500174"/>
            <a:chExt cx="8238942" cy="1221190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821505" y="1857364"/>
              <a:ext cx="7596000" cy="864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effectLst>
              <a:outerShdw dist="114300" dir="2400000" algn="ctr" rotWithShape="0">
                <a:schemeClr val="tx1">
                  <a:lumMod val="95000"/>
                  <a:lumOff val="5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Альдегид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+ 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Cu(OH)</a:t>
              </a:r>
              <a:r>
                <a:rPr kumimoji="0" lang="en-US" sz="32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2 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→ ? + ?</a:t>
              </a:r>
              <a:endPara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pic>
          <p:nvPicPr>
            <p:cNvPr id="11" name="Picture 3" descr="C:\Documents and Settings\Admin\Рабочий стол\11949856321026402567tasto_9_architetto_franc_01-svg-me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563" y="1500174"/>
              <a:ext cx="792000" cy="792000"/>
            </a:xfrm>
            <a:prstGeom prst="rect">
              <a:avLst/>
            </a:prstGeom>
            <a:noFill/>
          </p:spPr>
        </p:pic>
      </p:grp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52000" y="5214950"/>
            <a:ext cx="8640000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8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COH + 2Cu(OH)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→ CH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COOH +2CuOH +H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  <a:sym typeface="Symbol"/>
              </a:rPr>
              <a:t>2CuOH→Cu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Symbol"/>
              </a:rPr>
              <a:t>O +H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Symbol"/>
              </a:rPr>
              <a:t>O </a:t>
            </a:r>
            <a:endParaRPr lang="ru-RU" sz="2800" b="1" dirty="0" smtClean="0">
              <a:latin typeface="Arial" pitchFamily="34" charset="0"/>
              <a:cs typeface="Arial" pitchFamily="34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7411" grpId="0" build="p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563</Words>
  <Application>Microsoft Office PowerPoint</Application>
  <PresentationFormat>Экран (4:3)</PresentationFormat>
  <Paragraphs>153</Paragraphs>
  <Slides>23</Slides>
  <Notes>9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Кислородсодержащие соединения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Кислородсодержащие соединения</dc:title>
  <dc:creator>Admin</dc:creator>
  <cp:lastModifiedBy>Admin</cp:lastModifiedBy>
  <cp:revision>20</cp:revision>
  <dcterms:created xsi:type="dcterms:W3CDTF">2012-03-10T09:30:02Z</dcterms:created>
  <dcterms:modified xsi:type="dcterms:W3CDTF">2012-03-11T14:10:51Z</dcterms:modified>
</cp:coreProperties>
</file>