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70" r:id="rId4"/>
    <p:sldId id="271" r:id="rId5"/>
    <p:sldId id="258" r:id="rId6"/>
    <p:sldId id="259" r:id="rId7"/>
    <p:sldId id="272" r:id="rId8"/>
    <p:sldId id="273" r:id="rId9"/>
    <p:sldId id="260" r:id="rId10"/>
    <p:sldId id="261" r:id="rId11"/>
    <p:sldId id="274" r:id="rId12"/>
    <p:sldId id="275" r:id="rId13"/>
    <p:sldId id="279" r:id="rId14"/>
    <p:sldId id="276" r:id="rId15"/>
    <p:sldId id="277" r:id="rId16"/>
    <p:sldId id="280" r:id="rId17"/>
    <p:sldId id="281" r:id="rId18"/>
    <p:sldId id="282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000000"/>
    <a:srgbClr val="D996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DC2A73-0D0F-4C39-88A6-8188133CE2BB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57B5CF-E658-4D48-8E6B-032C732F6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Человек при дыхании в течение 1 мин в среднем употребляет 0,5 дм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2E8B6-3F21-496D-B04E-FE18A204A99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33925" cy="35067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33925" cy="35067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33925" cy="35067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33925" cy="35067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 сгорание 38 литров бензина в двигателе автомобиля расходуется 77000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литров кислорода или 390000 литров воздуха. Его хватило бы 30-ти людям на суточное дыхание.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C5D21-46CB-403C-93CE-A2B773132FD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Современный пассажирский самолет при полете в течение 9 часов расходует 50-75 тонн кислорода. За тоже время и примерно столько же кислорода выделяется в процессе фотосинтеза 25000-50000 га леса. Для ракетных двигателей кислорода требуется больше, чем для самолетов.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1F303B-84DB-40CF-B3AC-B100FCBF7B4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33DA-2DD7-4EFB-ADC3-CE7CC1DF5510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AF5B-5A46-4774-937F-55C34D8DF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74C5-1AB3-4E35-AA0C-67D23186B63E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81D0-CA68-4574-A761-2493403C4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EB41-91DF-4712-A0FA-3F7A275F5F16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4566-FBF9-4AD4-8108-04CC4FF24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CC29-5A8D-4D6B-BD11-4CB27EE00263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0E4-7355-4130-BEB4-0DA5A6786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27EA7-858B-4266-A1D2-7C80921B2EE3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655B2-9A8A-4326-8890-47B644EFA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30D3-C33B-417A-9DAD-3D45AFEDEE8C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8894-8F06-4E17-AEAC-13B418DCD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4580-3EAB-4BED-90CD-1FD0CFAC53BE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B6A5-D2A2-40FF-8B5B-435655C9C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92F17-9C14-4EB2-8344-CABBC2007821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E9C8-2767-493C-A9CE-A9E53F010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8399-9EE9-488D-A2EF-D4845FABE2A8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542C-BC60-4C28-9296-A09B94FA6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830A-FA10-4BEC-ABF9-C7AEF9003F88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8278-FC81-4232-97AD-68F4C885D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762B3-6E77-4866-9F98-ED1CA0BC0B71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7095-ED72-4734-9846-32700B6F5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F694-BB9C-41CC-881F-BD5666681954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3F38CC-8B3D-487D-8CEF-307E12F97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lancer.net/files/portfolio/184/18424/156997.jpg" TargetMode="External"/><Relationship Id="rId2" Type="http://schemas.openxmlformats.org/officeDocument/2006/relationships/hyperlink" Target="http://img12.nnm.ru/8/7/d/7/f/4805086890b0e7ac9092480189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582612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ГБОУ Школа № 1352 г. Москвы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3071812"/>
          </a:xfrm>
          <a:prstGeom prst="flowChartMultidocumen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Кислород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5715000"/>
            <a:ext cx="8229600" cy="642938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ea typeface="+mj-ea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ea typeface="+mj-ea"/>
                <a:cs typeface="Arial" pitchFamily="34" charset="0"/>
              </a:rPr>
              <a:t>учитель химии высшей квалификационной 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32178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3640138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" y="5786438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В лаборатории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Разложение бертолетовой соли</a:t>
            </a:r>
          </a:p>
        </p:txBody>
      </p:sp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1003300" y="2820988"/>
            <a:ext cx="7137400" cy="787400"/>
            <a:chOff x="264629" y="2821777"/>
            <a:chExt cx="7136110" cy="785818"/>
          </a:xfrm>
          <a:solidFill>
            <a:schemeClr val="bg1">
              <a:lumMod val="95000"/>
            </a:schemeClr>
          </a:solidFill>
        </p:grpSpPr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26462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  <a:effectLst/>
          </p:spPr>
          <p:txBody>
            <a:bodyPr anchor="ctr">
              <a:normAutofit fontScale="92500"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2KClO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3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5169117" y="2821777"/>
              <a:ext cx="571397" cy="785818"/>
            </a:xfrm>
            <a:prstGeom prst="rect">
              <a:avLst/>
            </a:prstGeom>
            <a:noFill/>
            <a:ln w="28575">
              <a:noFill/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+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2304198" y="2937431"/>
              <a:ext cx="785670" cy="554509"/>
            </a:xfrm>
            <a:prstGeom prst="rightArrow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4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312954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2KCl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5780195" y="2821777"/>
              <a:ext cx="1620544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3O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latin typeface="Times New Roman"/>
                  <a:ea typeface="+mj-ea"/>
                  <a:cs typeface="Times New Roman"/>
                </a:rPr>
                <a:t>↑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1274" name="Группа 25"/>
          <p:cNvGrpSpPr>
            <a:grpSpLocks/>
          </p:cNvGrpSpPr>
          <p:nvPr/>
        </p:nvGrpSpPr>
        <p:grpSpPr bwMode="auto">
          <a:xfrm>
            <a:off x="1143000" y="4857750"/>
            <a:ext cx="6858000" cy="785813"/>
            <a:chOff x="71422" y="4857760"/>
            <a:chExt cx="6858032" cy="785818"/>
          </a:xfrm>
        </p:grpSpPr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71422" y="4857760"/>
              <a:ext cx="2214573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 Хлорат калия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3" name="Заголовок 1"/>
            <p:cNvSpPr txBox="1">
              <a:spLocks/>
            </p:cNvSpPr>
            <p:nvPr/>
          </p:nvSpPr>
          <p:spPr>
            <a:xfrm>
              <a:off x="2392358" y="4857760"/>
              <a:ext cx="2216160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Хлорид калия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5" name="Заголовок 1"/>
            <p:cNvSpPr txBox="1">
              <a:spLocks/>
            </p:cNvSpPr>
            <p:nvPr/>
          </p:nvSpPr>
          <p:spPr>
            <a:xfrm>
              <a:off x="4714882" y="4857760"/>
              <a:ext cx="2214572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Кислород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" y="5786438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В лаборатории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Разложение </a:t>
            </a:r>
            <a:r>
              <a:rPr lang="ru-RU" sz="2400" dirty="0" err="1">
                <a:ea typeface="+mj-ea"/>
                <a:cs typeface="Arial" pitchFamily="34" charset="0"/>
              </a:rPr>
              <a:t>пероксида</a:t>
            </a:r>
            <a:r>
              <a:rPr lang="ru-RU" sz="2400" dirty="0">
                <a:ea typeface="+mj-ea"/>
                <a:cs typeface="Arial" pitchFamily="34" charset="0"/>
              </a:rPr>
              <a:t> водорода в присутствии катализатора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003300" y="2820988"/>
            <a:ext cx="7137400" cy="787400"/>
            <a:chOff x="264629" y="2821777"/>
            <a:chExt cx="7136110" cy="785818"/>
          </a:xfrm>
          <a:noFill/>
        </p:grpSpPr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26462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2H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ea typeface="+mj-ea"/>
                  <a:cs typeface="Arial" pitchFamily="34" charset="0"/>
                </a:rPr>
                <a:t>O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5169117" y="2821777"/>
              <a:ext cx="571397" cy="785818"/>
            </a:xfrm>
            <a:prstGeom prst="rect">
              <a:avLst/>
            </a:prstGeom>
            <a:noFill/>
            <a:ln w="28575">
              <a:noFill/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+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304198" y="2937431"/>
              <a:ext cx="785670" cy="554509"/>
            </a:xfrm>
            <a:prstGeom prst="rightArrow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Заголовок 1"/>
            <p:cNvSpPr txBox="1">
              <a:spLocks/>
            </p:cNvSpPr>
            <p:nvPr/>
          </p:nvSpPr>
          <p:spPr>
            <a:xfrm>
              <a:off x="312954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2H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ea typeface="+mj-ea"/>
                  <a:cs typeface="Arial" pitchFamily="34" charset="0"/>
                </a:rPr>
                <a:t>O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5780195" y="2821777"/>
              <a:ext cx="1620544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O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latin typeface="Times New Roman"/>
                  <a:ea typeface="+mj-ea"/>
                  <a:cs typeface="Times New Roman"/>
                </a:rPr>
                <a:t>↑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2294" name="Группа 18"/>
          <p:cNvGrpSpPr>
            <a:grpSpLocks/>
          </p:cNvGrpSpPr>
          <p:nvPr/>
        </p:nvGrpSpPr>
        <p:grpSpPr bwMode="auto">
          <a:xfrm>
            <a:off x="1143000" y="4857750"/>
            <a:ext cx="6858000" cy="785813"/>
            <a:chOff x="71422" y="4857760"/>
            <a:chExt cx="6858032" cy="785818"/>
          </a:xfrm>
        </p:grpSpPr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71422" y="4857760"/>
              <a:ext cx="2214573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 П</a:t>
              </a:r>
              <a:r>
                <a:rPr lang="ru-RU" sz="2400" dirty="0" err="1">
                  <a:ea typeface="+mj-ea"/>
                  <a:cs typeface="Arial" pitchFamily="34" charset="0"/>
                </a:rPr>
                <a:t>ероксид</a:t>
              </a:r>
              <a:r>
                <a:rPr lang="ru-RU" sz="2400" dirty="0">
                  <a:ea typeface="+mj-ea"/>
                  <a:cs typeface="Arial" pitchFamily="34" charset="0"/>
                </a:rPr>
                <a:t> водорода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1" name="Заголовок 1"/>
            <p:cNvSpPr txBox="1">
              <a:spLocks/>
            </p:cNvSpPr>
            <p:nvPr/>
          </p:nvSpPr>
          <p:spPr>
            <a:xfrm>
              <a:off x="2392358" y="4857760"/>
              <a:ext cx="2216160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Вода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714882" y="4857760"/>
              <a:ext cx="2214572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Кислород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457200" y="3929063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Катализатор – оксид марганца (</a:t>
            </a:r>
            <a:r>
              <a:rPr lang="en-US" sz="3200" dirty="0">
                <a:ea typeface="+mj-ea"/>
                <a:cs typeface="Arial" pitchFamily="34" charset="0"/>
              </a:rPr>
              <a:t>IV</a:t>
            </a:r>
            <a:r>
              <a:rPr lang="ru-RU" sz="3200" dirty="0">
                <a:ea typeface="+mj-ea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15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3217863"/>
            <a:ext cx="9144000" cy="15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57200" y="5786438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В промышленности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Электролиз воды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003300" y="2820988"/>
            <a:ext cx="7137400" cy="787400"/>
            <a:chOff x="264629" y="2821777"/>
            <a:chExt cx="7136110" cy="785818"/>
          </a:xfrm>
          <a:solidFill>
            <a:schemeClr val="bg1">
              <a:lumMod val="95000"/>
            </a:schemeClr>
          </a:solidFill>
        </p:grpSpPr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26462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2H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ea typeface="+mj-ea"/>
                  <a:cs typeface="Arial" pitchFamily="34" charset="0"/>
                </a:rPr>
                <a:t>O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5169117" y="2821777"/>
              <a:ext cx="571397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+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304198" y="2937431"/>
              <a:ext cx="785670" cy="554509"/>
            </a:xfrm>
            <a:prstGeom prst="rightArrow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Заголовок 1"/>
            <p:cNvSpPr txBox="1">
              <a:spLocks/>
            </p:cNvSpPr>
            <p:nvPr/>
          </p:nvSpPr>
          <p:spPr>
            <a:xfrm>
              <a:off x="3129549" y="2821777"/>
              <a:ext cx="1999888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2H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ea typeface="+mj-ea"/>
                  <a:cs typeface="Arial" pitchFamily="34" charset="0"/>
                </a:rPr>
                <a:t>↑</a:t>
              </a:r>
              <a:endParaRPr lang="ru-RU" sz="4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5780195" y="2821777"/>
              <a:ext cx="1620544" cy="78581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4400" dirty="0">
                  <a:ea typeface="+mj-ea"/>
                  <a:cs typeface="Arial" pitchFamily="34" charset="0"/>
                </a:rPr>
                <a:t>O</a:t>
              </a:r>
              <a:r>
                <a:rPr lang="en-US" sz="4400" baseline="-25000" dirty="0">
                  <a:ea typeface="+mj-ea"/>
                  <a:cs typeface="Arial" pitchFamily="34" charset="0"/>
                </a:rPr>
                <a:t>2</a:t>
              </a:r>
              <a:r>
                <a:rPr lang="en-US" sz="4400" dirty="0">
                  <a:latin typeface="Times New Roman"/>
                  <a:ea typeface="+mj-ea"/>
                  <a:cs typeface="Times New Roman"/>
                </a:rPr>
                <a:t>↑</a:t>
              </a:r>
              <a:endParaRPr lang="ru-RU" sz="4400" dirty="0">
                <a:ea typeface="+mj-ea"/>
                <a:cs typeface="Arial" pitchFamily="34" charset="0"/>
              </a:endParaRPr>
            </a:p>
          </p:txBody>
        </p:sp>
      </p:grpSp>
      <p:grpSp>
        <p:nvGrpSpPr>
          <p:cNvPr id="13320" name="Группа 18"/>
          <p:cNvGrpSpPr>
            <a:grpSpLocks/>
          </p:cNvGrpSpPr>
          <p:nvPr/>
        </p:nvGrpSpPr>
        <p:grpSpPr bwMode="auto">
          <a:xfrm>
            <a:off x="1143000" y="4857750"/>
            <a:ext cx="6858000" cy="785813"/>
            <a:chOff x="71422" y="4857760"/>
            <a:chExt cx="6858032" cy="785818"/>
          </a:xfrm>
        </p:grpSpPr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71422" y="4857760"/>
              <a:ext cx="2214573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 Вода 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1" name="Заголовок 1"/>
            <p:cNvSpPr txBox="1">
              <a:spLocks/>
            </p:cNvSpPr>
            <p:nvPr/>
          </p:nvSpPr>
          <p:spPr>
            <a:xfrm>
              <a:off x="2392358" y="4857760"/>
              <a:ext cx="2216160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Водород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714882" y="4857760"/>
              <a:ext cx="2214572" cy="7858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Кислород</a:t>
              </a:r>
              <a:endParaRPr lang="ru-RU" sz="2400" baseline="-25000" dirty="0">
                <a:ea typeface="+mj-ea"/>
                <a:cs typeface="Arial" pitchFamily="34" charset="0"/>
              </a:endParaRPr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457200" y="3929063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Электрический ток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3550" y="2571750"/>
            <a:ext cx="8216900" cy="38576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400" dirty="0">
                <a:ea typeface="DejaVu Sans"/>
                <a:cs typeface="Arial" pitchFamily="34" charset="0"/>
              </a:rPr>
              <a:t>В промышленности кислород получают из воздуха. Воздух представляет собой смесь различных газов, основные компоненты в нем – азот и кислород. Для получения кислорода воздух под давлением сжижают. Так как температура кипения жидкого азота (-196</a:t>
            </a:r>
            <a:r>
              <a:rPr lang="en-US" sz="2400" dirty="0">
                <a:ea typeface="DejaVu Sans"/>
                <a:cs typeface="Arial" pitchFamily="34" charset="0"/>
              </a:rPr>
              <a:t>°</a:t>
            </a:r>
            <a:r>
              <a:rPr lang="ru-RU" sz="2400" dirty="0">
                <a:ea typeface="DejaVu Sans"/>
                <a:cs typeface="Arial" pitchFamily="34" charset="0"/>
              </a:rPr>
              <a:t>С) ниже температуры кипения жидкого кислорода (-183</a:t>
            </a:r>
            <a:r>
              <a:rPr lang="en-US" sz="2400" dirty="0">
                <a:ea typeface="DejaVu Sans"/>
                <a:cs typeface="Arial" pitchFamily="34" charset="0"/>
              </a:rPr>
              <a:t>°C</a:t>
            </a:r>
            <a:r>
              <a:rPr lang="ru-RU" sz="2400" dirty="0">
                <a:ea typeface="DejaVu Sans"/>
                <a:cs typeface="Arial" pitchFamily="34" charset="0"/>
              </a:rPr>
              <a:t>), то азот испаряется раньше кислорода. Жидкий кислород отделяют от испарившегося азота и хранят в стальных баллонах под давлением 15 МПа</a:t>
            </a:r>
            <a:r>
              <a:rPr lang="en-US" sz="2400" dirty="0">
                <a:ea typeface="DejaVu Sans"/>
                <a:cs typeface="Arial" pitchFamily="34" charset="0"/>
              </a:rPr>
              <a:t>.</a:t>
            </a:r>
            <a:endParaRPr lang="ru-RU" sz="2400" dirty="0">
              <a:ea typeface="DejaVu Sans"/>
              <a:cs typeface="Arial" pitchFamily="34" charset="0"/>
            </a:endParaRPr>
          </a:p>
          <a:p>
            <a:pPr>
              <a:defRPr/>
            </a:pPr>
            <a:endParaRPr lang="ru-RU" sz="4400" baseline="-25000" dirty="0">
              <a:ea typeface="DejaVu Sans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Способы получения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Проверка знаний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Выберите из списка бинарные соединения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3550" y="2571750"/>
            <a:ext cx="8216900" cy="38576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ea typeface="+mj-ea"/>
                <a:cs typeface="Arial" pitchFamily="34" charset="0"/>
              </a:rPr>
              <a:t>С</a:t>
            </a:r>
            <a:r>
              <a:rPr lang="en-US" sz="4400" dirty="0">
                <a:ea typeface="+mj-ea"/>
                <a:cs typeface="Arial" pitchFamily="34" charset="0"/>
              </a:rPr>
              <a:t>O, CO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H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SO</a:t>
            </a:r>
            <a:r>
              <a:rPr lang="en-US" sz="4400" baseline="-25000" dirty="0">
                <a:ea typeface="+mj-ea"/>
                <a:cs typeface="Arial" pitchFamily="34" charset="0"/>
              </a:rPr>
              <a:t>4</a:t>
            </a:r>
            <a:r>
              <a:rPr lang="en-US" sz="4400" dirty="0">
                <a:ea typeface="+mj-ea"/>
                <a:cs typeface="Arial" pitchFamily="34" charset="0"/>
              </a:rPr>
              <a:t>, Cu(OH)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Na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O, CH</a:t>
            </a:r>
            <a:r>
              <a:rPr lang="en-US" sz="4400" baseline="-25000" dirty="0">
                <a:ea typeface="+mj-ea"/>
                <a:cs typeface="Arial" pitchFamily="34" charset="0"/>
              </a:rPr>
              <a:t>3</a:t>
            </a:r>
            <a:r>
              <a:rPr lang="en-US" sz="4400" dirty="0">
                <a:ea typeface="+mj-ea"/>
                <a:cs typeface="Arial" pitchFamily="34" charset="0"/>
              </a:rPr>
              <a:t>OH, FeCl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PCl</a:t>
            </a:r>
            <a:r>
              <a:rPr lang="en-US" sz="4400" baseline="-25000" dirty="0">
                <a:ea typeface="+mj-ea"/>
                <a:cs typeface="Arial" pitchFamily="34" charset="0"/>
              </a:rPr>
              <a:t>5</a:t>
            </a:r>
            <a:r>
              <a:rPr lang="en-US" sz="4400" dirty="0">
                <a:ea typeface="+mj-ea"/>
                <a:cs typeface="Arial" pitchFamily="34" charset="0"/>
              </a:rPr>
              <a:t>, </a:t>
            </a:r>
            <a:r>
              <a:rPr lang="en-US" sz="4400" dirty="0" err="1">
                <a:ea typeface="+mj-ea"/>
                <a:cs typeface="Arial" pitchFamily="34" charset="0"/>
              </a:rPr>
              <a:t>MnO</a:t>
            </a:r>
            <a:r>
              <a:rPr lang="en-US" sz="4400" dirty="0">
                <a:ea typeface="+mj-ea"/>
                <a:cs typeface="Arial" pitchFamily="34" charset="0"/>
              </a:rPr>
              <a:t>, MnO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Mn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7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Проверка знаний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Назовите следующие вещества-оксиды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3550" y="2571750"/>
            <a:ext cx="8216900" cy="38576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Fe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3</a:t>
            </a:r>
            <a:r>
              <a:rPr lang="en-US" sz="4400" dirty="0">
                <a:ea typeface="+mj-ea"/>
                <a:cs typeface="Arial" pitchFamily="34" charset="0"/>
              </a:rPr>
              <a:t>, Cu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O, Al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3</a:t>
            </a:r>
            <a:r>
              <a:rPr lang="en-US" sz="4400" dirty="0">
                <a:ea typeface="+mj-ea"/>
                <a:cs typeface="Arial" pitchFamily="34" charset="0"/>
              </a:rPr>
              <a:t>, </a:t>
            </a:r>
            <a:r>
              <a:rPr lang="en-US" sz="4400" dirty="0" err="1">
                <a:ea typeface="+mj-ea"/>
                <a:cs typeface="Arial" pitchFamily="34" charset="0"/>
              </a:rPr>
              <a:t>FeO</a:t>
            </a:r>
            <a:r>
              <a:rPr lang="en-US" sz="4400" dirty="0">
                <a:ea typeface="+mj-ea"/>
                <a:cs typeface="Arial" pitchFamily="34" charset="0"/>
              </a:rPr>
              <a:t>, SiO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</a:t>
            </a:r>
            <a:r>
              <a:rPr lang="en-US" sz="4400" dirty="0" err="1">
                <a:ea typeface="+mj-ea"/>
                <a:cs typeface="Arial" pitchFamily="34" charset="0"/>
              </a:rPr>
              <a:t>CaO</a:t>
            </a:r>
            <a:r>
              <a:rPr lang="en-US" sz="4400" dirty="0">
                <a:ea typeface="+mj-ea"/>
                <a:cs typeface="Arial" pitchFamily="34" charset="0"/>
              </a:rPr>
              <a:t>, MnO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, Mn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7</a:t>
            </a:r>
            <a:r>
              <a:rPr lang="en-US" sz="4400" dirty="0">
                <a:ea typeface="+mj-ea"/>
                <a:cs typeface="Arial" pitchFamily="34" charset="0"/>
              </a:rPr>
              <a:t>, </a:t>
            </a:r>
            <a:r>
              <a:rPr lang="en-US" sz="4400" dirty="0" err="1">
                <a:ea typeface="+mj-ea"/>
                <a:cs typeface="Arial" pitchFamily="34" charset="0"/>
              </a:rPr>
              <a:t>MnO</a:t>
            </a:r>
            <a:endParaRPr lang="ru-RU" sz="44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Это интересно . . .</a:t>
            </a:r>
          </a:p>
        </p:txBody>
      </p:sp>
      <p:grpSp>
        <p:nvGrpSpPr>
          <p:cNvPr id="17411" name="Группа 10"/>
          <p:cNvGrpSpPr>
            <a:grpSpLocks/>
          </p:cNvGrpSpPr>
          <p:nvPr/>
        </p:nvGrpSpPr>
        <p:grpSpPr bwMode="auto">
          <a:xfrm>
            <a:off x="214313" y="1177925"/>
            <a:ext cx="3190875" cy="1620838"/>
            <a:chOff x="214282" y="1178703"/>
            <a:chExt cx="3191636" cy="1620000"/>
          </a:xfrm>
        </p:grpSpPr>
        <p:pic>
          <p:nvPicPr>
            <p:cNvPr id="17428" name="Picture 4" descr="http://static1.wikia.nocookie.net/__cb20130819120732/creepypasta/images/1/1b/Jerryc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1178703"/>
              <a:ext cx="1620000" cy="16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9" name="Picture 4" descr="http://static1.wikia.nocookie.net/__cb20130819120732/creepypasta/images/1/1b/Jerryc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1178703"/>
              <a:ext cx="1620000" cy="16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8"/>
          <p:cNvGrpSpPr/>
          <p:nvPr/>
        </p:nvGrpSpPr>
        <p:grpSpPr>
          <a:xfrm>
            <a:off x="3571868" y="1285860"/>
            <a:ext cx="3643338" cy="2000264"/>
            <a:chOff x="4679157" y="1714488"/>
            <a:chExt cx="3643338" cy="2000264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4679157" y="1714488"/>
              <a:ext cx="3643338" cy="92869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77000 л кислорода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79157" y="2786058"/>
              <a:ext cx="3643338" cy="92869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390000 л воздуха</a:t>
              </a: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285750" y="6215063"/>
            <a:ext cx="8572500" cy="500062"/>
          </a:xfrm>
          <a:prstGeom prst="rect">
            <a:avLst/>
          </a:prstGeom>
          <a:solidFill>
            <a:schemeClr val="accent3">
              <a:lumMod val="20000"/>
              <a:lumOff val="80000"/>
              <a:alpha val="74118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сутки = 30 человек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2786063"/>
            <a:ext cx="3500438" cy="500062"/>
          </a:xfrm>
          <a:prstGeom prst="rect">
            <a:avLst/>
          </a:prstGeom>
          <a:solidFill>
            <a:srgbClr val="FF0000">
              <a:alpha val="7411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38 литров бензина</a:t>
            </a:r>
          </a:p>
        </p:txBody>
      </p:sp>
      <p:grpSp>
        <p:nvGrpSpPr>
          <p:cNvPr id="17415" name="Группа 22"/>
          <p:cNvGrpSpPr>
            <a:grpSpLocks/>
          </p:cNvGrpSpPr>
          <p:nvPr/>
        </p:nvGrpSpPr>
        <p:grpSpPr bwMode="auto">
          <a:xfrm>
            <a:off x="534988" y="3357563"/>
            <a:ext cx="8074025" cy="2820987"/>
            <a:chOff x="571472" y="3750471"/>
            <a:chExt cx="8072469" cy="2821777"/>
          </a:xfrm>
        </p:grpSpPr>
        <p:grpSp>
          <p:nvGrpSpPr>
            <p:cNvPr id="17416" name="Группа 15"/>
            <p:cNvGrpSpPr>
              <a:grpSpLocks/>
            </p:cNvGrpSpPr>
            <p:nvPr/>
          </p:nvGrpSpPr>
          <p:grpSpPr bwMode="auto">
            <a:xfrm>
              <a:off x="571472" y="3750471"/>
              <a:ext cx="8072469" cy="1428736"/>
              <a:chOff x="571472" y="3750471"/>
              <a:chExt cx="8072469" cy="1428736"/>
            </a:xfrm>
          </p:grpSpPr>
          <p:pic>
            <p:nvPicPr>
              <p:cNvPr id="17423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571472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4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2214546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5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3857620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6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5500694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7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7143768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17" name="Группа 16"/>
            <p:cNvGrpSpPr>
              <a:grpSpLocks/>
            </p:cNvGrpSpPr>
            <p:nvPr/>
          </p:nvGrpSpPr>
          <p:grpSpPr bwMode="auto">
            <a:xfrm>
              <a:off x="571472" y="5143512"/>
              <a:ext cx="8072469" cy="1428736"/>
              <a:chOff x="571472" y="3750471"/>
              <a:chExt cx="8072469" cy="1428736"/>
            </a:xfrm>
          </p:grpSpPr>
          <p:pic>
            <p:nvPicPr>
              <p:cNvPr id="17418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571472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19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2214546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0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3857620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1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5500694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22" name="Picture 6" descr="http://www.photoknopa.ru/uploads/posts/2011-11/1320350025_ludi_vector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flipH="1">
                <a:off x="7143768" y="3750471"/>
                <a:ext cx="1500173" cy="14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Это интересно . . 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50" y="6215063"/>
            <a:ext cx="8572500" cy="500062"/>
          </a:xfrm>
          <a:prstGeom prst="rect">
            <a:avLst/>
          </a:prstGeom>
          <a:solidFill>
            <a:schemeClr val="accent3">
              <a:lumMod val="20000"/>
              <a:lumOff val="80000"/>
              <a:alpha val="74118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25000-50000 га леса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14313" y="2286000"/>
            <a:ext cx="2286000" cy="500063"/>
          </a:xfrm>
          <a:prstGeom prst="rect">
            <a:avLst/>
          </a:prstGeom>
          <a:solidFill>
            <a:srgbClr val="FF0000">
              <a:alpha val="7411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 часов</a:t>
            </a:r>
          </a:p>
        </p:txBody>
      </p:sp>
      <p:pic>
        <p:nvPicPr>
          <p:cNvPr id="18437" name="Picture 4" descr="http://cliparts.co/cliparts/5iR/yL7/5iRyL76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428750"/>
            <a:ext cx="607218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8" name="Группа 27"/>
          <p:cNvGrpSpPr>
            <a:grpSpLocks/>
          </p:cNvGrpSpPr>
          <p:nvPr/>
        </p:nvGrpSpPr>
        <p:grpSpPr bwMode="auto">
          <a:xfrm>
            <a:off x="179388" y="3714750"/>
            <a:ext cx="8785225" cy="2266950"/>
            <a:chOff x="357232" y="3714752"/>
            <a:chExt cx="8785400" cy="2267294"/>
          </a:xfrm>
        </p:grpSpPr>
        <p:pic>
          <p:nvPicPr>
            <p:cNvPr id="18439" name="Picture 6" descr="http://wallpapers1.hellowallpaper.com/art_drawing-beautiful-scenery-by-computer_12-1920x1440.jpg"/>
            <p:cNvPicPr>
              <a:picLocks noChangeAspect="1" noChangeArrowheads="1"/>
            </p:cNvPicPr>
            <p:nvPr/>
          </p:nvPicPr>
          <p:blipFill>
            <a:blip r:embed="rId4" cstate="print"/>
            <a:srcRect b="31169"/>
            <a:stretch>
              <a:fillRect/>
            </a:stretch>
          </p:blipFill>
          <p:spPr bwMode="auto">
            <a:xfrm>
              <a:off x="357232" y="3714752"/>
              <a:ext cx="4392000" cy="2267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6" descr="http://wallpapers1.hellowallpaper.com/art_drawing-beautiful-scenery-by-computer_12-1920x1440.jpg"/>
            <p:cNvPicPr>
              <a:picLocks noChangeAspect="1" noChangeArrowheads="1"/>
            </p:cNvPicPr>
            <p:nvPr/>
          </p:nvPicPr>
          <p:blipFill>
            <a:blip r:embed="rId4" cstate="print"/>
            <a:srcRect b="31169"/>
            <a:stretch>
              <a:fillRect/>
            </a:stretch>
          </p:blipFill>
          <p:spPr bwMode="auto">
            <a:xfrm>
              <a:off x="4750632" y="3714752"/>
              <a:ext cx="4392000" cy="2267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Это интересно . . .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33"/>
          <a:stretch>
            <a:fillRect/>
          </a:stretch>
        </p:blipFill>
        <p:spPr bwMode="auto">
          <a:xfrm>
            <a:off x="1785938" y="1357313"/>
            <a:ext cx="12573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52825" y="1285875"/>
            <a:ext cx="3644900" cy="612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мин=0,5дм</a:t>
            </a:r>
            <a:r>
              <a:rPr lang="ru-RU" sz="32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52825" y="2035175"/>
            <a:ext cx="3644900" cy="612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сутки=720дм</a:t>
            </a:r>
            <a:r>
              <a:rPr lang="ru-RU" sz="32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2825" y="2786063"/>
            <a:ext cx="3644900" cy="612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год=262,8м</a:t>
            </a:r>
            <a:r>
              <a:rPr lang="ru-RU" sz="32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3643313"/>
            <a:ext cx="4643438" cy="238283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6643688" y="6143625"/>
            <a:ext cx="2200275" cy="500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" y="182563"/>
            <a:ext cx="8501063" cy="59039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cs typeface="Arial" pitchFamily="34" charset="0"/>
              </a:rPr>
              <a:t>Человек при дыхании в течение </a:t>
            </a:r>
            <a:r>
              <a:rPr lang="ru-RU" sz="3200" b="1" dirty="0">
                <a:cs typeface="Arial" pitchFamily="34" charset="0"/>
              </a:rPr>
              <a:t>1 мин </a:t>
            </a:r>
            <a:r>
              <a:rPr lang="ru-RU" sz="3200" dirty="0">
                <a:cs typeface="Arial" pitchFamily="34" charset="0"/>
              </a:rPr>
              <a:t>в среднем употребляет 0,5 дм</a:t>
            </a:r>
            <a:r>
              <a:rPr lang="ru-RU" sz="3200" baseline="30000" dirty="0">
                <a:cs typeface="Arial" pitchFamily="34" charset="0"/>
              </a:rPr>
              <a:t>3</a:t>
            </a:r>
            <a:r>
              <a:rPr lang="ru-RU" sz="3200" dirty="0">
                <a:cs typeface="Arial" pitchFamily="34" charset="0"/>
              </a:rPr>
              <a:t>, в течение суток-</a:t>
            </a:r>
            <a:r>
              <a:rPr lang="ru-RU" sz="3200" b="1" dirty="0">
                <a:cs typeface="Arial" pitchFamily="34" charset="0"/>
              </a:rPr>
              <a:t>720 дм</a:t>
            </a:r>
            <a:r>
              <a:rPr lang="ru-RU" sz="3200" b="1" baseline="30000" dirty="0">
                <a:cs typeface="Arial" pitchFamily="34" charset="0"/>
              </a:rPr>
              <a:t>3</a:t>
            </a:r>
            <a:r>
              <a:rPr lang="ru-RU" sz="3200" dirty="0">
                <a:cs typeface="Arial" pitchFamily="34" charset="0"/>
              </a:rPr>
              <a:t>, а в году-</a:t>
            </a:r>
            <a:r>
              <a:rPr lang="ru-RU" sz="3200" b="1" dirty="0">
                <a:cs typeface="Arial" pitchFamily="34" charset="0"/>
              </a:rPr>
              <a:t>262,8 м</a:t>
            </a:r>
            <a:r>
              <a:rPr lang="ru-RU" sz="3200" b="1" baseline="30000" dirty="0">
                <a:cs typeface="Arial" pitchFamily="34" charset="0"/>
              </a:rPr>
              <a:t>3</a:t>
            </a:r>
            <a:r>
              <a:rPr lang="ru-RU" sz="3200" b="1" dirty="0">
                <a:cs typeface="Arial" pitchFamily="34" charset="0"/>
              </a:rPr>
              <a:t> </a:t>
            </a:r>
            <a:r>
              <a:rPr lang="ru-RU" sz="3200" dirty="0">
                <a:cs typeface="Arial" pitchFamily="34" charset="0"/>
              </a:rPr>
              <a:t>кислорода. Жители в течение года для дыхания используют </a:t>
            </a:r>
            <a:r>
              <a:rPr lang="ru-RU" sz="3200" b="1" dirty="0">
                <a:cs typeface="Arial" pitchFamily="34" charset="0"/>
              </a:rPr>
              <a:t>1314</a:t>
            </a:r>
            <a:r>
              <a:rPr lang="ru-RU" sz="3200" dirty="0">
                <a:cs typeface="Arial" pitchFamily="34" charset="0"/>
              </a:rPr>
              <a:t> миллиардов кубических метров кислорода. Если такой объем кислорода при нормальном давлении поместить в железнодорожные цистерны, то поезд был бы протяженностью </a:t>
            </a:r>
            <a:r>
              <a:rPr lang="ru-RU" sz="3200" b="1" dirty="0">
                <a:cs typeface="Arial" pitchFamily="34" charset="0"/>
              </a:rPr>
              <a:t>300 млн. км</a:t>
            </a:r>
            <a:r>
              <a:rPr lang="ru-RU" sz="3200" dirty="0">
                <a:cs typeface="Arial" pitchFamily="34" charset="0"/>
              </a:rPr>
              <a:t>, что равняется расстоянию до солнца и обратно.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88"/>
            <a:ext cx="9144000" cy="70167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Arial" pitchFamily="34" charset="0"/>
                <a:hlinkClick r:id="rId2"/>
              </a:rPr>
              <a:t>http://img12.nnm.ru/8/7/d/7/f/4805086890b0e7ac90924801891.jpg</a:t>
            </a:r>
            <a:r>
              <a:rPr lang="ru-RU" dirty="0">
                <a:cs typeface="Arial" pitchFamily="34" charset="0"/>
              </a:rPr>
              <a:t> - Джозеф Пристли;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Arial" pitchFamily="34" charset="0"/>
                <a:hlinkClick r:id="rId3"/>
              </a:rPr>
              <a:t>http://www.weblancer.net/files/portfolio/184/18424/156997.jpg</a:t>
            </a:r>
            <a:r>
              <a:rPr lang="ru-RU" dirty="0">
                <a:cs typeface="Arial" pitchFamily="34" charset="0"/>
              </a:rPr>
              <a:t> - Лавуазье.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pitchFamily="34" charset="0"/>
              </a:rPr>
              <a:t>Учебник «Химия» 8 класс, Рудзитис Г.Е., Фельдман Ф.Г. Изд-во»Просвещение», 2011.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Ссылки: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85813" y="5572125"/>
            <a:ext cx="7858125" cy="72390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dirty="0">
                <a:solidFill>
                  <a:srgbClr val="000000"/>
                </a:solidFill>
                <a:ea typeface="DejaVu Sans" charset="0"/>
                <a:cs typeface="Arial" pitchFamily="34" charset="0"/>
              </a:rPr>
              <a:t>2 HgO = 2 Hg + O</a:t>
            </a:r>
            <a:r>
              <a:rPr lang="ru-RU" sz="4400" baseline="-25000" dirty="0">
                <a:solidFill>
                  <a:srgbClr val="000000"/>
                </a:solidFill>
                <a:ea typeface="DejaVu Sans" charset="0"/>
                <a:cs typeface="Arial" pitchFamily="34" charset="0"/>
              </a:rPr>
              <a:t>2</a:t>
            </a:r>
            <a:r>
              <a:rPr lang="ru-RU" sz="4400" dirty="0">
                <a:solidFill>
                  <a:srgbClr val="000000"/>
                </a:solidFill>
                <a:ea typeface="DejaVu Sans" charset="0"/>
                <a:cs typeface="Arial" pitchFamily="34" charset="0"/>
              </a:rPr>
              <a:t> </a:t>
            </a:r>
          </a:p>
        </p:txBody>
      </p:sp>
      <p:grpSp>
        <p:nvGrpSpPr>
          <p:cNvPr id="3075" name="Группа 5"/>
          <p:cNvGrpSpPr>
            <a:grpSpLocks/>
          </p:cNvGrpSpPr>
          <p:nvPr/>
        </p:nvGrpSpPr>
        <p:grpSpPr bwMode="auto">
          <a:xfrm>
            <a:off x="5429250" y="285750"/>
            <a:ext cx="3384550" cy="5072063"/>
            <a:chOff x="1071537" y="785794"/>
            <a:chExt cx="3384000" cy="5072098"/>
          </a:xfrm>
        </p:grpSpPr>
        <p:pic>
          <p:nvPicPr>
            <p:cNvPr id="15362" name="Picture 2" descr="http://img12.nnm.ru/8/7/d/7/f/4805086890b0e7ac9092480189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1537" y="785794"/>
              <a:ext cx="3384000" cy="4338668"/>
            </a:xfrm>
            <a:prstGeom prst="rect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algn="ctr" rotWithShape="0">
                <a:schemeClr val="accent2">
                  <a:lumMod val="50000"/>
                  <a:alpha val="50000"/>
                </a:schemeClr>
              </a:outerShdw>
            </a:effec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1071537" y="5214950"/>
              <a:ext cx="3384000" cy="642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Джозеф Пристли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57188" y="285750"/>
            <a:ext cx="4929187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Английский ученый.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В 1774 году разложением оксида ртути (</a:t>
            </a:r>
            <a:r>
              <a:rPr lang="en-US" sz="2400" dirty="0">
                <a:ea typeface="+mj-ea"/>
                <a:cs typeface="Arial" pitchFamily="34" charset="0"/>
              </a:rPr>
              <a:t>II</a:t>
            </a:r>
            <a:r>
              <a:rPr lang="ru-RU" sz="2400" dirty="0">
                <a:ea typeface="+mj-ea"/>
                <a:cs typeface="Arial" pitchFamily="34" charset="0"/>
              </a:rPr>
              <a:t>) открыл кислород и изучил его свойства</a:t>
            </a:r>
            <a:r>
              <a:rPr lang="en-US" sz="2400" dirty="0">
                <a:ea typeface="+mj-ea"/>
                <a:cs typeface="Arial" pitchFamily="34" charset="0"/>
              </a:rPr>
              <a:t>.</a:t>
            </a:r>
            <a:r>
              <a:rPr lang="ru-RU" sz="2400" dirty="0">
                <a:ea typeface="+mj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57188" y="285750"/>
            <a:ext cx="4929187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/>
          <a:lstStyle/>
          <a:p>
            <a:pPr fontAlgn="auto">
              <a:spcBef>
                <a:spcPts val="20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ea typeface="DejaVu Sans" charset="0"/>
                <a:cs typeface="Arial" pitchFamily="34" charset="0"/>
              </a:rPr>
              <a:t>В 1774 году провел эксперимент и  доказал, что воздух состоит на 1/5 часть из кислорода и 4/5 части азота. Он опроверг теорию «флогистона»</a:t>
            </a:r>
            <a:r>
              <a:rPr lang="en-US" sz="2400" dirty="0">
                <a:ea typeface="DejaVu Sans" charset="0"/>
                <a:cs typeface="Arial" pitchFamily="34" charset="0"/>
              </a:rPr>
              <a:t>.</a:t>
            </a:r>
            <a:endParaRPr lang="ru-RU" sz="2400" dirty="0">
              <a:ea typeface="DejaVu Sans" charset="0"/>
              <a:cs typeface="Arial" pitchFamily="34" charset="0"/>
            </a:endParaRPr>
          </a:p>
        </p:txBody>
      </p:sp>
      <p:grpSp>
        <p:nvGrpSpPr>
          <p:cNvPr id="4099" name="Группа 8"/>
          <p:cNvGrpSpPr>
            <a:grpSpLocks/>
          </p:cNvGrpSpPr>
          <p:nvPr/>
        </p:nvGrpSpPr>
        <p:grpSpPr bwMode="auto">
          <a:xfrm>
            <a:off x="5500688" y="285750"/>
            <a:ext cx="3384550" cy="4929188"/>
            <a:chOff x="5429256" y="428604"/>
            <a:chExt cx="3384000" cy="4929222"/>
          </a:xfrm>
        </p:grpSpPr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5429256" y="4714884"/>
              <a:ext cx="3384000" cy="642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 err="1">
                  <a:ea typeface="+mj-ea"/>
                  <a:cs typeface="Arial" pitchFamily="34" charset="0"/>
                </a:rPr>
                <a:t>Антуан</a:t>
              </a:r>
              <a:r>
                <a:rPr lang="ru-RU" sz="2400" dirty="0">
                  <a:ea typeface="+mj-ea"/>
                  <a:cs typeface="Arial" pitchFamily="34" charset="0"/>
                </a:rPr>
                <a:t> Лавуазье</a:t>
              </a:r>
            </a:p>
          </p:txBody>
        </p:sp>
        <p:pic>
          <p:nvPicPr>
            <p:cNvPr id="8" name="Picture 2" descr="http://www.weblancer.net/files/portfolio/184/18424/156997.jpg"/>
            <p:cNvPicPr>
              <a:picLocks noChangeAspect="1" noChangeArrowheads="1"/>
            </p:cNvPicPr>
            <p:nvPr/>
          </p:nvPicPr>
          <p:blipFill>
            <a:blip r:embed="rId3" cstate="print"/>
            <a:srcRect b="4642"/>
            <a:stretch>
              <a:fillRect/>
            </a:stretch>
          </p:blipFill>
          <p:spPr bwMode="auto">
            <a:xfrm>
              <a:off x="5429256" y="428604"/>
              <a:ext cx="3384000" cy="4254529"/>
            </a:xfrm>
            <a:prstGeom prst="rect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57188" y="285750"/>
            <a:ext cx="4929187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ea typeface="DejaVu Sans" charset="0"/>
                <a:cs typeface="Arial" pitchFamily="34" charset="0"/>
              </a:rPr>
              <a:t>Шведский химик в 1772 году получил и детально исследовал «огненный воздух», в котором горит свеча</a:t>
            </a:r>
            <a:r>
              <a:rPr lang="en-US" sz="2400" dirty="0">
                <a:ea typeface="DejaVu Sans" charset="0"/>
                <a:cs typeface="Arial" pitchFamily="34" charset="0"/>
              </a:rPr>
              <a:t>.</a:t>
            </a:r>
            <a:endParaRPr lang="ru-RU" sz="2400" dirty="0">
              <a:ea typeface="DejaVu Sans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dirty="0">
              <a:ea typeface="+mj-ea"/>
              <a:cs typeface="Arial" pitchFamily="34" charset="0"/>
            </a:endParaRPr>
          </a:p>
        </p:txBody>
      </p:sp>
      <p:grpSp>
        <p:nvGrpSpPr>
          <p:cNvPr id="5123" name="Группа 8"/>
          <p:cNvGrpSpPr>
            <a:grpSpLocks/>
          </p:cNvGrpSpPr>
          <p:nvPr/>
        </p:nvGrpSpPr>
        <p:grpSpPr bwMode="auto">
          <a:xfrm>
            <a:off x="5429250" y="285750"/>
            <a:ext cx="3384550" cy="5072063"/>
            <a:chOff x="5429256" y="285728"/>
            <a:chExt cx="3384000" cy="5072098"/>
          </a:xfrm>
        </p:grpSpPr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5429256" y="4714884"/>
              <a:ext cx="3384000" cy="6429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40000"/>
                </a:schemeClr>
              </a:outerShdw>
            </a:effectLst>
          </p:spPr>
          <p:txBody>
            <a:bodyPr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dirty="0">
                  <a:ea typeface="+mj-ea"/>
                  <a:cs typeface="Arial" pitchFamily="34" charset="0"/>
                </a:rPr>
                <a:t>Карл </a:t>
              </a:r>
              <a:r>
                <a:rPr lang="ru-RU" sz="2400" dirty="0" err="1">
                  <a:ea typeface="+mj-ea"/>
                  <a:cs typeface="Arial" pitchFamily="34" charset="0"/>
                </a:rPr>
                <a:t>Шееле</a:t>
              </a:r>
              <a:endParaRPr lang="ru-RU" sz="2400" dirty="0">
                <a:ea typeface="+mj-ea"/>
                <a:cs typeface="Arial" pitchFamily="34" charset="0"/>
              </a:endParaRPr>
            </a:p>
          </p:txBody>
        </p:sp>
        <p:pic>
          <p:nvPicPr>
            <p:cNvPr id="8" name="Picture 4" descr="http://persian-star.net/1390/2/03/hdf/08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29256" y="285728"/>
              <a:ext cx="3384000" cy="4343430"/>
            </a:xfrm>
            <a:prstGeom prst="rect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  <a:effectLst>
              <a:outerShdw dist="114300" dir="2400000" sx="102000" sy="102000" algn="ctr" rotWithShape="0">
                <a:schemeClr val="accent2">
                  <a:lumMod val="50000"/>
                  <a:alpha val="50000"/>
                </a:schemeClr>
              </a:outerShdw>
            </a:effec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7800" y="1484313"/>
            <a:ext cx="8788400" cy="432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Химические свойства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325" y="1928802"/>
            <a:ext cx="8229600" cy="1042982"/>
          </a:xfrm>
          <a:noFill/>
          <a:ln w="2857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Взаимодействие с металлами: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Fe, Cu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9325" y="3143248"/>
            <a:ext cx="8229600" cy="104298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cs typeface="Arial" pitchFamily="34" charset="0"/>
              </a:rPr>
              <a:t>Взаимодействие с неметаллами: </a:t>
            </a:r>
            <a:r>
              <a:rPr lang="en-US" sz="3200" dirty="0">
                <a:cs typeface="Arial" pitchFamily="34" charset="0"/>
              </a:rPr>
              <a:t>C, S, P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9325" y="4357694"/>
            <a:ext cx="8229600" cy="104298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cs typeface="Arial" pitchFamily="34" charset="0"/>
              </a:rPr>
              <a:t>Взаимодействие со сложными веществами:</a:t>
            </a:r>
            <a:r>
              <a:rPr lang="en-US" sz="3200" dirty="0">
                <a:cs typeface="Arial" pitchFamily="34" charset="0"/>
              </a:rPr>
              <a:t> CH</a:t>
            </a:r>
            <a:r>
              <a:rPr lang="en-US" sz="3200" baseline="-25000" dirty="0">
                <a:cs typeface="Arial" pitchFamily="34" charset="0"/>
              </a:rPr>
              <a:t>4</a:t>
            </a:r>
            <a:r>
              <a:rPr lang="en-US" sz="3200" dirty="0">
                <a:cs typeface="Arial" pitchFamily="34" charset="0"/>
              </a:rPr>
              <a:t>, C</a:t>
            </a:r>
            <a:r>
              <a:rPr lang="en-US" sz="3200" baseline="-25000" dirty="0">
                <a:cs typeface="Arial" pitchFamily="34" charset="0"/>
              </a:rPr>
              <a:t>6</a:t>
            </a:r>
            <a:r>
              <a:rPr lang="en-US" sz="3200" dirty="0">
                <a:cs typeface="Arial" pitchFamily="34" charset="0"/>
              </a:rPr>
              <a:t>H</a:t>
            </a:r>
            <a:r>
              <a:rPr lang="en-US" sz="3200" baseline="-25000" dirty="0">
                <a:cs typeface="Arial" pitchFamily="34" charset="0"/>
              </a:rPr>
              <a:t>12</a:t>
            </a:r>
            <a:r>
              <a:rPr lang="en-US" sz="3200" dirty="0">
                <a:cs typeface="Arial" pitchFamily="34" charset="0"/>
              </a:rPr>
              <a:t>O</a:t>
            </a:r>
            <a:r>
              <a:rPr lang="en-US" sz="3200" baseline="-25000" dirty="0">
                <a:cs typeface="Arial" pitchFamily="34" charset="0"/>
              </a:rPr>
              <a:t>6</a:t>
            </a:r>
            <a:r>
              <a:rPr lang="en-US" sz="3200" dirty="0">
                <a:cs typeface="Arial" pitchFamily="34" charset="0"/>
              </a:rPr>
              <a:t>, C</a:t>
            </a:r>
            <a:r>
              <a:rPr lang="en-US" sz="3200" baseline="-25000" dirty="0">
                <a:cs typeface="Arial" pitchFamily="34" charset="0"/>
              </a:rPr>
              <a:t>2</a:t>
            </a:r>
            <a:r>
              <a:rPr lang="en-US" sz="3200" dirty="0">
                <a:cs typeface="Arial" pitchFamily="34" charset="0"/>
              </a:rPr>
              <a:t>H</a:t>
            </a:r>
            <a:r>
              <a:rPr lang="en-US" sz="3200" baseline="-25000" dirty="0">
                <a:cs typeface="Arial" pitchFamily="34" charset="0"/>
              </a:rPr>
              <a:t>5</a:t>
            </a:r>
            <a:r>
              <a:rPr lang="en-US" sz="3200" dirty="0">
                <a:cs typeface="Arial" pitchFamily="34" charset="0"/>
              </a:rPr>
              <a:t>OH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3Fe + 2O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</a:t>
            </a:r>
            <a:r>
              <a:rPr lang="en-US" sz="4400" dirty="0">
                <a:ea typeface="+mj-ea"/>
                <a:cs typeface="Arial" pitchFamily="34" charset="0"/>
              </a:rPr>
              <a:t>Fe</a:t>
            </a:r>
            <a:r>
              <a:rPr lang="en-US" sz="4400" baseline="-25000" dirty="0">
                <a:ea typeface="+mj-ea"/>
                <a:cs typeface="Arial" pitchFamily="34" charset="0"/>
              </a:rPr>
              <a:t>3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4 </a:t>
            </a:r>
            <a:r>
              <a:rPr lang="en-US" sz="4400" dirty="0">
                <a:ea typeface="+mj-ea"/>
                <a:cs typeface="Arial" pitchFamily="34" charset="0"/>
              </a:rPr>
              <a:t>+Q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Fe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</a:t>
            </a:r>
            <a:r>
              <a:rPr lang="en-US" sz="4400" dirty="0">
                <a:ea typeface="+mj-ea"/>
                <a:cs typeface="Arial" pitchFamily="34" charset="0"/>
              </a:rPr>
              <a:t>Fe</a:t>
            </a:r>
            <a:r>
              <a:rPr lang="en-US" sz="4400" baseline="-25000" dirty="0">
                <a:ea typeface="+mj-ea"/>
                <a:cs typeface="Arial" pitchFamily="34" charset="0"/>
              </a:rPr>
              <a:t>3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4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 металлами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2Cu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</a:t>
            </a:r>
            <a:r>
              <a:rPr lang="en-US" sz="4400" dirty="0" err="1">
                <a:ea typeface="+mj-ea"/>
                <a:cs typeface="Arial" pitchFamily="34" charset="0"/>
                <a:sym typeface="Symbol"/>
              </a:rPr>
              <a:t>Cu</a:t>
            </a:r>
            <a:r>
              <a:rPr lang="en-US" sz="4400" dirty="0" err="1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Cu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 </a:t>
            </a:r>
            <a:r>
              <a:rPr lang="en-US" sz="4400" dirty="0" err="1">
                <a:ea typeface="+mj-ea"/>
                <a:cs typeface="Arial" pitchFamily="34" charset="0"/>
                <a:sym typeface="Symbol"/>
              </a:rPr>
              <a:t>Cu</a:t>
            </a:r>
            <a:r>
              <a:rPr lang="en-US" sz="4400" dirty="0" err="1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endParaRPr lang="ru-RU" sz="44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00063" y="464343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4P + 5O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2P</a:t>
            </a:r>
            <a:r>
              <a:rPr lang="en-US" sz="4400" baseline="-25000" dirty="0"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5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63" y="464343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P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 P</a:t>
            </a:r>
            <a:r>
              <a:rPr lang="en-US" sz="4400" baseline="-25000" dirty="0">
                <a:ea typeface="+mj-ea"/>
                <a:cs typeface="Arial" pitchFamily="34" charset="0"/>
                <a:sym typeface="Symbol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5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ea typeface="+mj-ea"/>
                <a:cs typeface="Arial" pitchFamily="34" charset="0"/>
              </a:rPr>
              <a:t>С</a:t>
            </a:r>
            <a:r>
              <a:rPr lang="en-US" sz="4400" dirty="0">
                <a:ea typeface="+mj-ea"/>
                <a:cs typeface="Arial" pitchFamily="34" charset="0"/>
              </a:rPr>
              <a:t>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</a:t>
            </a:r>
            <a:r>
              <a:rPr lang="ru-RU" sz="4400" dirty="0">
                <a:ea typeface="+mj-ea"/>
                <a:cs typeface="Arial" pitchFamily="34" charset="0"/>
                <a:sym typeface="Symbol"/>
              </a:rPr>
              <a:t>С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ru-RU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ea typeface="+mj-ea"/>
                <a:cs typeface="Arial" pitchFamily="34" charset="0"/>
              </a:rPr>
              <a:t>С</a:t>
            </a:r>
            <a:r>
              <a:rPr lang="en-US" sz="4400" dirty="0">
                <a:ea typeface="+mj-ea"/>
                <a:cs typeface="Arial" pitchFamily="34" charset="0"/>
              </a:rPr>
              <a:t>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</a:t>
            </a:r>
            <a:r>
              <a:rPr lang="ru-RU" sz="4400" dirty="0">
                <a:ea typeface="+mj-ea"/>
                <a:cs typeface="Arial" pitchFamily="34" charset="0"/>
                <a:sym typeface="Symbol"/>
              </a:rPr>
              <a:t> С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ru-RU" sz="4400" baseline="-25000" dirty="0">
                <a:ea typeface="+mj-ea"/>
                <a:cs typeface="Arial" pitchFamily="34" charset="0"/>
              </a:rPr>
              <a:t>2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S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S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2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S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 S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2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 неметаллами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00063" y="464343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ea typeface="+mj-ea"/>
                <a:cs typeface="Arial" pitchFamily="34" charset="0"/>
              </a:rPr>
              <a:t>CH</a:t>
            </a:r>
            <a:r>
              <a:rPr lang="en-US" sz="4400" baseline="-25000">
                <a:ea typeface="+mj-ea"/>
                <a:cs typeface="Arial" pitchFamily="34" charset="0"/>
              </a:rPr>
              <a:t>4</a:t>
            </a:r>
            <a:r>
              <a:rPr lang="en-US" sz="4400">
                <a:ea typeface="+mj-ea"/>
                <a:cs typeface="Arial" pitchFamily="34" charset="0"/>
              </a:rPr>
              <a:t> + O</a:t>
            </a:r>
            <a:r>
              <a:rPr lang="en-US" sz="4400" baseline="-25000">
                <a:ea typeface="+mj-ea"/>
                <a:cs typeface="Arial" pitchFamily="34" charset="0"/>
              </a:rPr>
              <a:t>2</a:t>
            </a:r>
            <a:r>
              <a:rPr lang="en-US" sz="4400">
                <a:ea typeface="+mj-ea"/>
                <a:cs typeface="Arial" pitchFamily="34" charset="0"/>
              </a:rPr>
              <a:t> </a:t>
            </a:r>
            <a:r>
              <a:rPr lang="en-US" sz="4400">
                <a:ea typeface="+mj-ea"/>
                <a:cs typeface="Arial" pitchFamily="34" charset="0"/>
                <a:sym typeface="Symbol"/>
              </a:rPr>
              <a:t> C</a:t>
            </a:r>
            <a:r>
              <a:rPr lang="en-US" sz="4400">
                <a:ea typeface="+mj-ea"/>
                <a:cs typeface="Arial" pitchFamily="34" charset="0"/>
              </a:rPr>
              <a:t>O</a:t>
            </a:r>
            <a:r>
              <a:rPr lang="en-US" sz="4400" baseline="-25000">
                <a:ea typeface="+mj-ea"/>
                <a:cs typeface="Arial" pitchFamily="34" charset="0"/>
              </a:rPr>
              <a:t>2 </a:t>
            </a:r>
            <a:r>
              <a:rPr lang="en-US" sz="4400">
                <a:ea typeface="+mj-ea"/>
                <a:cs typeface="Arial" pitchFamily="34" charset="0"/>
              </a:rPr>
              <a:t>+ H</a:t>
            </a:r>
            <a:r>
              <a:rPr lang="en-US" sz="4400" baseline="-25000">
                <a:ea typeface="+mj-ea"/>
                <a:cs typeface="Arial" pitchFamily="34" charset="0"/>
              </a:rPr>
              <a:t>2</a:t>
            </a:r>
            <a:r>
              <a:rPr lang="en-US" sz="4400">
                <a:ea typeface="+mj-ea"/>
                <a:cs typeface="Arial" pitchFamily="34" charset="0"/>
              </a:rPr>
              <a:t>O</a:t>
            </a:r>
            <a:r>
              <a:rPr lang="en-US" sz="4400" baseline="-25000">
                <a:ea typeface="+mj-ea"/>
                <a:cs typeface="Arial" pitchFamily="34" charset="0"/>
              </a:rPr>
              <a:t>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cs typeface="Arial" pitchFamily="34" charset="0"/>
              </a:rPr>
              <a:t>C</a:t>
            </a:r>
            <a:r>
              <a:rPr lang="en-US" sz="4800" baseline="-25000" dirty="0">
                <a:cs typeface="Arial" pitchFamily="34" charset="0"/>
              </a:rPr>
              <a:t>2</a:t>
            </a:r>
            <a:r>
              <a:rPr lang="en-US" sz="4800" dirty="0">
                <a:cs typeface="Arial" pitchFamily="34" charset="0"/>
              </a:rPr>
              <a:t>H</a:t>
            </a:r>
            <a:r>
              <a:rPr lang="en-US" sz="4800" baseline="-25000" dirty="0">
                <a:cs typeface="Arial" pitchFamily="34" charset="0"/>
              </a:rPr>
              <a:t>5</a:t>
            </a:r>
            <a:r>
              <a:rPr lang="en-US" sz="4800" dirty="0">
                <a:cs typeface="Arial" pitchFamily="34" charset="0"/>
              </a:rPr>
              <a:t>OH + 3O</a:t>
            </a:r>
            <a:r>
              <a:rPr lang="en-US" sz="4800" baseline="-25000" dirty="0">
                <a:cs typeface="Arial" pitchFamily="34" charset="0"/>
              </a:rPr>
              <a:t>2</a:t>
            </a:r>
            <a:r>
              <a:rPr lang="en-US" sz="4800" dirty="0">
                <a:cs typeface="Arial" pitchFamily="34" charset="0"/>
              </a:rPr>
              <a:t> </a:t>
            </a:r>
            <a:r>
              <a:rPr lang="en-US" sz="4800" dirty="0">
                <a:cs typeface="Arial" pitchFamily="34" charset="0"/>
                <a:sym typeface="Symbol"/>
              </a:rPr>
              <a:t>= 2C</a:t>
            </a:r>
            <a:r>
              <a:rPr lang="en-US" sz="4800" dirty="0">
                <a:cs typeface="Arial" pitchFamily="34" charset="0"/>
              </a:rPr>
              <a:t>O</a:t>
            </a:r>
            <a:r>
              <a:rPr lang="en-US" sz="4800" baseline="-25000" dirty="0">
                <a:cs typeface="Arial" pitchFamily="34" charset="0"/>
              </a:rPr>
              <a:t>2 </a:t>
            </a:r>
            <a:r>
              <a:rPr lang="en-US" sz="4800" dirty="0">
                <a:cs typeface="Arial" pitchFamily="34" charset="0"/>
              </a:rPr>
              <a:t>+ 3H</a:t>
            </a:r>
            <a:r>
              <a:rPr lang="en-US" sz="4800" baseline="-25000" dirty="0">
                <a:cs typeface="Arial" pitchFamily="34" charset="0"/>
              </a:rPr>
              <a:t>2</a:t>
            </a:r>
            <a:r>
              <a:rPr lang="en-US" sz="4800" dirty="0">
                <a:cs typeface="Arial" pitchFamily="34" charset="0"/>
              </a:rPr>
              <a:t>O</a:t>
            </a:r>
            <a:r>
              <a:rPr lang="en-US" sz="4800" baseline="-25000" dirty="0">
                <a:cs typeface="Arial" pitchFamily="34" charset="0"/>
              </a:rPr>
              <a:t> </a:t>
            </a:r>
            <a:endParaRPr lang="ru-RU" sz="4800" dirty="0"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0063" y="321468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C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H</a:t>
            </a:r>
            <a:r>
              <a:rPr lang="en-US" sz="4400" baseline="-25000" dirty="0">
                <a:ea typeface="+mj-ea"/>
                <a:cs typeface="Arial" pitchFamily="34" charset="0"/>
              </a:rPr>
              <a:t>5</a:t>
            </a:r>
            <a:r>
              <a:rPr lang="en-US" sz="4400" dirty="0">
                <a:ea typeface="+mj-ea"/>
                <a:cs typeface="Arial" pitchFamily="34" charset="0"/>
              </a:rPr>
              <a:t>OH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 C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2 </a:t>
            </a:r>
            <a:r>
              <a:rPr lang="en-US" sz="4400" dirty="0">
                <a:ea typeface="+mj-ea"/>
                <a:cs typeface="Arial" pitchFamily="34" charset="0"/>
              </a:rPr>
              <a:t>+ H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ea typeface="+mj-ea"/>
                <a:cs typeface="Arial" pitchFamily="34" charset="0"/>
              </a:rPr>
              <a:t>С</a:t>
            </a:r>
            <a:r>
              <a:rPr lang="en-US" sz="4400" baseline="-25000" dirty="0">
                <a:ea typeface="+mj-ea"/>
                <a:cs typeface="Arial" pitchFamily="34" charset="0"/>
              </a:rPr>
              <a:t>6</a:t>
            </a:r>
            <a:r>
              <a:rPr lang="en-US" sz="4400" dirty="0">
                <a:ea typeface="+mj-ea"/>
                <a:cs typeface="Arial" pitchFamily="34" charset="0"/>
              </a:rPr>
              <a:t>H</a:t>
            </a:r>
            <a:r>
              <a:rPr lang="en-US" sz="4400" baseline="-25000" dirty="0">
                <a:ea typeface="+mj-ea"/>
                <a:cs typeface="Arial" pitchFamily="34" charset="0"/>
              </a:rPr>
              <a:t>12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6</a:t>
            </a:r>
            <a:r>
              <a:rPr lang="en-US" sz="4400" dirty="0">
                <a:ea typeface="+mj-ea"/>
                <a:cs typeface="Arial" pitchFamily="34" charset="0"/>
              </a:rPr>
              <a:t> + 6O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= 6</a:t>
            </a:r>
            <a:r>
              <a:rPr lang="ru-RU" sz="4400" dirty="0">
                <a:ea typeface="+mj-ea"/>
                <a:cs typeface="Arial" pitchFamily="34" charset="0"/>
                <a:sym typeface="Symbol"/>
              </a:rPr>
              <a:t>С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ru-RU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</a:rPr>
              <a:t>+ 6H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 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63" y="1714500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C</a:t>
            </a:r>
            <a:r>
              <a:rPr lang="en-US" sz="4400" baseline="-25000" dirty="0">
                <a:ea typeface="+mj-ea"/>
                <a:cs typeface="Arial" pitchFamily="34" charset="0"/>
              </a:rPr>
              <a:t>6</a:t>
            </a:r>
            <a:r>
              <a:rPr lang="en-US" sz="4400" dirty="0">
                <a:ea typeface="+mj-ea"/>
                <a:cs typeface="Arial" pitchFamily="34" charset="0"/>
              </a:rPr>
              <a:t>H</a:t>
            </a:r>
            <a:r>
              <a:rPr lang="en-US" sz="4400" baseline="-25000" dirty="0">
                <a:ea typeface="+mj-ea"/>
                <a:cs typeface="Arial" pitchFamily="34" charset="0"/>
              </a:rPr>
              <a:t>12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6</a:t>
            </a:r>
            <a:r>
              <a:rPr lang="en-US" sz="4400" dirty="0">
                <a:ea typeface="+mj-ea"/>
                <a:cs typeface="Arial" pitchFamily="34" charset="0"/>
              </a:rPr>
              <a:t> + 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  <a:sym typeface="Symbol"/>
              </a:rPr>
              <a:t></a:t>
            </a:r>
            <a:r>
              <a:rPr lang="ru-RU" sz="4400" dirty="0">
                <a:ea typeface="+mj-ea"/>
                <a:cs typeface="Arial" pitchFamily="34" charset="0"/>
                <a:sym typeface="Symbol"/>
              </a:rPr>
              <a:t> С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ru-RU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baseline="-25000" dirty="0">
                <a:ea typeface="+mj-ea"/>
                <a:cs typeface="Arial" pitchFamily="34" charset="0"/>
              </a:rPr>
              <a:t> </a:t>
            </a:r>
            <a:r>
              <a:rPr lang="en-US" sz="4400" dirty="0">
                <a:ea typeface="+mj-ea"/>
                <a:cs typeface="Arial" pitchFamily="34" charset="0"/>
              </a:rPr>
              <a:t>+H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O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63" y="4643438"/>
            <a:ext cx="8229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cs typeface="Arial" pitchFamily="34" charset="0"/>
              </a:rPr>
              <a:t>CH</a:t>
            </a:r>
            <a:r>
              <a:rPr lang="en-US" sz="4800" baseline="-25000" dirty="0">
                <a:cs typeface="Arial" pitchFamily="34" charset="0"/>
              </a:rPr>
              <a:t>4</a:t>
            </a:r>
            <a:r>
              <a:rPr lang="en-US" sz="4800" dirty="0">
                <a:cs typeface="Arial" pitchFamily="34" charset="0"/>
              </a:rPr>
              <a:t> + 2O</a:t>
            </a:r>
            <a:r>
              <a:rPr lang="en-US" sz="4800" baseline="-25000" dirty="0">
                <a:cs typeface="Arial" pitchFamily="34" charset="0"/>
              </a:rPr>
              <a:t>2</a:t>
            </a:r>
            <a:r>
              <a:rPr lang="en-US" sz="4800" dirty="0">
                <a:cs typeface="Arial" pitchFamily="34" charset="0"/>
              </a:rPr>
              <a:t> </a:t>
            </a:r>
            <a:r>
              <a:rPr lang="en-US" sz="4800" dirty="0">
                <a:cs typeface="Arial" pitchFamily="34" charset="0"/>
                <a:sym typeface="Symbol"/>
              </a:rPr>
              <a:t>= C</a:t>
            </a:r>
            <a:r>
              <a:rPr lang="en-US" sz="4800" dirty="0">
                <a:cs typeface="Arial" pitchFamily="34" charset="0"/>
              </a:rPr>
              <a:t>O</a:t>
            </a:r>
            <a:r>
              <a:rPr lang="en-US" sz="4800" baseline="-25000" dirty="0">
                <a:cs typeface="Arial" pitchFamily="34" charset="0"/>
              </a:rPr>
              <a:t>2 </a:t>
            </a:r>
            <a:r>
              <a:rPr lang="en-US" sz="4800" dirty="0">
                <a:cs typeface="Arial" pitchFamily="34" charset="0"/>
              </a:rPr>
              <a:t>+ 2H</a:t>
            </a:r>
            <a:r>
              <a:rPr lang="en-US" sz="4800" baseline="-25000" dirty="0">
                <a:cs typeface="Arial" pitchFamily="34" charset="0"/>
              </a:rPr>
              <a:t>2</a:t>
            </a:r>
            <a:r>
              <a:rPr lang="en-US" sz="4800" dirty="0">
                <a:cs typeface="Arial" pitchFamily="34" charset="0"/>
              </a:rPr>
              <a:t>O + Q</a:t>
            </a:r>
            <a:r>
              <a:rPr lang="en-US" sz="4800" baseline="-25000" dirty="0">
                <a:cs typeface="Arial" pitchFamily="34" charset="0"/>
              </a:rPr>
              <a:t> </a:t>
            </a:r>
            <a:endParaRPr lang="ru-RU" sz="4800" dirty="0"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11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со сложными веществами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25" name="Группа 13"/>
          <p:cNvGrpSpPr>
            <a:grpSpLocks noChangeAspect="1"/>
          </p:cNvGrpSpPr>
          <p:nvPr/>
        </p:nvGrpSpPr>
        <p:grpSpPr bwMode="auto">
          <a:xfrm>
            <a:off x="8675688" y="0"/>
            <a:ext cx="468312" cy="468313"/>
            <a:chOff x="-360000" y="2714620"/>
            <a:chExt cx="720000" cy="720000"/>
          </a:xfrm>
        </p:grpSpPr>
        <p:sp>
          <p:nvSpPr>
            <p:cNvPr id="11" name="Овал 10"/>
            <p:cNvSpPr/>
            <p:nvPr/>
          </p:nvSpPr>
          <p:spPr>
            <a:xfrm>
              <a:off x="-357560" y="2753671"/>
              <a:ext cx="715120" cy="64189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Умножение 11"/>
            <p:cNvSpPr/>
            <p:nvPr/>
          </p:nvSpPr>
          <p:spPr>
            <a:xfrm>
              <a:off x="-360000" y="2714620"/>
              <a:ext cx="720000" cy="720000"/>
            </a:xfrm>
            <a:prstGeom prst="mathMultipl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5786438"/>
            <a:ext cx="82296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a typeface="+mj-ea"/>
                <a:cs typeface="Arial" pitchFamily="34" charset="0"/>
              </a:rPr>
              <a:t>В лаборатории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63" y="1571625"/>
            <a:ext cx="8229600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Уравнение получения кислорода разложением перманганата калия при нагревании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65113" y="2820988"/>
            <a:ext cx="2000250" cy="787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KMnO</a:t>
            </a:r>
            <a:r>
              <a:rPr lang="en-US" sz="4400" baseline="-25000" dirty="0">
                <a:ea typeface="+mj-ea"/>
                <a:cs typeface="Arial" pitchFamily="34" charset="0"/>
              </a:rPr>
              <a:t>4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68900" y="2820988"/>
            <a:ext cx="571500" cy="787400"/>
          </a:xfrm>
          <a:prstGeom prst="rect">
            <a:avLst/>
          </a:prstGeom>
          <a:noFill/>
          <a:ln w="28575">
            <a:noFill/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+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305050" y="2936875"/>
            <a:ext cx="785813" cy="55562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130550" y="2820988"/>
            <a:ext cx="2000250" cy="787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K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r>
              <a:rPr lang="en-US" sz="4400" dirty="0">
                <a:ea typeface="+mj-ea"/>
                <a:cs typeface="Arial" pitchFamily="34" charset="0"/>
              </a:rPr>
              <a:t>MnO</a:t>
            </a:r>
            <a:r>
              <a:rPr lang="en-US" sz="4400" baseline="-25000" dirty="0">
                <a:ea typeface="+mj-ea"/>
                <a:cs typeface="Arial" pitchFamily="34" charset="0"/>
              </a:rPr>
              <a:t>4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440613" y="2820988"/>
            <a:ext cx="571500" cy="787400"/>
          </a:xfrm>
          <a:prstGeom prst="rect">
            <a:avLst/>
          </a:prstGeom>
          <a:noFill/>
          <a:ln w="28575">
            <a:noFill/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+</a:t>
            </a:r>
            <a:endParaRPr lang="ru-RU" sz="4400" dirty="0"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780088" y="2820988"/>
            <a:ext cx="1620837" cy="787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MnO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8051800" y="2820988"/>
            <a:ext cx="827088" cy="7874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  <a:cs typeface="Arial" pitchFamily="34" charset="0"/>
              </a:rPr>
              <a:t>O</a:t>
            </a:r>
            <a:r>
              <a:rPr lang="en-US" sz="4400" baseline="-25000" dirty="0">
                <a:ea typeface="+mj-ea"/>
                <a:cs typeface="Arial" pitchFamily="34" charset="0"/>
              </a:rPr>
              <a:t>2</a:t>
            </a:r>
            <a:endParaRPr lang="ru-RU" sz="4400" baseline="-25000" dirty="0"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1438" y="4857750"/>
            <a:ext cx="2214562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Перманганат калия</a:t>
            </a:r>
            <a:endParaRPr lang="ru-RU" sz="2400" baseline="-25000" dirty="0">
              <a:ea typeface="+mj-ea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333625" y="4857750"/>
            <a:ext cx="2214563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err="1">
                <a:ea typeface="+mj-ea"/>
                <a:cs typeface="Arial" pitchFamily="34" charset="0"/>
              </a:rPr>
              <a:t>Манганат</a:t>
            </a:r>
            <a:r>
              <a:rPr lang="ru-RU" sz="2400" dirty="0">
                <a:ea typeface="+mj-ea"/>
                <a:cs typeface="Arial" pitchFamily="34" charset="0"/>
              </a:rPr>
              <a:t> калия</a:t>
            </a:r>
            <a:endParaRPr lang="ru-RU" sz="2400" baseline="-25000" dirty="0">
              <a:ea typeface="+mj-ea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595813" y="4857750"/>
            <a:ext cx="2214562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Оксид марганца (</a:t>
            </a:r>
            <a:r>
              <a:rPr lang="en-US" sz="2400" dirty="0">
                <a:ea typeface="+mj-ea"/>
                <a:cs typeface="Arial" pitchFamily="34" charset="0"/>
              </a:rPr>
              <a:t>IV</a:t>
            </a:r>
            <a:r>
              <a:rPr lang="ru-RU" sz="2400" dirty="0">
                <a:ea typeface="+mj-ea"/>
                <a:cs typeface="Arial" pitchFamily="34" charset="0"/>
              </a:rPr>
              <a:t>)</a:t>
            </a:r>
            <a:endParaRPr lang="ru-RU" sz="2400" baseline="-25000" dirty="0">
              <a:ea typeface="+mj-ea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858000" y="4857750"/>
            <a:ext cx="2214563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ea typeface="+mj-ea"/>
                <a:cs typeface="Arial" pitchFamily="34" charset="0"/>
              </a:rPr>
              <a:t>Кислород</a:t>
            </a:r>
            <a:endParaRPr lang="ru-RU" sz="2400" baseline="-25000" dirty="0"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678</Words>
  <Application>Microsoft Office PowerPoint</Application>
  <PresentationFormat>Экран (4:3)</PresentationFormat>
  <Paragraphs>134</Paragraphs>
  <Slides>19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DejaVu Sans</vt:lpstr>
      <vt:lpstr>Symbol</vt:lpstr>
      <vt:lpstr>Тема Office</vt:lpstr>
      <vt:lpstr>Кислород</vt:lpstr>
      <vt:lpstr>Слайд 2</vt:lpstr>
      <vt:lpstr>Слайд 3</vt:lpstr>
      <vt:lpstr>Слайд 4</vt:lpstr>
      <vt:lpstr>Химические свойства</vt:lpstr>
      <vt:lpstr>Взаимодействие с металлами</vt:lpstr>
      <vt:lpstr>Взаимодействие с неметаллами</vt:lpstr>
      <vt:lpstr>Взаимодействие со сложными веществами</vt:lpstr>
      <vt:lpstr>Способы получения</vt:lpstr>
      <vt:lpstr>Способы получения</vt:lpstr>
      <vt:lpstr>Способы получения</vt:lpstr>
      <vt:lpstr>Способы получения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</dc:title>
  <dc:creator>Политова Светлана Викторовна.</dc:creator>
  <cp:lastModifiedBy>Microsoft Office</cp:lastModifiedBy>
  <cp:revision>31</cp:revision>
  <dcterms:created xsi:type="dcterms:W3CDTF">2013-01-08T15:47:24Z</dcterms:created>
  <dcterms:modified xsi:type="dcterms:W3CDTF">2018-12-20T19:32:59Z</dcterms:modified>
</cp:coreProperties>
</file>