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60" r:id="rId13"/>
    <p:sldId id="262" r:id="rId14"/>
    <p:sldId id="273" r:id="rId15"/>
    <p:sldId id="276" r:id="rId16"/>
    <p:sldId id="278" r:id="rId17"/>
    <p:sldId id="277" r:id="rId18"/>
    <p:sldId id="279" r:id="rId19"/>
    <p:sldId id="280" r:id="rId20"/>
    <p:sldId id="281" r:id="rId21"/>
    <p:sldId id="282" r:id="rId22"/>
    <p:sldId id="274" r:id="rId23"/>
    <p:sldId id="283" r:id="rId24"/>
    <p:sldId id="284" r:id="rId25"/>
    <p:sldId id="285" r:id="rId26"/>
    <p:sldId id="286" r:id="rId27"/>
    <p:sldId id="287" r:id="rId28"/>
    <p:sldId id="288" r:id="rId29"/>
    <p:sldId id="291" r:id="rId30"/>
    <p:sldId id="290" r:id="rId31"/>
    <p:sldId id="289" r:id="rId32"/>
    <p:sldId id="292" r:id="rId33"/>
    <p:sldId id="294" r:id="rId34"/>
    <p:sldId id="293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261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9C3"/>
    <a:srgbClr val="FFFFCC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E6FD-F647-48FD-A17D-C30F5F4F05B2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img846.imageshack.us/img846/3579/metanolfrmartuklu.png" TargetMode="External"/><Relationship Id="rId2" Type="http://schemas.openxmlformats.org/officeDocument/2006/relationships/hyperlink" Target="http://www.izomerkimya.com.tr/wp-content/uploads/2012/09/800px-Methanol-3D-balls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emistry.ssu.samara.ru/chem4/index4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Предельные одноатомные спирты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58193" y="1737360"/>
          <a:ext cx="629388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735"/>
                <a:gridCol w="669735"/>
                <a:gridCol w="669735"/>
                <a:gridCol w="669735"/>
                <a:gridCol w="936000"/>
                <a:gridCol w="669735"/>
                <a:gridCol w="669735"/>
                <a:gridCol w="669735"/>
                <a:gridCol w="669735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ru-RU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en-US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1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0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204000" y="5429264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2-метилпропанол-2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Третичный </a:t>
            </a:r>
            <a:r>
              <a:rPr lang="ru-RU" sz="2400" noProof="0" dirty="0" smtClean="0">
                <a:latin typeface="Arial" pitchFamily="34" charset="0"/>
                <a:ea typeface="+mj-ea"/>
                <a:cs typeface="Arial" pitchFamily="34" charset="0"/>
              </a:rPr>
              <a:t>спирт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строению радикалов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3" idx="0"/>
          </p:cNvCxnSpPr>
          <p:nvPr/>
        </p:nvCxnSpPr>
        <p:spPr>
          <a:xfrm rot="16200000" flipH="1">
            <a:off x="1364877" y="1349711"/>
            <a:ext cx="1428760" cy="586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  <a:endCxn id="14" idx="3"/>
          </p:cNvCxnSpPr>
          <p:nvPr/>
        </p:nvCxnSpPr>
        <p:spPr>
          <a:xfrm rot="5400000">
            <a:off x="3084204" y="2161062"/>
            <a:ext cx="2720189" cy="255404"/>
          </a:xfrm>
          <a:prstGeom prst="bentConnector2">
            <a:avLst/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endCxn id="15" idx="3"/>
          </p:cNvCxnSpPr>
          <p:nvPr/>
        </p:nvCxnSpPr>
        <p:spPr>
          <a:xfrm rot="5400000">
            <a:off x="3995038" y="1250228"/>
            <a:ext cx="3684602" cy="3041486"/>
          </a:xfrm>
          <a:prstGeom prst="bentConnector2">
            <a:avLst/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2357430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Предельные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28596" y="3321843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Непредельные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28596" y="4286256"/>
            <a:ext cx="3888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Ароматические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571472" y="5545078"/>
            <a:ext cx="1800000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OH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2535736" y="5545078"/>
            <a:ext cx="3420000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Н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=С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СН</a:t>
            </a:r>
            <a:r>
              <a:rPr lang="ru-RU" sz="32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OH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120000" y="5579707"/>
            <a:ext cx="302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baseline="-250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CH</a:t>
            </a:r>
            <a:r>
              <a:rPr lang="en-US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–OH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250133" y="5036355"/>
            <a:ext cx="78581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108049" y="5036355"/>
            <a:ext cx="78581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214810" y="5000636"/>
            <a:ext cx="78581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zomerkimya.com.tr/wp-content/uploads/2012/09/800px-Methanol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3967532" cy="2638409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Простейший спирт - метанол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786322"/>
            <a:ext cx="4143404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Полусферическая модель Стюарта-Бриглеба (с учетом атомных радиусов в масштабе 0,1 нм=1,5 см)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4643446"/>
            <a:ext cx="4143404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Шаростержневая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модель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9" descr="http://img846.imageshack.us/img846/3579/metanolfrmartukl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571612"/>
            <a:ext cx="3429024" cy="2770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Простейший спирт - метанол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infuture.ru/filemanager/methanol_ven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14422"/>
            <a:ext cx="4448175" cy="488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Гомологический ряд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928802"/>
          <a:ext cx="8715438" cy="4467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905146"/>
                <a:gridCol w="2905146"/>
              </a:tblGrid>
              <a:tr h="655839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 спирта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Заместительная номенклатура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Радикально-функциональная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номенклатура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-ОН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Метанол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Метиловый спирт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-ОН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Пропанол</a:t>
                      </a:r>
                      <a:r>
                        <a:rPr lang="ru-RU" sz="24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-ОН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Бутиловый спирт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Амиловый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спирт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642910" y="1000108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Общая формула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071934" y="1000108"/>
            <a:ext cx="2736000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2n+1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OH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Гомологический ряд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928802"/>
          <a:ext cx="8715438" cy="4467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905146"/>
                <a:gridCol w="2905146"/>
              </a:tblGrid>
              <a:tr h="655839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 спирта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Заместительная номенклатура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Радикально-функциональная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номенклатура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-ОН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Гексанол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. . </a:t>
                      </a:r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спирт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-ОН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Гептиловый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…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Октанол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Октиловый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спирт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-ОН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Нонанол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Нониловый</a:t>
                      </a:r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спирт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Деканол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baseline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Дециловый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спирт</a:t>
                      </a: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642910" y="1000108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Общая формула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071934" y="1000108"/>
            <a:ext cx="2736000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2n+1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OH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Изомерия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1821637" y="1607331"/>
            <a:ext cx="1428760" cy="71438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  <a:endCxn id="14" idx="3"/>
          </p:cNvCxnSpPr>
          <p:nvPr/>
        </p:nvCxnSpPr>
        <p:spPr>
          <a:xfrm rot="16200000" flipH="1">
            <a:off x="4628270" y="872400"/>
            <a:ext cx="2577313" cy="2689852"/>
          </a:xfrm>
          <a:prstGeom prst="bentConnector4">
            <a:avLst>
              <a:gd name="adj1" fmla="val 43656"/>
              <a:gd name="adj2" fmla="val 112076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1285852" y="2357430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Углеродного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скелета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285852" y="3178967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Положения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функциональной группы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500034" y="4786322"/>
            <a:ext cx="8143932" cy="1143008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Первые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два члена гомологического ряда не имеют изомеров, относящихся к классу спиртов.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285852" y="4000504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Межклассовая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изомерия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Соединительная линия уступом 8"/>
          <p:cNvCxnSpPr>
            <a:stCxn id="5" idx="1"/>
            <a:endCxn id="17" idx="1"/>
          </p:cNvCxnSpPr>
          <p:nvPr/>
        </p:nvCxnSpPr>
        <p:spPr>
          <a:xfrm rot="10800000" flipV="1">
            <a:off x="1285852" y="601654"/>
            <a:ext cx="500066" cy="3725866"/>
          </a:xfrm>
          <a:prstGeom prst="bentConnector3">
            <a:avLst>
              <a:gd name="adj1" fmla="val 145714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Изомерия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9166" y="1142984"/>
            <a:ext cx="87656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Сколько изомеров имеет вещество: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32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-ОН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5060" y="2071678"/>
          <a:ext cx="629388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735"/>
                <a:gridCol w="669735"/>
                <a:gridCol w="669735"/>
                <a:gridCol w="669735"/>
                <a:gridCol w="936000"/>
                <a:gridCol w="669735"/>
                <a:gridCol w="669735"/>
                <a:gridCol w="669735"/>
                <a:gridCol w="669735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en-US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1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0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500034" y="5143512"/>
            <a:ext cx="8143932" cy="1143008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Пропанол-2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изопропиловый спирт, вторичный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спирт,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ОН-группа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находится у вторичного атома углерода.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Изомерия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5060" y="2071678"/>
          <a:ext cx="6452145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735"/>
                <a:gridCol w="669735"/>
                <a:gridCol w="669735"/>
                <a:gridCol w="669735"/>
                <a:gridCol w="936000"/>
                <a:gridCol w="669735"/>
                <a:gridCol w="669735"/>
                <a:gridCol w="669735"/>
                <a:gridCol w="828000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en-US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ru-RU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ru-RU" sz="3200" b="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1</a:t>
                      </a:r>
                      <a:endParaRPr lang="ru-RU" sz="3200" b="0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О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500034" y="5143512"/>
            <a:ext cx="8143932" cy="1143008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Пропанол-1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пропиловый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спирт, первичный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спирт,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ОН-группа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находится у первичного атома углерода.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Изомерия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5060" y="2071678"/>
          <a:ext cx="5854304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67"/>
                <a:gridCol w="483567"/>
                <a:gridCol w="483567"/>
                <a:gridCol w="483567"/>
                <a:gridCol w="675818"/>
                <a:gridCol w="483567"/>
                <a:gridCol w="483567"/>
                <a:gridCol w="483567"/>
                <a:gridCol w="597839"/>
                <a:gridCol w="597839"/>
                <a:gridCol w="597839"/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3200" b="0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kern="120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0" baseline="30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0" baseline="30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0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500034" y="5143512"/>
            <a:ext cx="8143932" cy="1143008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Спирты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изомерны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другому классу соединений – простым эфирам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R-O-R</a:t>
            </a:r>
            <a:r>
              <a:rPr kumimoji="0" lang="en-US" sz="2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/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24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790000" y="1071546"/>
            <a:ext cx="3564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Метилэтиловый эфир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695440" y="1214422"/>
            <a:ext cx="5867400" cy="900000"/>
            <a:chOff x="912" y="1008"/>
            <a:chExt cx="3984" cy="912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9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gray">
              <a:xfrm>
                <a:off x="1254" y="1295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1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Состав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1695440" y="2619369"/>
            <a:ext cx="5867400" cy="900000"/>
            <a:chOff x="912" y="2016"/>
            <a:chExt cx="3984" cy="912"/>
          </a:xfrm>
        </p:grpSpPr>
        <p:sp>
          <p:nvSpPr>
            <p:cNvPr id="13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16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gray">
              <a:xfrm>
                <a:off x="1254" y="230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Классификация 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695440" y="4024316"/>
            <a:ext cx="5867400" cy="900000"/>
            <a:chOff x="912" y="3036"/>
            <a:chExt cx="3984" cy="912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23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gray">
              <a:xfrm>
                <a:off x="1254" y="332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Text Box 23"/>
            <p:cNvSpPr txBox="1">
              <a:spLocks noChangeArrowheads="1"/>
            </p:cNvSpPr>
            <p:nvPr/>
          </p:nvSpPr>
          <p:spPr bwMode="gray">
            <a:xfrm>
              <a:off x="1872" y="3161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Гомологический ряд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Group 3"/>
          <p:cNvGrpSpPr>
            <a:grpSpLocks/>
          </p:cNvGrpSpPr>
          <p:nvPr/>
        </p:nvGrpSpPr>
        <p:grpSpPr bwMode="auto">
          <a:xfrm>
            <a:off x="1695440" y="5429264"/>
            <a:ext cx="5867400" cy="900000"/>
            <a:chOff x="912" y="1008"/>
            <a:chExt cx="3984" cy="912"/>
          </a:xfrm>
        </p:grpSpPr>
        <p:sp>
          <p:nvSpPr>
            <p:cNvPr id="27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8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30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gray">
              <a:xfrm>
                <a:off x="1254" y="1295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4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Изомерия 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План изучения темы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Изомерия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9166" y="1142984"/>
            <a:ext cx="87656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Сколько изомеров имеет вещество: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32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-ОН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57290" y="2357430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Бутанол-1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357290" y="3262311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2-метилпропанол-1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357290" y="4167192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Бутанол-2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357290" y="5072074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2-метилпропанол-2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5060" y="2071678"/>
          <a:ext cx="629388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735"/>
                <a:gridCol w="669735"/>
                <a:gridCol w="669735"/>
                <a:gridCol w="669735"/>
                <a:gridCol w="936000"/>
                <a:gridCol w="669735"/>
                <a:gridCol w="669735"/>
                <a:gridCol w="669735"/>
                <a:gridCol w="669735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en-US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1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0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832000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Систематическая номенклатура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85852" y="1071546"/>
            <a:ext cx="6804000" cy="936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Названия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строятся по названию углеводорода с добавлением суффикса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ол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285852" y="2214554"/>
            <a:ext cx="6804000" cy="936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Цифра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указывает положение </a:t>
            </a:r>
            <a:r>
              <a:rPr lang="ru-RU" sz="2400" b="1" noProof="0" dirty="0" err="1" smtClean="0">
                <a:latin typeface="Arial" pitchFamily="34" charset="0"/>
                <a:ea typeface="+mj-ea"/>
                <a:cs typeface="Arial" pitchFamily="34" charset="0"/>
              </a:rPr>
              <a:t>ОН-</a:t>
            </a:r>
            <a:r>
              <a:rPr kumimoji="0" lang="ru-RU" sz="2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группы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285852" y="3357562"/>
            <a:ext cx="6804000" cy="936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Нумерация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 ближайшего к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ОН-группе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конца цепи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42910" y="4500570"/>
            <a:ext cx="7706280" cy="1725602"/>
            <a:chOff x="642910" y="4500570"/>
            <a:chExt cx="7706280" cy="1725602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642910" y="4500570"/>
              <a:ext cx="3888000" cy="1725602"/>
              <a:chOff x="642910" y="4500570"/>
              <a:chExt cx="3888000" cy="1725602"/>
            </a:xfrm>
          </p:grpSpPr>
          <p:grpSp>
            <p:nvGrpSpPr>
              <p:cNvPr id="13" name="Группа 12"/>
              <p:cNvGrpSpPr/>
              <p:nvPr/>
            </p:nvGrpSpPr>
            <p:grpSpPr>
              <a:xfrm>
                <a:off x="642910" y="4500570"/>
                <a:ext cx="3871702" cy="654032"/>
                <a:chOff x="642910" y="4500570"/>
                <a:chExt cx="3871702" cy="654032"/>
              </a:xfrm>
            </p:grpSpPr>
            <p:sp>
              <p:nvSpPr>
                <p:cNvPr id="9" name="Заголовок 1"/>
                <p:cNvSpPr txBox="1">
                  <a:spLocks/>
                </p:cNvSpPr>
                <p:nvPr/>
              </p:nvSpPr>
              <p:spPr>
                <a:xfrm>
                  <a:off x="642910" y="4500570"/>
                  <a:ext cx="1800000" cy="654032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bg2">
                    <a:lumMod val="90000"/>
                  </a:schemeClr>
                </a:solidFill>
                <a:ln w="38100">
                  <a:solidFill>
                    <a:schemeClr val="bg2">
                      <a:lumMod val="50000"/>
                    </a:schemeClr>
                  </a:solidFill>
                </a:ln>
                <a:effectLst>
                  <a:outerShdw dist="76200" dir="2400000" algn="ctr" rotWithShape="0">
                    <a:schemeClr val="accent6">
                      <a:lumMod val="50000"/>
                      <a:alpha val="50000"/>
                    </a:schemeClr>
                  </a:outerShdw>
                </a:effectLst>
              </p:spPr>
              <p:txBody>
                <a:bodyPr vert="horz" lIns="91440" tIns="45720" rIns="91440" bIns="45720" rtlCol="0" anchor="ctr">
                  <a:normAutofit fontScale="97500"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3200" dirty="0" smtClean="0">
                      <a:latin typeface="Arial" pitchFamily="34" charset="0"/>
                      <a:ea typeface="+mj-ea"/>
                      <a:cs typeface="Arial" pitchFamily="34" charset="0"/>
                    </a:rPr>
                    <a:t>CH</a:t>
                  </a:r>
                  <a:r>
                    <a:rPr lang="en-US" sz="3200" baseline="-25000" dirty="0" smtClean="0">
                      <a:latin typeface="Arial" pitchFamily="34" charset="0"/>
                      <a:ea typeface="+mj-ea"/>
                      <a:cs typeface="Arial" pitchFamily="34" charset="0"/>
                    </a:rPr>
                    <a:t>3</a:t>
                  </a:r>
                  <a:r>
                    <a:rPr lang="en-US" sz="3200" dirty="0" smtClean="0">
                      <a:latin typeface="Arial" pitchFamily="34" charset="0"/>
                      <a:ea typeface="+mj-ea"/>
                      <a:cs typeface="Arial" pitchFamily="34" charset="0"/>
                    </a:rPr>
                    <a:t>-</a:t>
                  </a:r>
                  <a:r>
                    <a:rPr lang="en-US" sz="3200" dirty="0" smtClean="0">
                      <a:solidFill>
                        <a:srgbClr val="FF0000"/>
                      </a:solidFill>
                      <a:latin typeface="Arial" pitchFamily="34" charset="0"/>
                      <a:ea typeface="+mj-ea"/>
                      <a:cs typeface="Arial" pitchFamily="34" charset="0"/>
                    </a:rPr>
                    <a:t>OH</a:t>
                  </a:r>
                  <a:endPara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endParaRPr>
                </a:p>
              </p:txBody>
            </p:sp>
            <p:sp>
              <p:nvSpPr>
                <p:cNvPr id="10" name="Заголовок 1"/>
                <p:cNvSpPr txBox="1">
                  <a:spLocks/>
                </p:cNvSpPr>
                <p:nvPr/>
              </p:nvSpPr>
              <p:spPr>
                <a:xfrm>
                  <a:off x="2714612" y="4500570"/>
                  <a:ext cx="1800000" cy="654032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bg2">
                    <a:lumMod val="90000"/>
                  </a:schemeClr>
                </a:solidFill>
                <a:ln w="38100">
                  <a:solidFill>
                    <a:schemeClr val="bg2">
                      <a:lumMod val="50000"/>
                    </a:schemeClr>
                  </a:solidFill>
                </a:ln>
                <a:effectLst>
                  <a:outerShdw dist="76200" dir="2400000" algn="ctr" rotWithShape="0">
                    <a:schemeClr val="accent6">
                      <a:lumMod val="50000"/>
                      <a:alpha val="50000"/>
                    </a:schemeClr>
                  </a:outerShdw>
                </a:effectLst>
              </p:spPr>
              <p:txBody>
                <a:bodyPr vert="horz" lIns="91440" tIns="45720" rIns="91440" bIns="45720" rtlCol="0" anchor="ctr">
                  <a:normAutofit fontScale="97500"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3200" dirty="0" smtClean="0">
                      <a:latin typeface="Arial" pitchFamily="34" charset="0"/>
                      <a:ea typeface="+mj-ea"/>
                      <a:cs typeface="Arial" pitchFamily="34" charset="0"/>
                    </a:rPr>
                    <a:t>C</a:t>
                  </a:r>
                  <a:r>
                    <a:rPr lang="en-US" sz="3200" baseline="-25000" dirty="0" smtClean="0">
                      <a:latin typeface="Arial" pitchFamily="34" charset="0"/>
                      <a:ea typeface="+mj-ea"/>
                      <a:cs typeface="Arial" pitchFamily="34" charset="0"/>
                    </a:rPr>
                    <a:t>2</a:t>
                  </a:r>
                  <a:r>
                    <a:rPr lang="en-US" sz="3200" dirty="0" smtClean="0">
                      <a:latin typeface="Arial" pitchFamily="34" charset="0"/>
                      <a:ea typeface="+mj-ea"/>
                      <a:cs typeface="Arial" pitchFamily="34" charset="0"/>
                    </a:rPr>
                    <a:t>H</a:t>
                  </a:r>
                  <a:r>
                    <a:rPr lang="en-US" sz="3200" baseline="-25000" dirty="0" smtClean="0">
                      <a:latin typeface="Arial" pitchFamily="34" charset="0"/>
                      <a:ea typeface="+mj-ea"/>
                      <a:cs typeface="Arial" pitchFamily="34" charset="0"/>
                    </a:rPr>
                    <a:t>5</a:t>
                  </a:r>
                  <a:r>
                    <a:rPr lang="en-US" sz="3200" dirty="0" smtClean="0">
                      <a:latin typeface="Arial" pitchFamily="34" charset="0"/>
                      <a:ea typeface="+mj-ea"/>
                      <a:cs typeface="Arial" pitchFamily="34" charset="0"/>
                    </a:rPr>
                    <a:t>-</a:t>
                  </a:r>
                  <a:r>
                    <a:rPr lang="en-US" sz="3200" dirty="0" smtClean="0">
                      <a:solidFill>
                        <a:srgbClr val="FF0000"/>
                      </a:solidFill>
                      <a:latin typeface="Arial" pitchFamily="34" charset="0"/>
                      <a:ea typeface="+mj-ea"/>
                      <a:cs typeface="Arial" pitchFamily="34" charset="0"/>
                    </a:rPr>
                    <a:t>OH</a:t>
                  </a:r>
                  <a:endPara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endParaRPr>
                </a:p>
              </p:txBody>
            </p:sp>
          </p:grpSp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642910" y="5572140"/>
                <a:ext cx="3888000" cy="654032"/>
              </a:xfrm>
              <a:prstGeom prst="roundRect">
                <a:avLst>
                  <a:gd name="adj" fmla="val 0"/>
                </a:avLst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bg2">
                    <a:lumMod val="50000"/>
                  </a:schemeClr>
                </a:solidFill>
              </a:ln>
              <a:effectLst>
                <a:outerShdw dist="76200" dir="2400000" algn="ctr" rotWithShape="0">
                  <a:schemeClr val="accent6">
                    <a:lumMod val="50000"/>
                    <a:alpha val="50000"/>
                  </a:schemeClr>
                </a:outerShdw>
              </a:effectLst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dirty="0" smtClean="0">
                    <a:latin typeface="Arial" pitchFamily="34" charset="0"/>
                    <a:ea typeface="+mj-ea"/>
                    <a:cs typeface="Arial" pitchFamily="34" charset="0"/>
                  </a:rPr>
                  <a:t>CH</a:t>
                </a:r>
                <a:r>
                  <a:rPr lang="en-US" sz="3200" baseline="-25000" dirty="0" smtClean="0">
                    <a:latin typeface="Arial" pitchFamily="34" charset="0"/>
                    <a:ea typeface="+mj-ea"/>
                    <a:cs typeface="Arial" pitchFamily="34" charset="0"/>
                  </a:rPr>
                  <a:t>3</a:t>
                </a:r>
                <a:r>
                  <a:rPr lang="en-US" sz="3200" dirty="0" smtClean="0">
                    <a:latin typeface="Arial" pitchFamily="34" charset="0"/>
                    <a:ea typeface="+mj-ea"/>
                    <a:cs typeface="Arial" pitchFamily="34" charset="0"/>
                  </a:rPr>
                  <a:t>-CH</a:t>
                </a:r>
                <a:r>
                  <a:rPr lang="en-US" sz="3200" baseline="-25000" dirty="0" smtClean="0">
                    <a:latin typeface="Arial" pitchFamily="34" charset="0"/>
                    <a:ea typeface="+mj-ea"/>
                    <a:cs typeface="Arial" pitchFamily="34" charset="0"/>
                  </a:rPr>
                  <a:t>2</a:t>
                </a:r>
                <a:r>
                  <a:rPr lang="en-US" sz="3200" dirty="0" smtClean="0">
                    <a:latin typeface="Arial" pitchFamily="34" charset="0"/>
                    <a:ea typeface="+mj-ea"/>
                    <a:cs typeface="Arial" pitchFamily="34" charset="0"/>
                  </a:rPr>
                  <a:t>-CH</a:t>
                </a:r>
                <a:r>
                  <a:rPr lang="en-US" sz="3200" baseline="-25000" dirty="0" smtClean="0">
                    <a:latin typeface="Arial" pitchFamily="34" charset="0"/>
                    <a:ea typeface="+mj-ea"/>
                    <a:cs typeface="Arial" pitchFamily="34" charset="0"/>
                  </a:rPr>
                  <a:t>2</a:t>
                </a:r>
                <a:r>
                  <a:rPr lang="en-US" sz="3200" dirty="0" smtClean="0">
                    <a:latin typeface="Arial" pitchFamily="34" charset="0"/>
                    <a:ea typeface="+mj-ea"/>
                    <a:cs typeface="Arial" pitchFamily="34" charset="0"/>
                  </a:rPr>
                  <a:t>-</a:t>
                </a:r>
                <a:r>
                  <a:rPr lang="en-US" sz="3200" dirty="0" smtClean="0">
                    <a:solidFill>
                      <a:srgbClr val="FF000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OH</a:t>
                </a:r>
                <a:endPara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endParaRPr>
              </a:p>
            </p:txBody>
          </p:sp>
        </p:grp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4929190" y="4643371"/>
              <a:ext cx="3420000" cy="1440000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dirty="0" smtClean="0">
                  <a:latin typeface="Arial" pitchFamily="34" charset="0"/>
                  <a:ea typeface="+mj-ea"/>
                  <a:cs typeface="Arial" pitchFamily="34" charset="0"/>
                </a:rPr>
                <a:t>CH</a:t>
              </a:r>
              <a:r>
                <a:rPr lang="en-US" sz="3200" baseline="-25000" dirty="0" smtClean="0">
                  <a:latin typeface="Arial" pitchFamily="34" charset="0"/>
                  <a:ea typeface="+mj-ea"/>
                  <a:cs typeface="Arial" pitchFamily="34" charset="0"/>
                </a:rPr>
                <a:t>3</a:t>
              </a:r>
              <a:r>
                <a:rPr lang="en-US" sz="3200" dirty="0" smtClean="0">
                  <a:latin typeface="Arial" pitchFamily="34" charset="0"/>
                  <a:ea typeface="+mj-ea"/>
                  <a:cs typeface="Arial" pitchFamily="34" charset="0"/>
                </a:rPr>
                <a:t>-CH-CH</a:t>
              </a:r>
              <a:r>
                <a:rPr lang="en-US" sz="3200" baseline="-25000" dirty="0" smtClean="0">
                  <a:latin typeface="Arial" pitchFamily="34" charset="0"/>
                  <a:ea typeface="+mj-ea"/>
                  <a:cs typeface="Arial" pitchFamily="34" charset="0"/>
                </a:rPr>
                <a:t>3</a:t>
              </a:r>
              <a:endParaRPr lang="en-US" sz="3200" dirty="0" smtClean="0">
                <a:latin typeface="Arial" pitchFamily="34" charset="0"/>
                <a:ea typeface="+mj-ea"/>
                <a:cs typeface="Arial" pitchFamily="34" charset="0"/>
              </a:endParaRP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dirty="0" smtClean="0">
                  <a:solidFill>
                    <a:srgbClr val="FF0000"/>
                  </a:solidFill>
                  <a:latin typeface="Times New Roman"/>
                  <a:ea typeface="+mj-ea"/>
                  <a:cs typeface="Times New Roman"/>
                </a:rPr>
                <a:t>         </a:t>
              </a:r>
              <a:r>
                <a:rPr lang="en-US" sz="3200" dirty="0" smtClean="0">
                  <a:latin typeface="Times New Roman"/>
                  <a:ea typeface="+mj-ea"/>
                  <a:cs typeface="Times New Roman"/>
                </a:rPr>
                <a:t>│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dirty="0" smtClean="0">
                  <a:solidFill>
                    <a:srgbClr val="FF0000"/>
                  </a:solidFill>
                  <a:latin typeface="Arial" pitchFamily="34" charset="0"/>
                  <a:ea typeface="+mj-ea"/>
                  <a:cs typeface="Arial" pitchFamily="34" charset="0"/>
                </a:rPr>
                <a:t>       OH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221457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100" dirty="0" smtClean="0">
                <a:latin typeface="Arial" pitchFamily="34" charset="0"/>
                <a:cs typeface="Arial" pitchFamily="34" charset="0"/>
              </a:rPr>
              <a:t>Кислород более электроотрицателен, чем водород, поэтому электронная плотность смещается от водорода к кислороду  </a:t>
            </a:r>
            <a:r>
              <a:rPr lang="ru-RU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 ← Н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. На атоме кислорода накапливается частично отрицательный заряд, а на атоме водорода – положительный .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Т.к. спирты содержат группу ОН, то они должны проявлять основные свойства, а т. к.  электронная плотность смещается от водорода к кислороду 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 ← Н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Н</a:t>
            </a:r>
            <a:r>
              <a:rPr lang="ru-RU" baseline="30000" dirty="0" smtClean="0">
                <a:latin typeface="Arial" pitchFamily="34" charset="0"/>
                <a:cs typeface="Arial" pitchFamily="34" charset="0"/>
              </a:rPr>
              <a:t>+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то – кислотные.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Химические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свойства спиртов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20780" y="1142984"/>
          <a:ext cx="4902441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103"/>
                <a:gridCol w="622103"/>
                <a:gridCol w="622103"/>
                <a:gridCol w="622103"/>
                <a:gridCol w="756000"/>
                <a:gridCol w="622103"/>
                <a:gridCol w="1035926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О</a:t>
                      </a:r>
                      <a:r>
                        <a:rPr lang="ru-RU" sz="3200" b="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  <a:sym typeface="Symbol"/>
                        </a:rPr>
                        <a:t>-</a:t>
                      </a:r>
                      <a:endParaRPr lang="ru-RU" sz="3200" b="0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ru-RU" sz="3200" b="0" kern="120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Symbol"/>
                        </a:rPr>
                        <a:t>+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Замещение на атом металла: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+ 2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 → 2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↑   – 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качественная реакция  </a:t>
            </a: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этилат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натрия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Натрий реагирует с этиловым спиртом не так энергично, как с водой, поэтому спирт часто используют в лаборатории для уничтожения остатков натрия.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Соли спиртов называются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алкоголятами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654032"/>
          </a:xfrm>
          <a:prstGeom prst="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Спирты могут реагировать как кислоты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Замещение на радикал – 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дегидратация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                                       </a:t>
            </a:r>
            <a:r>
              <a:rPr lang="ru-RU" sz="26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600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6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26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600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6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26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&gt;140°С</a:t>
            </a:r>
            <a:endParaRPr lang="ru-RU" sz="26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+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→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О -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диэтиловый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эфир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 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4(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конц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→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 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654032"/>
          </a:xfrm>
          <a:prstGeom prst="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Спирты могут реагировать как кислоты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Этерификация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 от лат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ether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эфир )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&gt;140°С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+ НО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↔</a:t>
            </a:r>
          </a:p>
          <a:p>
            <a:pPr>
              <a:buNone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С – 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– О –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Н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</a:p>
          <a:p>
            <a:pPr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ru-RU" i="1" baseline="-25000" dirty="0" smtClean="0">
                <a:latin typeface="Arial" pitchFamily="34" charset="0"/>
                <a:cs typeface="Arial" pitchFamily="34" charset="0"/>
              </a:rPr>
              <a:t>гидролиз  сложных эфиров                  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этиловый эфир </a:t>
            </a:r>
          </a:p>
          <a:p>
            <a:pPr>
              <a:buNone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серной кислоты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654032"/>
          </a:xfrm>
          <a:prstGeom prst="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Спирты могут реагировать как кислоты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1. Замещение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атом галогена:</a:t>
            </a:r>
          </a:p>
          <a:p>
            <a:pPr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к-та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+ НВ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   →    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бромэтан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Отщепление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группы ОН:</a:t>
            </a:r>
          </a:p>
          <a:p>
            <a:pPr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=170°С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 →  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С=СН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64381" y="285728"/>
            <a:ext cx="721523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Спирты могут реагировать как основания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                                                 </a:t>
            </a:r>
            <a:r>
              <a:rPr lang="ru-RU" i="1" dirty="0" err="1" smtClean="0"/>
              <a:t>к-та</a:t>
            </a:r>
            <a:r>
              <a:rPr lang="ru-RU" i="1" dirty="0" smtClean="0"/>
              <a:t>, </a:t>
            </a:r>
            <a:r>
              <a:rPr lang="en-US" i="1" dirty="0" smtClean="0"/>
              <a:t>t</a:t>
            </a:r>
            <a:r>
              <a:rPr lang="ru-RU" i="1" dirty="0" smtClean="0"/>
              <a:t>                            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 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ОН + 3В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→ 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 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С – 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 + 3 НВ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                  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трибромэтан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64381" y="285728"/>
            <a:ext cx="721523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4600" dirty="0" smtClean="0">
                <a:latin typeface="Arial" pitchFamily="34" charset="0"/>
                <a:cs typeface="Arial" pitchFamily="34" charset="0"/>
              </a:rPr>
              <a:t>Реакции, происходящие в радикале</a:t>
            </a:r>
          </a:p>
          <a:p>
            <a:pPr lvl="0" algn="ctr">
              <a:spcBef>
                <a:spcPct val="0"/>
              </a:spcBef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Гидролиз сложных эфиров:</a:t>
            </a:r>
          </a:p>
          <a:p>
            <a:pPr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ru-RU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СОО –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  → 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+ 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СООН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этилацетат                           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спирт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к-та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Брожение:</a:t>
            </a:r>
          </a:p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дрожжей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6  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→     2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+ 2СО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↑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глюкоза           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спирт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Из галогенопроизводных: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аОН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→  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+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NaCl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хлорэтан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285728"/>
            <a:ext cx="721523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4600" dirty="0" smtClean="0">
                <a:latin typeface="Arial" pitchFamily="34" charset="0"/>
                <a:cs typeface="Arial" pitchFamily="34" charset="0"/>
              </a:rPr>
              <a:t>Получение спиртов</a:t>
            </a:r>
          </a:p>
          <a:p>
            <a:pPr lvl="0" algn="ctr">
              <a:spcBef>
                <a:spcPct val="0"/>
              </a:spcBef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Определение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643042" y="1500174"/>
            <a:ext cx="6072230" cy="2803525"/>
            <a:chOff x="741" y="1495"/>
            <a:chExt cx="2745" cy="1766"/>
          </a:xfrm>
          <a:solidFill>
            <a:schemeClr val="bg2">
              <a:lumMod val="90000"/>
            </a:schemeClr>
          </a:solidFill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grpSpPr>
        <p:sp>
          <p:nvSpPr>
            <p:cNvPr id="7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2744" cy="1766"/>
            </a:xfrm>
            <a:prstGeom prst="roundRect">
              <a:avLst>
                <a:gd name="adj" fmla="val 6183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2718" cy="989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Спирты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- это производные углеводородов, содержащие в молекуле одну или несколько гидроксильных групп -ОН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5008" y="4500570"/>
          <a:ext cx="31364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103"/>
                <a:gridCol w="622103"/>
                <a:gridCol w="622103"/>
                <a:gridCol w="622103"/>
                <a:gridCol w="648000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j-ea"/>
                          <a:cs typeface="Times New Roman"/>
                        </a:rPr>
                        <a:t>°°</a:t>
                      </a: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°</a:t>
                      </a:r>
                    </a:p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°°</a:t>
                      </a: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500034" y="4572008"/>
            <a:ext cx="5072130" cy="1928826"/>
          </a:xfrm>
          <a:prstGeom prst="roundRect">
            <a:avLst>
              <a:gd name="adj" fmla="val 0"/>
            </a:avLst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Гидроксильная группа является функциональной группой, определяющей важнейшие свойства данного класса веществ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Получение спиртов: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Гидратация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алкенов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РО</a:t>
            </a:r>
            <a:r>
              <a:rPr lang="ru-RU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=300°С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С=СН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+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      →         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этен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Восстановление альдегидов: 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Ni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СОН    +    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→   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ацетальдегид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Промышленный способ получения спиртов:</a:t>
            </a:r>
          </a:p>
          <a:p>
            <a:pPr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250атм</a:t>
            </a: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300°С,ка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ZnO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CuO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Cr</a:t>
            </a:r>
            <a:r>
              <a:rPr lang="ru-RU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i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СО  +  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          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→              СН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синтез газ                            метанол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285728"/>
            <a:ext cx="721523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4600" dirty="0" smtClean="0">
                <a:latin typeface="Arial" pitchFamily="34" charset="0"/>
                <a:cs typeface="Arial" pitchFamily="34" charset="0"/>
              </a:rPr>
              <a:t>Получение спиртов</a:t>
            </a:r>
          </a:p>
          <a:p>
            <a:pPr lvl="0" algn="ctr">
              <a:spcBef>
                <a:spcPct val="0"/>
              </a:spcBef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82919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первичных спиртов:</a:t>
            </a:r>
          </a:p>
          <a:p>
            <a:pPr>
              <a:buNone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sz="35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sz="35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ОН +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[O]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 → СН</a:t>
            </a:r>
            <a:r>
              <a:rPr lang="ru-RU" sz="35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СОН + Н</a:t>
            </a:r>
            <a:r>
              <a:rPr lang="ru-RU" sz="35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О</a:t>
            </a:r>
          </a:p>
          <a:p>
            <a:pPr>
              <a:buNone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                            ацетальдегид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285728"/>
            <a:ext cx="721523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4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Окисление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7143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вторичных спиртов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143116"/>
          <a:ext cx="602358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525020"/>
                <a:gridCol w="828000"/>
                <a:gridCol w="525020"/>
                <a:gridCol w="936000"/>
                <a:gridCol w="525020"/>
                <a:gridCol w="874263"/>
                <a:gridCol w="874263"/>
              </a:tblGrid>
              <a:tr h="432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[O]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30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‌‌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Н 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4000504"/>
          <a:ext cx="582941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504000"/>
                <a:gridCol w="720000"/>
                <a:gridCol w="753414"/>
                <a:gridCol w="1080000"/>
                <a:gridCol w="504000"/>
                <a:gridCol w="1332000"/>
              </a:tblGrid>
              <a:tr h="432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‌‌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000100" y="285728"/>
            <a:ext cx="721523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4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Окисление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64294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третичных спиртов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714488"/>
          <a:ext cx="6131586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525020"/>
                <a:gridCol w="936000"/>
                <a:gridCol w="525020"/>
                <a:gridCol w="936000"/>
                <a:gridCol w="525020"/>
                <a:gridCol w="874263"/>
                <a:gridCol w="874263"/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</a:t>
                      </a:r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en-US" sz="3200" b="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‌‌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[O]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30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‌‌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Н 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4786322"/>
          <a:ext cx="772662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504000"/>
                <a:gridCol w="720000"/>
                <a:gridCol w="753414"/>
                <a:gridCol w="1080000"/>
                <a:gridCol w="504000"/>
                <a:gridCol w="1897209"/>
                <a:gridCol w="1332000"/>
              </a:tblGrid>
              <a:tr h="432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HCOOH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 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‌‌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000100" y="285728"/>
            <a:ext cx="721523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4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Окисление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US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ОН + 3О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→   2СО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↑ + 3Н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285728"/>
            <a:ext cx="7215238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Горение</a:t>
            </a:r>
            <a:endParaRPr kumimoji="0" lang="ru-RU" sz="4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Получение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6" idx="0"/>
          </p:cNvCxnSpPr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  <a:endCxn id="10" idx="3"/>
          </p:cNvCxnSpPr>
          <p:nvPr/>
        </p:nvCxnSpPr>
        <p:spPr>
          <a:xfrm rot="16200000" flipH="1">
            <a:off x="2961257" y="2539413"/>
            <a:ext cx="3289520" cy="68034"/>
          </a:xfrm>
          <a:prstGeom prst="bentConnector4">
            <a:avLst>
              <a:gd name="adj1" fmla="val 27881"/>
              <a:gd name="adj2" fmla="val 2543094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endCxn id="11" idx="3"/>
          </p:cNvCxnSpPr>
          <p:nvPr/>
        </p:nvCxnSpPr>
        <p:spPr>
          <a:xfrm rot="5400000">
            <a:off x="3670907" y="1897797"/>
            <a:ext cx="4646843" cy="2708587"/>
          </a:xfrm>
          <a:prstGeom prst="bentConnector2">
            <a:avLst/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500034" y="3786190"/>
            <a:ext cx="414000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Гидратация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алкена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00034" y="5143512"/>
            <a:ext cx="414000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Восстановление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альдегида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28596" y="2285992"/>
            <a:ext cx="414000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Щелочной гидролиз </a:t>
            </a:r>
            <a:r>
              <a:rPr lang="ru-RU" sz="3200" dirty="0" err="1" smtClean="0">
                <a:latin typeface="Arial" pitchFamily="34" charset="0"/>
                <a:ea typeface="+mj-ea"/>
                <a:cs typeface="Arial" pitchFamily="34" charset="0"/>
              </a:rPr>
              <a:t>галогеналкана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Получение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6" idx="0"/>
          </p:cNvCxnSpPr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428596" y="3571876"/>
            <a:ext cx="821537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Cl +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NaOH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C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OH +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NaCl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28596" y="2285992"/>
            <a:ext cx="414000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Щелочной гидролиз </a:t>
            </a:r>
            <a:r>
              <a:rPr lang="ru-RU" sz="3200" dirty="0" err="1" smtClean="0">
                <a:latin typeface="Arial" pitchFamily="34" charset="0"/>
                <a:ea typeface="+mj-ea"/>
                <a:cs typeface="Arial" pitchFamily="34" charset="0"/>
              </a:rPr>
              <a:t>галогеналкана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Получение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6" idx="0"/>
          </p:cNvCxnSpPr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428596" y="3286124"/>
            <a:ext cx="8215370" cy="1928826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</a:t>
            </a:r>
            <a:r>
              <a:rPr lang="en-US" sz="3200" baseline="-25000" dirty="0" smtClean="0"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</a:rPr>
              <a:t>-CH=CH</a:t>
            </a:r>
            <a:r>
              <a:rPr lang="en-US" sz="32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</a:rPr>
              <a:t> + H</a:t>
            </a:r>
            <a:r>
              <a:rPr lang="en-US" sz="32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28596" y="2285992"/>
            <a:ext cx="414000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Гидратация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алкена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429124" y="3429000"/>
          <a:ext cx="414747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69735"/>
                <a:gridCol w="936000"/>
                <a:gridCol w="669735"/>
                <a:gridCol w="936000"/>
              </a:tblGrid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Получение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6" idx="0"/>
          </p:cNvCxnSpPr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428596" y="2285992"/>
            <a:ext cx="414000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algn="ctr">
              <a:spcBef>
                <a:spcPct val="0"/>
              </a:spcBef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Восстановление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альдегида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42976" y="3357562"/>
          <a:ext cx="5619925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67"/>
                <a:gridCol w="483567"/>
                <a:gridCol w="483567"/>
                <a:gridCol w="675818"/>
                <a:gridCol w="648000"/>
                <a:gridCol w="483567"/>
                <a:gridCol w="936000"/>
                <a:gridCol w="597839"/>
                <a:gridCol w="828000"/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+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en-US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  <a:endParaRPr lang="en-US" sz="32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2226766" y="3948361"/>
            <a:ext cx="734553" cy="1710162"/>
            <a:chOff x="2226766" y="3948361"/>
            <a:chExt cx="734553" cy="1710162"/>
          </a:xfrm>
        </p:grpSpPr>
        <p:sp>
          <p:nvSpPr>
            <p:cNvPr id="8" name="Прямоугольник 7"/>
            <p:cNvSpPr/>
            <p:nvPr/>
          </p:nvSpPr>
          <p:spPr>
            <a:xfrm rot="2437019">
              <a:off x="2226766" y="3948361"/>
              <a:ext cx="734553" cy="63859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║</a:t>
              </a:r>
              <a:endParaRPr lang="ru-RU" sz="4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 rot="19162981" flipH="1">
              <a:off x="2226766" y="5019932"/>
              <a:ext cx="734553" cy="63859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│</a:t>
              </a:r>
              <a:endParaRPr lang="ru-RU" sz="4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Получение в промышленности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6" idx="0"/>
          </p:cNvCxnSpPr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500034" y="3786190"/>
            <a:ext cx="568800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ru-RU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 2C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OH + 2CO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28596" y="2285992"/>
            <a:ext cx="414000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э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танол: спиртовое брожение глюкозы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Классификация спиртов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695440" y="1214422"/>
            <a:ext cx="5867400" cy="970066"/>
            <a:chOff x="912" y="1008"/>
            <a:chExt cx="3984" cy="983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9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gray">
              <a:xfrm>
                <a:off x="1254" y="1295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1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8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По числу гидроксильных групп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1695440" y="2619368"/>
            <a:ext cx="5867400" cy="954276"/>
            <a:chOff x="912" y="2016"/>
            <a:chExt cx="3984" cy="967"/>
          </a:xfrm>
        </p:grpSpPr>
        <p:sp>
          <p:nvSpPr>
            <p:cNvPr id="13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16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gray">
              <a:xfrm>
                <a:off x="1254" y="230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8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По углеродному атому, связанному с </a:t>
              </a:r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ОН</a:t>
              </a:r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-группой 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695440" y="4024316"/>
            <a:ext cx="5867400" cy="900000"/>
            <a:chOff x="912" y="3036"/>
            <a:chExt cx="3984" cy="912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23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gray">
              <a:xfrm>
                <a:off x="1254" y="332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Text Box 23"/>
            <p:cNvSpPr txBox="1">
              <a:spLocks noChangeArrowheads="1"/>
            </p:cNvSpPr>
            <p:nvPr/>
          </p:nvSpPr>
          <p:spPr bwMode="gray">
            <a:xfrm>
              <a:off x="1872" y="3161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По строению радикалов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Получение в промышленности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6" idx="0"/>
          </p:cNvCxnSpPr>
          <p:nvPr/>
        </p:nvCxnSpPr>
        <p:spPr>
          <a:xfrm rot="16200000" flipH="1">
            <a:off x="1463596" y="1250992"/>
            <a:ext cx="1357322" cy="712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428596" y="2285992"/>
            <a:ext cx="4140000" cy="864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м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етанол: прямым синтезом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00034" y="3500438"/>
            <a:ext cx="5688000" cy="1149752"/>
            <a:chOff x="500034" y="3500438"/>
            <a:chExt cx="5688000" cy="1149752"/>
          </a:xfrm>
        </p:grpSpPr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500034" y="3786190"/>
              <a:ext cx="5688000" cy="864000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С</a:t>
              </a: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O </a:t>
              </a: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+</a:t>
              </a:r>
              <a:r>
                <a:rPr lang="en-US" sz="3200" dirty="0" smtClean="0"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2</a:t>
              </a:r>
              <a:r>
                <a:rPr lang="en-US" sz="3200" dirty="0" smtClean="0">
                  <a:latin typeface="Arial" pitchFamily="34" charset="0"/>
                  <a:ea typeface="+mj-ea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latin typeface="Arial" pitchFamily="34" charset="0"/>
                  <a:ea typeface="+mj-ea"/>
                  <a:cs typeface="Arial" pitchFamily="34" charset="0"/>
                </a:rPr>
                <a:t>2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= CH</a:t>
              </a:r>
              <a:r>
                <a:rPr lang="en-US" sz="3200" baseline="-25000" dirty="0" smtClean="0">
                  <a:latin typeface="Arial" pitchFamily="34" charset="0"/>
                  <a:ea typeface="+mj-ea"/>
                  <a:cs typeface="Arial" pitchFamily="34" charset="0"/>
                </a:rPr>
                <a:t>3</a:t>
              </a: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OH </a:t>
              </a:r>
              <a:endParaRPr kumimoji="0" lang="ru-RU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214678" y="3500438"/>
              <a:ext cx="714380" cy="7000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t°</a:t>
              </a:r>
              <a:endParaRPr lang="ru-RU" sz="28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Применение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1821637" y="1607331"/>
            <a:ext cx="1428760" cy="71438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  <a:endCxn id="14" idx="3"/>
          </p:cNvCxnSpPr>
          <p:nvPr/>
        </p:nvCxnSpPr>
        <p:spPr>
          <a:xfrm rot="16200000" flipH="1">
            <a:off x="4637200" y="863470"/>
            <a:ext cx="2559453" cy="2689852"/>
          </a:xfrm>
          <a:prstGeom prst="bentConnector4">
            <a:avLst>
              <a:gd name="adj1" fmla="val 43612"/>
              <a:gd name="adj2" fmla="val 112076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1285852" y="2357430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Получение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растворителей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285852" y="3161107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Сырье в органическом синтезе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285852" y="3964784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Получение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каучука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Соединительная линия уступом 8"/>
          <p:cNvCxnSpPr>
            <a:stCxn id="5" idx="1"/>
            <a:endCxn id="17" idx="1"/>
          </p:cNvCxnSpPr>
          <p:nvPr/>
        </p:nvCxnSpPr>
        <p:spPr>
          <a:xfrm rot="10800000" flipV="1">
            <a:off x="1285852" y="601654"/>
            <a:ext cx="500066" cy="3690146"/>
          </a:xfrm>
          <a:prstGeom prst="bentConnector3">
            <a:avLst>
              <a:gd name="adj1" fmla="val 145714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1285852" y="4768461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Лекарственные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препараты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1" name="Соединительная линия уступом 8"/>
          <p:cNvCxnSpPr>
            <a:stCxn id="5" idx="3"/>
            <a:endCxn id="10" idx="3"/>
          </p:cNvCxnSpPr>
          <p:nvPr/>
        </p:nvCxnSpPr>
        <p:spPr>
          <a:xfrm flipH="1">
            <a:off x="7261852" y="601654"/>
            <a:ext cx="96230" cy="4493823"/>
          </a:xfrm>
          <a:prstGeom prst="bentConnector3">
            <a:avLst>
              <a:gd name="adj1" fmla="val -735292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Применение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1821637" y="1607331"/>
            <a:ext cx="1428760" cy="71438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  <a:endCxn id="14" idx="3"/>
          </p:cNvCxnSpPr>
          <p:nvPr/>
        </p:nvCxnSpPr>
        <p:spPr>
          <a:xfrm rot="16200000" flipH="1">
            <a:off x="4627686" y="872984"/>
            <a:ext cx="2578481" cy="2689852"/>
          </a:xfrm>
          <a:prstGeom prst="bentConnector4">
            <a:avLst>
              <a:gd name="adj1" fmla="val 43659"/>
              <a:gd name="adj2" fmla="val 112076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1285852" y="2357430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>
              <a:spcBef>
                <a:spcPct val="0"/>
              </a:spcBef>
              <a:defRPr/>
            </a:pPr>
            <a:endParaRPr lang="ru-RU" sz="2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Парфюмерная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продукция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285852" y="3180135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noProof="0" dirty="0" smtClean="0">
                <a:latin typeface="Arial" pitchFamily="34" charset="0"/>
                <a:ea typeface="+mj-ea"/>
                <a:cs typeface="Arial" pitchFamily="34" charset="0"/>
              </a:rPr>
              <a:t>Уксусная кислота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285852" y="4002840"/>
            <a:ext cx="5976000" cy="972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Добавки, улучшающие свойства бензина и моторного топлива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Соединительная линия уступом 8"/>
          <p:cNvCxnSpPr>
            <a:stCxn id="5" idx="1"/>
            <a:endCxn id="17" idx="1"/>
          </p:cNvCxnSpPr>
          <p:nvPr/>
        </p:nvCxnSpPr>
        <p:spPr>
          <a:xfrm rot="10800000" flipV="1">
            <a:off x="1285852" y="601654"/>
            <a:ext cx="500066" cy="3887186"/>
          </a:xfrm>
          <a:prstGeom prst="bentConnector3">
            <a:avLst>
              <a:gd name="adj1" fmla="val 145714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1285852" y="5143512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Алкогольные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напитки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1" name="Соединительная линия уступом 8"/>
          <p:cNvCxnSpPr>
            <a:stCxn id="5" idx="3"/>
            <a:endCxn id="10" idx="3"/>
          </p:cNvCxnSpPr>
          <p:nvPr/>
        </p:nvCxnSpPr>
        <p:spPr>
          <a:xfrm flipH="1">
            <a:off x="7261852" y="601654"/>
            <a:ext cx="96230" cy="4868874"/>
          </a:xfrm>
          <a:prstGeom prst="bentConnector3">
            <a:avLst>
              <a:gd name="adj1" fmla="val -757917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1" y="1397000"/>
          <a:ext cx="8643999" cy="481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33"/>
                <a:gridCol w="2881333"/>
                <a:gridCol w="2881333"/>
              </a:tblGrid>
              <a:tr h="4818082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Метанол</a:t>
                      </a:r>
                      <a:endParaRPr lang="ru-RU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800" b="0" dirty="0" smtClean="0"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Метанол (модель Стюарта-Бриглеба)</a:t>
                      </a:r>
                      <a:endParaRPr lang="ru-RU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4"/>
                        </a:rPr>
                        <a:t>Органическая химия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(электронный учебник)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По числу гидроксильных групп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 rot="16200000" flipH="1">
            <a:off x="7322363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500034" y="2000240"/>
            <a:ext cx="8143932" cy="654032"/>
            <a:chOff x="285720" y="2000240"/>
            <a:chExt cx="8143932" cy="654032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285720" y="2000240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одноатомные</a:t>
              </a: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5857884" y="2000240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82500" lnSpcReduction="1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многоатомные</a:t>
              </a:r>
            </a:p>
          </p:txBody>
        </p:sp>
      </p:grpSp>
      <p:sp>
        <p:nvSpPr>
          <p:cNvPr id="23" name="Заголовок 1"/>
          <p:cNvSpPr txBox="1">
            <a:spLocks/>
          </p:cNvSpPr>
          <p:nvPr/>
        </p:nvSpPr>
        <p:spPr>
          <a:xfrm>
            <a:off x="142844" y="2786058"/>
            <a:ext cx="3286116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>
                <a:latin typeface="Arial" pitchFamily="34" charset="0"/>
                <a:ea typeface="+mj-ea"/>
                <a:cs typeface="Arial" pitchFamily="34" charset="0"/>
              </a:rPr>
              <a:t>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дна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группа -ОН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3286116" y="3679033"/>
            <a:ext cx="5715040" cy="654032"/>
            <a:chOff x="3286116" y="3679033"/>
            <a:chExt cx="5715040" cy="654032"/>
          </a:xfrm>
        </p:grpSpPr>
        <p:sp>
          <p:nvSpPr>
            <p:cNvPr id="25" name="Заголовок 1"/>
            <p:cNvSpPr txBox="1">
              <a:spLocks/>
            </p:cNvSpPr>
            <p:nvPr/>
          </p:nvSpPr>
          <p:spPr>
            <a:xfrm>
              <a:off x="3286116" y="3679033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двухатомные</a:t>
              </a:r>
            </a:p>
          </p:txBody>
        </p:sp>
        <p:sp>
          <p:nvSpPr>
            <p:cNvPr id="26" name="Заголовок 1"/>
            <p:cNvSpPr txBox="1">
              <a:spLocks/>
            </p:cNvSpPr>
            <p:nvPr/>
          </p:nvSpPr>
          <p:spPr>
            <a:xfrm>
              <a:off x="6429388" y="3679033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err="1" smtClean="0">
                  <a:latin typeface="Arial" pitchFamily="34" charset="0"/>
                  <a:ea typeface="+mj-ea"/>
                  <a:cs typeface="Arial" pitchFamily="34" charset="0"/>
                </a:rPr>
                <a:t>тре</a:t>
              </a:r>
              <a:r>
                <a:rPr kumimoji="0" lang="ru-RU" sz="3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хатомные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cxnSp>
        <p:nvCxnSpPr>
          <p:cNvPr id="27" name="Соединительная линия уступом 26"/>
          <p:cNvCxnSpPr>
            <a:endCxn id="25" idx="0"/>
          </p:cNvCxnSpPr>
          <p:nvPr/>
        </p:nvCxnSpPr>
        <p:spPr>
          <a:xfrm rot="10800000" flipV="1">
            <a:off x="4572000" y="2643181"/>
            <a:ext cx="1500198" cy="1035851"/>
          </a:xfrm>
          <a:prstGeom prst="bentConnector2">
            <a:avLst/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>
            <a:endCxn id="26" idx="0"/>
          </p:cNvCxnSpPr>
          <p:nvPr/>
        </p:nvCxnSpPr>
        <p:spPr>
          <a:xfrm rot="5400000">
            <a:off x="7661694" y="2696760"/>
            <a:ext cx="1035851" cy="928694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Группа 40"/>
          <p:cNvGrpSpPr/>
          <p:nvPr/>
        </p:nvGrpSpPr>
        <p:grpSpPr>
          <a:xfrm>
            <a:off x="2571736" y="4500570"/>
            <a:ext cx="6715140" cy="654032"/>
            <a:chOff x="2571736" y="4500570"/>
            <a:chExt cx="6715140" cy="654032"/>
          </a:xfrm>
        </p:grpSpPr>
        <p:sp>
          <p:nvSpPr>
            <p:cNvPr id="39" name="Заголовок 1"/>
            <p:cNvSpPr txBox="1">
              <a:spLocks/>
            </p:cNvSpPr>
            <p:nvPr/>
          </p:nvSpPr>
          <p:spPr>
            <a:xfrm>
              <a:off x="2571736" y="4500570"/>
              <a:ext cx="3286116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noProof="0" dirty="0" smtClean="0">
                  <a:latin typeface="Arial" pitchFamily="34" charset="0"/>
                  <a:ea typeface="+mj-ea"/>
                  <a:cs typeface="Arial" pitchFamily="34" charset="0"/>
                </a:rPr>
                <a:t>две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группы -ОН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40" name="Заголовок 1"/>
            <p:cNvSpPr txBox="1">
              <a:spLocks/>
            </p:cNvSpPr>
            <p:nvPr/>
          </p:nvSpPr>
          <p:spPr>
            <a:xfrm>
              <a:off x="6000760" y="4500570"/>
              <a:ext cx="3286116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три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группы -ОН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934000" y="4786322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Arial" pitchFamily="34" charset="0"/>
                <a:cs typeface="Arial" pitchFamily="34" charset="0"/>
              </a:rPr>
              <a:t>этанол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на соответствие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220016" y="5786454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latin typeface="Arial" pitchFamily="34" charset="0"/>
                <a:ea typeface="+mj-ea"/>
                <a:cs typeface="Arial" pitchFamily="34" charset="0"/>
              </a:rPr>
              <a:t>э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тандиол-1,2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47984" y="5786454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latin typeface="Arial" pitchFamily="34" charset="0"/>
                <a:ea typeface="+mj-ea"/>
                <a:cs typeface="Arial" pitchFamily="34" charset="0"/>
              </a:rPr>
              <a:t>п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ропантриол-1, 2, 3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429388" y="1928802"/>
            <a:ext cx="2143140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OH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00034" y="1928802"/>
            <a:ext cx="2214578" cy="1643074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-CH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</a:rPr>
              <a:t>│       </a:t>
            </a:r>
            <a:r>
              <a:rPr lang="en-US" sz="3200" dirty="0" smtClean="0">
                <a:latin typeface="Times New Roman"/>
                <a:ea typeface="+mj-ea"/>
                <a:cs typeface="Times New Roman"/>
              </a:rPr>
              <a:t>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/>
                <a:ea typeface="+mj-ea"/>
                <a:cs typeface="Times New Roman"/>
              </a:rPr>
              <a:t>OH     </a:t>
            </a:r>
            <a:r>
              <a:rPr lang="en-US" sz="3200" dirty="0" err="1" smtClean="0">
                <a:latin typeface="Times New Roman"/>
                <a:ea typeface="+mj-ea"/>
                <a:cs typeface="Times New Roman"/>
              </a:rPr>
              <a:t>OH</a:t>
            </a:r>
            <a:endParaRPr lang="en-US" sz="3200" dirty="0" smtClean="0">
              <a:latin typeface="Times New Roman"/>
              <a:ea typeface="+mj-ea"/>
              <a:cs typeface="Times New Roman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928926" y="1928802"/>
            <a:ext cx="3286148" cy="1643074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-CH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-CH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</a:rPr>
              <a:t>│     </a:t>
            </a:r>
            <a:r>
              <a:rPr lang="en-US" sz="3200" dirty="0" smtClean="0">
                <a:latin typeface="Times New Roman"/>
                <a:ea typeface="+mj-ea"/>
                <a:cs typeface="Times New Roman"/>
              </a:rPr>
              <a:t>│      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/>
                <a:ea typeface="+mj-ea"/>
                <a:cs typeface="Times New Roman"/>
              </a:rPr>
              <a:t>OH   </a:t>
            </a:r>
            <a:r>
              <a:rPr lang="en-US" sz="3200" dirty="0" err="1" smtClean="0">
                <a:latin typeface="Times New Roman"/>
                <a:ea typeface="+mj-ea"/>
                <a:cs typeface="Times New Roman"/>
              </a:rPr>
              <a:t>OH</a:t>
            </a:r>
            <a:r>
              <a:rPr lang="en-US" sz="3200" dirty="0" smtClean="0">
                <a:latin typeface="Times New Roman"/>
                <a:ea typeface="+mj-ea"/>
                <a:cs typeface="Times New Roman"/>
              </a:rPr>
              <a:t>  </a:t>
            </a:r>
            <a:r>
              <a:rPr lang="en-US" sz="3200" dirty="0" err="1" smtClean="0">
                <a:latin typeface="Times New Roman"/>
                <a:ea typeface="+mj-ea"/>
                <a:cs typeface="Times New Roman"/>
              </a:rPr>
              <a:t>OH</a:t>
            </a:r>
            <a:endParaRPr lang="en-US" sz="3200" dirty="0" smtClean="0">
              <a:latin typeface="Times New Roman"/>
              <a:ea typeface="+mj-ea"/>
              <a:cs typeface="Times New Roman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-0.53542 -0.286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" y="-14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0.27951 -0.2863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14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0.34444 -0.1405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" y="-7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Одноатомные спирты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1116789"/>
            <a:ext cx="1223970" cy="8477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</p:cNvCxnSpPr>
          <p:nvPr/>
        </p:nvCxnSpPr>
        <p:spPr>
          <a:xfrm rot="5400000">
            <a:off x="3531387" y="1183465"/>
            <a:ext cx="1295408" cy="78581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 rot="5400000">
            <a:off x="6312707" y="1116789"/>
            <a:ext cx="1223970" cy="8477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428596" y="2285992"/>
            <a:ext cx="8286808" cy="654032"/>
            <a:chOff x="500034" y="2285992"/>
            <a:chExt cx="8286808" cy="654032"/>
          </a:xfrm>
        </p:grpSpPr>
        <p:sp>
          <p:nvSpPr>
            <p:cNvPr id="13" name="Заголовок 1"/>
            <p:cNvSpPr txBox="1">
              <a:spLocks/>
            </p:cNvSpPr>
            <p:nvPr/>
          </p:nvSpPr>
          <p:spPr>
            <a:xfrm>
              <a:off x="500034" y="2285992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первичные</a:t>
              </a:r>
            </a:p>
          </p:txBody>
        </p:sp>
        <p:sp>
          <p:nvSpPr>
            <p:cNvPr id="14" name="Заголовок 1"/>
            <p:cNvSpPr txBox="1">
              <a:spLocks/>
            </p:cNvSpPr>
            <p:nvPr/>
          </p:nvSpPr>
          <p:spPr>
            <a:xfrm>
              <a:off x="3357554" y="2285992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вторичные</a:t>
              </a: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6215074" y="2285992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третичные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87728" y="1981200"/>
          <a:ext cx="4768544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103"/>
                <a:gridCol w="622103"/>
                <a:gridCol w="622103"/>
                <a:gridCol w="622103"/>
                <a:gridCol w="622103"/>
                <a:gridCol w="622103"/>
                <a:gridCol w="1035926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204000" y="5429264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этанол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noProof="0" dirty="0" smtClean="0">
                <a:latin typeface="Arial" pitchFamily="34" charset="0"/>
                <a:ea typeface="+mj-ea"/>
                <a:cs typeface="Arial" pitchFamily="34" charset="0"/>
              </a:rPr>
              <a:t>Первичный спирт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58193" y="1737360"/>
          <a:ext cx="618588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735"/>
                <a:gridCol w="669735"/>
                <a:gridCol w="669735"/>
                <a:gridCol w="669735"/>
                <a:gridCol w="828000"/>
                <a:gridCol w="669735"/>
                <a:gridCol w="669735"/>
                <a:gridCol w="669735"/>
                <a:gridCol w="669735"/>
              </a:tblGrid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1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2</a:t>
                      </a:r>
                      <a:endParaRPr lang="ru-RU" sz="3200" b="0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C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3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–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204000" y="5429264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Пропанол-2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noProof="0" dirty="0" smtClean="0">
                <a:latin typeface="Arial" pitchFamily="34" charset="0"/>
                <a:ea typeface="+mj-ea"/>
                <a:cs typeface="Arial" pitchFamily="34" charset="0"/>
              </a:rPr>
              <a:t>Вторичный спирт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1167</Words>
  <Application>Microsoft Office PowerPoint</Application>
  <PresentationFormat>Экран (4:3)</PresentationFormat>
  <Paragraphs>473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Предельные одноатомные спирты </vt:lpstr>
      <vt:lpstr>План изучения темы</vt:lpstr>
      <vt:lpstr>Определение</vt:lpstr>
      <vt:lpstr>Классификация спиртов</vt:lpstr>
      <vt:lpstr>По числу гидроксильных групп</vt:lpstr>
      <vt:lpstr>этанол</vt:lpstr>
      <vt:lpstr>Слайд 7</vt:lpstr>
      <vt:lpstr>этанол</vt:lpstr>
      <vt:lpstr>Пропанол-2</vt:lpstr>
      <vt:lpstr>2-метилпропанол-2</vt:lpstr>
      <vt:lpstr>Слайд 11</vt:lpstr>
      <vt:lpstr>Простейший спирт - метанол</vt:lpstr>
      <vt:lpstr>Простейший спирт - метанол</vt:lpstr>
      <vt:lpstr>Гомологический ряд</vt:lpstr>
      <vt:lpstr>Гомологический ряд</vt:lpstr>
      <vt:lpstr>Слайд 16</vt:lpstr>
      <vt:lpstr>Изомерия </vt:lpstr>
      <vt:lpstr>Изомерия </vt:lpstr>
      <vt:lpstr>Изомерия </vt:lpstr>
      <vt:lpstr>Изомерия </vt:lpstr>
      <vt:lpstr>Слайд 21</vt:lpstr>
      <vt:lpstr>Систематическая номенклатура</vt:lpstr>
      <vt:lpstr>Слайд 23</vt:lpstr>
      <vt:lpstr> Спирты могут реагировать как кислоты </vt:lpstr>
      <vt:lpstr> Спирты могут реагировать как кислоты </vt:lpstr>
      <vt:lpstr> Спирты могут реагировать как кислоты 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Предельные одноатомные спирты </dc:title>
  <dc:subject>Классификация, номенклатура, изомерия.</dc:subject>
  <dc:creator>Политова Светлана Викторовна</dc:creator>
  <cp:keywords>Спирты, одноатомные спирты, изомерия, классификация</cp:keywords>
  <dc:description>ГБОУ СОШ № 1352 г. Москвы</dc:description>
  <cp:lastModifiedBy>Admin</cp:lastModifiedBy>
  <cp:revision>35</cp:revision>
  <dcterms:created xsi:type="dcterms:W3CDTF">2013-12-22T12:43:22Z</dcterms:created>
  <dcterms:modified xsi:type="dcterms:W3CDTF">2014-01-12T18:19:58Z</dcterms:modified>
</cp:coreProperties>
</file>