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0" r:id="rId5"/>
    <p:sldId id="271" r:id="rId6"/>
    <p:sldId id="277" r:id="rId7"/>
    <p:sldId id="278" r:id="rId8"/>
    <p:sldId id="279" r:id="rId9"/>
    <p:sldId id="284" r:id="rId10"/>
    <p:sldId id="268" r:id="rId11"/>
    <p:sldId id="265" r:id="rId12"/>
    <p:sldId id="281" r:id="rId13"/>
    <p:sldId id="280" r:id="rId14"/>
    <p:sldId id="260" r:id="rId15"/>
    <p:sldId id="261" r:id="rId16"/>
    <p:sldId id="262" r:id="rId17"/>
    <p:sldId id="263" r:id="rId18"/>
    <p:sldId id="267" r:id="rId19"/>
    <p:sldId id="269" r:id="rId20"/>
    <p:sldId id="272" r:id="rId21"/>
    <p:sldId id="273" r:id="rId22"/>
    <p:sldId id="274" r:id="rId23"/>
    <p:sldId id="282" r:id="rId24"/>
    <p:sldId id="264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FF99"/>
    <a:srgbClr val="0066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9CFF-CE46-4EEE-8C4A-A69BCF561E7B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6B57-E412-43A1-9BD8-33BDD4B91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E950-9F6B-4088-9AAA-D7A3ED6F5509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1924-8C78-4663-A5DA-AEC1135EC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4F74-5C29-4445-A3DD-F26CD297C987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D5EE-769F-47F3-9557-F221EA078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5751-C6C7-4366-AEA6-BE02ADC375CC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7C83-839F-4FF3-8235-F5425E85D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2B4E-002A-4C8F-9483-CBFB0554B578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EBF7-B164-4949-A846-672FF652E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9058-5A6F-48DD-A330-49F652F8FD1F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DB03-31A4-47D3-9E75-3DD9F9D9B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C249-F6D7-4750-9BDB-E8788E035518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0317-2CEC-4067-A764-A5DB24388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DE68-DBA5-4D06-A418-D435CDC73A43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5771-3D36-4EEE-BFE0-9625DF16B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0992-EB28-4EBB-BD7E-E47B776C3586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19A7-1FEA-4FEB-9CBC-8E81AFDAE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CFF6-C83B-4C30-8598-062564CB7084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766F-A62E-4051-A6B7-626404D35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5C04-CDAD-43F1-891B-62475CC096C3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6E26-6518-4B3B-8F65-523CC5562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F0A6FC-F7A5-46C0-9297-7FD602A76FFE}" type="datetimeFigureOut">
              <a:rPr lang="ru-RU"/>
              <a:pPr>
                <a:defRPr/>
              </a:pPr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D7F679-E3DD-4310-9B73-34B3D277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11074.html" TargetMode="External"/><Relationship Id="rId13" Type="http://schemas.openxmlformats.org/officeDocument/2006/relationships/hyperlink" Target="http://www.clker.com/clipart-gown.html" TargetMode="External"/><Relationship Id="rId18" Type="http://schemas.openxmlformats.org/officeDocument/2006/relationships/hyperlink" Target="http://www.clker.com/clipart-2066.html" TargetMode="External"/><Relationship Id="rId3" Type="http://schemas.openxmlformats.org/officeDocument/2006/relationships/hyperlink" Target="http://www.clker.com/clipart-red-arrows-set-right.html" TargetMode="External"/><Relationship Id="rId7" Type="http://schemas.openxmlformats.org/officeDocument/2006/relationships/hyperlink" Target="http://www.clker.com/clipart-1970.html" TargetMode="External"/><Relationship Id="rId12" Type="http://schemas.openxmlformats.org/officeDocument/2006/relationships/hyperlink" Target="http://www.clker.com/clipart-men-suit-tie.html" TargetMode="External"/><Relationship Id="rId17" Type="http://schemas.openxmlformats.org/officeDocument/2006/relationships/hyperlink" Target="http://www.clker.com/clipart-16362.html" TargetMode="External"/><Relationship Id="rId2" Type="http://schemas.openxmlformats.org/officeDocument/2006/relationships/hyperlink" Target="http://www.clker.com/clipart-28904.html" TargetMode="External"/><Relationship Id="rId16" Type="http://schemas.openxmlformats.org/officeDocument/2006/relationships/hyperlink" Target="http://www.clker.com/clipart-1639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-chemistry-explosion.html" TargetMode="External"/><Relationship Id="rId11" Type="http://schemas.openxmlformats.org/officeDocument/2006/relationships/hyperlink" Target="http://www.clker.com/clipart-40425.html" TargetMode="External"/><Relationship Id="rId5" Type="http://schemas.openxmlformats.org/officeDocument/2006/relationships/hyperlink" Target="http://www.clker.com/clipart-3190.html" TargetMode="External"/><Relationship Id="rId15" Type="http://schemas.openxmlformats.org/officeDocument/2006/relationships/hyperlink" Target="http://www.clker.com/clipart-16261.html" TargetMode="External"/><Relationship Id="rId10" Type="http://schemas.openxmlformats.org/officeDocument/2006/relationships/hyperlink" Target="http://www.clker.com/clipart-orange-dress.html" TargetMode="External"/><Relationship Id="rId4" Type="http://schemas.openxmlformats.org/officeDocument/2006/relationships/hyperlink" Target="http://www.clker.com/clipart-3259.html" TargetMode="External"/><Relationship Id="rId9" Type="http://schemas.openxmlformats.org/officeDocument/2006/relationships/hyperlink" Target="http://www.clker.com/clipart-autobusrouge.html" TargetMode="External"/><Relationship Id="rId14" Type="http://schemas.openxmlformats.org/officeDocument/2006/relationships/hyperlink" Target="http://www.clker.com/clipart-1773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12379.html" TargetMode="External"/><Relationship Id="rId2" Type="http://schemas.openxmlformats.org/officeDocument/2006/relationships/hyperlink" Target="http://www.clker.com/clipart-sdag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ker.com/clipart-392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357188" y="142875"/>
            <a:ext cx="8429625" cy="6572250"/>
          </a:xfrm>
          <a:prstGeom prst="roundRect">
            <a:avLst>
              <a:gd name="adj" fmla="val 341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4" descr="Chemistry Flask Clip 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2857500"/>
            <a:ext cx="2371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hemical Lab Flasks Clip 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4857750"/>
            <a:ext cx="1587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Freeform 4"/>
          <p:cNvSpPr>
            <a:spLocks noEditPoints="1"/>
          </p:cNvSpPr>
          <p:nvPr/>
        </p:nvSpPr>
        <p:spPr bwMode="gray">
          <a:xfrm rot="16781578">
            <a:off x="5062369" y="2868485"/>
            <a:ext cx="2880000" cy="27000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gray">
          <a:xfrm rot="5432887">
            <a:off x="3509962" y="3209926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20000"/>
                <a:lumOff val="80000"/>
              </a:schemeClr>
            </a:outerShdw>
          </a:effectLst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000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+mn-lt"/>
              </a:rPr>
              <a:t>И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gray">
          <a:xfrm rot="5432887">
            <a:off x="2798762" y="206851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20000"/>
                <a:lumOff val="80000"/>
              </a:schemeClr>
            </a:outerShdw>
          </a:effectLst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000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+mn-lt"/>
              </a:rPr>
              <a:t>М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gray">
          <a:xfrm rot="5432887">
            <a:off x="2874962" y="4402138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20000"/>
                <a:lumOff val="80000"/>
              </a:schemeClr>
            </a:outerShdw>
          </a:effectLst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000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+mn-lt"/>
              </a:rPr>
              <a:t>Я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gray">
          <a:xfrm rot="5432887">
            <a:off x="1484312" y="2130426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20000"/>
                <a:lumOff val="80000"/>
              </a:schemeClr>
            </a:outerShdw>
          </a:effectLst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000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+mn-lt"/>
              </a:rPr>
              <a:t>И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052" name="AutoShape 12"/>
          <p:cNvSpPr>
            <a:spLocks noChangeArrowheads="1"/>
          </p:cNvSpPr>
          <p:nvPr/>
        </p:nvSpPr>
        <p:spPr bwMode="gray">
          <a:xfrm rot="5432887">
            <a:off x="839787" y="331946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20000"/>
                <a:lumOff val="80000"/>
              </a:schemeClr>
            </a:outerShdw>
          </a:effectLst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000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+mn-lt"/>
              </a:rPr>
              <a:t>Х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4786313" y="1857375"/>
            <a:ext cx="3562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>
                <a:cs typeface="Arial" charset="0"/>
              </a:rPr>
              <a:t>Наука о прекрасном</a:t>
            </a:r>
            <a:endParaRPr lang="en-US" sz="2800">
              <a:cs typeface="Arial" charset="0"/>
            </a:endParaRPr>
          </a:p>
        </p:txBody>
      </p:sp>
      <p:grpSp>
        <p:nvGrpSpPr>
          <p:cNvPr id="2062" name="Группа 19"/>
          <p:cNvGrpSpPr>
            <a:grpSpLocks/>
          </p:cNvGrpSpPr>
          <p:nvPr/>
        </p:nvGrpSpPr>
        <p:grpSpPr bwMode="auto">
          <a:xfrm>
            <a:off x="5362575" y="357188"/>
            <a:ext cx="1747838" cy="2468562"/>
            <a:chOff x="5362575" y="357166"/>
            <a:chExt cx="1748003" cy="2468264"/>
          </a:xfrm>
        </p:grpSpPr>
        <p:sp>
          <p:nvSpPr>
            <p:cNvPr id="2067" name="Text Box 13"/>
            <p:cNvSpPr txBox="1">
              <a:spLocks noChangeArrowheads="1"/>
            </p:cNvSpPr>
            <p:nvPr/>
          </p:nvSpPr>
          <p:spPr bwMode="auto">
            <a:xfrm>
              <a:off x="5362575" y="2093913"/>
              <a:ext cx="1841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>
                <a:latin typeface="Calibri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572145" y="2285745"/>
              <a:ext cx="468357" cy="4682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50800" dir="5400000" algn="ctr" rotWithShape="0">
                <a:srgbClr val="00B0F0">
                  <a:alpha val="6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429476" y="2357175"/>
              <a:ext cx="468357" cy="468255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50800" dir="5400000" algn="ctr" rotWithShape="0">
                <a:srgbClr val="00B0F0">
                  <a:alpha val="6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43590" y="1428599"/>
              <a:ext cx="215920" cy="215874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50800" dir="5400000" algn="ctr" rotWithShape="0">
                <a:srgbClr val="00B0F0">
                  <a:alpha val="6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072255" y="1428599"/>
              <a:ext cx="323881" cy="323811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50800" dir="5400000" algn="ctr" rotWithShape="0">
                <a:srgbClr val="00B0F0">
                  <a:alpha val="6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786478" y="357166"/>
              <a:ext cx="252436" cy="25238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50800" dir="5400000" algn="ctr" rotWithShape="0">
                <a:srgbClr val="00B0F0">
                  <a:alpha val="6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786697" y="1357170"/>
              <a:ext cx="323881" cy="323811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50800" dir="5400000" algn="ctr" rotWithShape="0">
                <a:srgbClr val="00B0F0">
                  <a:alpha val="6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429476" y="928597"/>
              <a:ext cx="323881" cy="323811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dist="50800" dir="5400000" algn="ctr" rotWithShape="0">
                <a:srgbClr val="00B0F0">
                  <a:alpha val="6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063" name="Picture 6" descr="Test Tubes Holder Clip Ar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5214938"/>
            <a:ext cx="1284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Предмет химии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065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4" descr="Red Arrows Set Right Clip Art"/>
          <p:cNvPicPr preferRelativeResize="0"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1000" y="60721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88" y="142875"/>
            <a:ext cx="8429625" cy="6572250"/>
          </a:xfrm>
          <a:prstGeom prst="roundRect">
            <a:avLst>
              <a:gd name="adj" fmla="val 341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Picture 2" descr="Orange Dress Clip 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48338">
            <a:off x="642938" y="2714625"/>
            <a:ext cx="2232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Women Clothing Jeans With Patterns Clip 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2071688"/>
            <a:ext cx="1485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Men Suit Tie Clip Ar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4714875"/>
            <a:ext cx="28575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Red Wedding Gown Clip Ar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1714500"/>
            <a:ext cx="15430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Maroon Suit Clip Ar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460533">
            <a:off x="2643188" y="1571625"/>
            <a:ext cx="1885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Одежда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rot="322800">
            <a:off x="5592763" y="1203325"/>
            <a:ext cx="2836862" cy="579438"/>
          </a:xfrm>
          <a:prstGeom prst="round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Состав одежды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rot="20859600">
            <a:off x="6397625" y="5203825"/>
            <a:ext cx="1970088" cy="579438"/>
          </a:xfrm>
          <a:prstGeom prst="round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Красители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7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utobusrouge Clip 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2786063"/>
            <a:ext cx="3856038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18417885">
            <a:off x="2111375" y="2841626"/>
            <a:ext cx="484187" cy="1357312"/>
          </a:xfrm>
          <a:prstGeom prst="downArrow">
            <a:avLst>
              <a:gd name="adj1" fmla="val 81447"/>
              <a:gd name="adj2" fmla="val 92913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292" name="Группа 12"/>
          <p:cNvGrpSpPr>
            <a:grpSpLocks/>
          </p:cNvGrpSpPr>
          <p:nvPr/>
        </p:nvGrpSpPr>
        <p:grpSpPr bwMode="auto">
          <a:xfrm>
            <a:off x="942975" y="1428750"/>
            <a:ext cx="2392363" cy="1452563"/>
            <a:chOff x="942608" y="1428736"/>
            <a:chExt cx="2391937" cy="1451914"/>
          </a:xfrm>
        </p:grpSpPr>
        <p:sp>
          <p:nvSpPr>
            <p:cNvPr id="12306" name="Rectangle 14"/>
            <p:cNvSpPr>
              <a:spLocks noChangeArrowheads="1"/>
            </p:cNvSpPr>
            <p:nvPr/>
          </p:nvSpPr>
          <p:spPr bwMode="auto">
            <a:xfrm>
              <a:off x="942608" y="2357430"/>
              <a:ext cx="2391937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cs typeface="Arial" charset="0"/>
                </a:rPr>
                <a:t>Сталь кузова</a:t>
              </a:r>
              <a:endParaRPr lang="en-US" sz="2800">
                <a:cs typeface="Arial" charset="0"/>
              </a:endParaRPr>
            </a:p>
          </p:txBody>
        </p:sp>
        <p:sp>
          <p:nvSpPr>
            <p:cNvPr id="11" name="Стрелка вниз 10"/>
            <p:cNvSpPr/>
            <p:nvPr/>
          </p:nvSpPr>
          <p:spPr>
            <a:xfrm flipV="1">
              <a:off x="1709234" y="1928576"/>
              <a:ext cx="858684" cy="47921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  <a:effectLst>
              <a:outerShdw dist="1016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08" name="Rectangle 14"/>
            <p:cNvSpPr>
              <a:spLocks noChangeArrowheads="1"/>
            </p:cNvSpPr>
            <p:nvPr/>
          </p:nvSpPr>
          <p:spPr bwMode="auto">
            <a:xfrm>
              <a:off x="1637830" y="1428736"/>
              <a:ext cx="1001493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cs typeface="Arial" charset="0"/>
                </a:rPr>
                <a:t>Руда</a:t>
              </a:r>
              <a:endParaRPr lang="en-US" sz="2800">
                <a:cs typeface="Arial" charset="0"/>
              </a:endParaRPr>
            </a:p>
          </p:txBody>
        </p:sp>
      </p:grpSp>
      <p:sp>
        <p:nvSpPr>
          <p:cNvPr id="14" name="Стрелка вниз 13"/>
          <p:cNvSpPr/>
          <p:nvPr/>
        </p:nvSpPr>
        <p:spPr>
          <a:xfrm rot="14465025">
            <a:off x="3756025" y="4076701"/>
            <a:ext cx="484187" cy="1357312"/>
          </a:xfrm>
          <a:prstGeom prst="downArrow">
            <a:avLst>
              <a:gd name="adj1" fmla="val 81447"/>
              <a:gd name="adj2" fmla="val 92913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294" name="Группа 14"/>
          <p:cNvGrpSpPr>
            <a:grpSpLocks/>
          </p:cNvGrpSpPr>
          <p:nvPr/>
        </p:nvGrpSpPr>
        <p:grpSpPr bwMode="auto">
          <a:xfrm>
            <a:off x="1936750" y="4786313"/>
            <a:ext cx="1376363" cy="1452562"/>
            <a:chOff x="1450664" y="1428736"/>
            <a:chExt cx="1375826" cy="1451914"/>
          </a:xfrm>
        </p:grpSpPr>
        <p:sp>
          <p:nvSpPr>
            <p:cNvPr id="12303" name="Rectangle 14"/>
            <p:cNvSpPr>
              <a:spLocks noChangeArrowheads="1"/>
            </p:cNvSpPr>
            <p:nvPr/>
          </p:nvSpPr>
          <p:spPr bwMode="auto">
            <a:xfrm>
              <a:off x="1456148" y="2357430"/>
              <a:ext cx="1364861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cs typeface="Arial" charset="0"/>
                </a:rPr>
                <a:t>Резина</a:t>
              </a:r>
              <a:endParaRPr lang="en-US" sz="2800">
                <a:cs typeface="Arial" charset="0"/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1709326" y="1928575"/>
              <a:ext cx="858502" cy="47921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  <a:effectLst>
              <a:outerShdw dist="1016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05" name="Rectangle 14"/>
            <p:cNvSpPr>
              <a:spLocks noChangeArrowheads="1"/>
            </p:cNvSpPr>
            <p:nvPr/>
          </p:nvSpPr>
          <p:spPr bwMode="auto">
            <a:xfrm>
              <a:off x="1450664" y="1428736"/>
              <a:ext cx="1375826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cs typeface="Arial" charset="0"/>
                </a:rPr>
                <a:t>Колеса</a:t>
              </a:r>
              <a:endParaRPr lang="en-US" sz="2800">
                <a:cs typeface="Arial" charset="0"/>
              </a:endParaRPr>
            </a:p>
          </p:txBody>
        </p:sp>
      </p:grpSp>
      <p:grpSp>
        <p:nvGrpSpPr>
          <p:cNvPr id="12295" name="Группа 18"/>
          <p:cNvGrpSpPr>
            <a:grpSpLocks/>
          </p:cNvGrpSpPr>
          <p:nvPr/>
        </p:nvGrpSpPr>
        <p:grpSpPr bwMode="auto">
          <a:xfrm>
            <a:off x="6627813" y="2357438"/>
            <a:ext cx="1566862" cy="1452562"/>
            <a:chOff x="1354581" y="1428736"/>
            <a:chExt cx="1567994" cy="1451914"/>
          </a:xfrm>
        </p:grpSpPr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1354581" y="2357430"/>
              <a:ext cx="1567994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cs typeface="Arial" charset="0"/>
                </a:rPr>
                <a:t>Топливо</a:t>
              </a:r>
              <a:endParaRPr lang="en-US" sz="2800">
                <a:cs typeface="Arial" charset="0"/>
              </a:endParaRPr>
            </a:p>
          </p:txBody>
        </p:sp>
        <p:sp>
          <p:nvSpPr>
            <p:cNvPr id="21" name="Стрелка вниз 20"/>
            <p:cNvSpPr/>
            <p:nvPr/>
          </p:nvSpPr>
          <p:spPr>
            <a:xfrm flipV="1">
              <a:off x="1710438" y="1928575"/>
              <a:ext cx="856280" cy="47921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  <a:effectLst>
              <a:outerShdw dist="1016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496351" y="1428736"/>
              <a:ext cx="1284454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800">
                  <a:cs typeface="Arial" charset="0"/>
                </a:rPr>
                <a:t>Нефть</a:t>
              </a:r>
              <a:endParaRPr lang="en-US" sz="2800">
                <a:cs typeface="Arial" charset="0"/>
              </a:endParaRPr>
            </a:p>
          </p:txBody>
        </p:sp>
      </p:grpSp>
      <p:sp>
        <p:nvSpPr>
          <p:cNvPr id="23" name="Стрелка вниз 22"/>
          <p:cNvSpPr/>
          <p:nvPr/>
        </p:nvSpPr>
        <p:spPr>
          <a:xfrm rot="4799489" flipH="1">
            <a:off x="6469063" y="3392487"/>
            <a:ext cx="484188" cy="1357313"/>
          </a:xfrm>
          <a:prstGeom prst="downArrow">
            <a:avLst>
              <a:gd name="adj1" fmla="val 81447"/>
              <a:gd name="adj2" fmla="val 92913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Рассуждаем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Дополни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42938" y="1428750"/>
            <a:ext cx="7929562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Вещества - это то……физические тела.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42938" y="2238375"/>
            <a:ext cx="7929562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Вещества … естественные и … 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42938" y="3000375"/>
            <a:ext cx="7929562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Вещества …… свойствами.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42938" y="4500563"/>
            <a:ext cx="7929562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Вещества отличаются по….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302125" y="5429250"/>
            <a:ext cx="33782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Слова для справок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14375" y="3786188"/>
            <a:ext cx="7929563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Вещества …… агрегатное состояние.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Слова для справок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06425" y="1428750"/>
            <a:ext cx="7931150" cy="2246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Состоят, искусственные, физические, газообразное, жидкое, твердое, цвет, запах, вкус, плотность, растворимость, температура кипения, температура плавления, электропроводность.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Превращение веществ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3857625" y="1143000"/>
            <a:ext cx="29638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>
                <a:cs typeface="Arial" charset="0"/>
              </a:rPr>
              <a:t>Испарение воды</a:t>
            </a:r>
            <a:endParaRPr lang="en-US" sz="2800">
              <a:cs typeface="Arial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96888" y="5429250"/>
            <a:ext cx="3838575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Физическое явление?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59325" y="5429250"/>
            <a:ext cx="3887788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Химическое явление?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368" name="Группа 12"/>
          <p:cNvGrpSpPr>
            <a:grpSpLocks/>
          </p:cNvGrpSpPr>
          <p:nvPr/>
        </p:nvGrpSpPr>
        <p:grpSpPr bwMode="auto">
          <a:xfrm>
            <a:off x="714375" y="1500188"/>
            <a:ext cx="3211513" cy="2647950"/>
            <a:chOff x="36877" y="1428736"/>
            <a:chExt cx="3212329" cy="2648195"/>
          </a:xfrm>
        </p:grpSpPr>
        <p:sp>
          <p:nvSpPr>
            <p:cNvPr id="12" name="Облако 11"/>
            <p:cNvSpPr/>
            <p:nvPr/>
          </p:nvSpPr>
          <p:spPr>
            <a:xfrm rot="20852285">
              <a:off x="36877" y="1797637"/>
              <a:ext cx="3212329" cy="2279294"/>
            </a:xfrm>
            <a:prstGeom prst="clou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5373" name="Picture 2" descr="Ice Cube Clip Art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60" y="1428736"/>
              <a:ext cx="1336493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" descr="Ice Cube Clip Art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14414" y="1785926"/>
              <a:ext cx="1336493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2" descr="Ice Cube Clip Art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596" y="2571744"/>
              <a:ext cx="1336493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9" name="Picture 4" descr="Snowman Clip 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2000250"/>
            <a:ext cx="2857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57188" y="142875"/>
            <a:ext cx="8429625" cy="6572250"/>
          </a:xfrm>
          <a:prstGeom prst="roundRect">
            <a:avLst>
              <a:gd name="adj" fmla="val 341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Горение костра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2808288" y="1285875"/>
            <a:ext cx="35274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>
                <a:cs typeface="Arial" charset="0"/>
              </a:rPr>
              <a:t>Есть превращение?</a:t>
            </a:r>
            <a:endParaRPr lang="en-US" sz="2800">
              <a:cs typeface="Arial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96888" y="5429250"/>
            <a:ext cx="3838575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Физическое явление?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59325" y="5429250"/>
            <a:ext cx="3887788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Химическое явление?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Picture 2" descr="Fire 7 Clip 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6163" y="2000250"/>
            <a:ext cx="1971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>
            <a:spLocks noChangeAspect="1"/>
          </p:cNvSpPr>
          <p:nvPr/>
        </p:nvSpPr>
        <p:spPr>
          <a:xfrm>
            <a:off x="5786438" y="1785938"/>
            <a:ext cx="1450975" cy="971550"/>
          </a:xfrm>
          <a:prstGeom prst="wedgeRoundRectCallout">
            <a:avLst>
              <a:gd name="adj1" fmla="val -70027"/>
              <a:gd name="adj2" fmla="val 96917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Зола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Скругленная прямоугольная выноска 9"/>
          <p:cNvSpPr>
            <a:spLocks noChangeAspect="1"/>
          </p:cNvSpPr>
          <p:nvPr/>
        </p:nvSpPr>
        <p:spPr>
          <a:xfrm flipH="1">
            <a:off x="1928813" y="2286000"/>
            <a:ext cx="1450975" cy="971550"/>
          </a:xfrm>
          <a:prstGeom prst="wedgeRoundRectCallout">
            <a:avLst>
              <a:gd name="adj1" fmla="val -91549"/>
              <a:gd name="adj2" fmla="val 102654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Дым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6000750" y="3286125"/>
            <a:ext cx="2490788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>
                <a:cs typeface="Arial" charset="0"/>
              </a:rPr>
              <a:t>Вещества, </a:t>
            </a:r>
          </a:p>
          <a:p>
            <a:pPr algn="ctr" eaLnBrk="0" hangingPunct="0"/>
            <a:r>
              <a:rPr lang="ru-RU" sz="2800">
                <a:cs typeface="Arial" charset="0"/>
              </a:rPr>
              <a:t>входящие </a:t>
            </a:r>
          </a:p>
          <a:p>
            <a:pPr algn="ctr" eaLnBrk="0" hangingPunct="0"/>
            <a:r>
              <a:rPr lang="ru-RU" sz="2800">
                <a:cs typeface="Arial" charset="0"/>
              </a:rPr>
              <a:t>в состав дров</a:t>
            </a:r>
            <a:endParaRPr lang="en-US" sz="2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Выводы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3817938" y="1285875"/>
            <a:ext cx="16303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>
                <a:cs typeface="Arial" charset="0"/>
              </a:rPr>
              <a:t>Явления</a:t>
            </a:r>
            <a:endParaRPr lang="en-US" sz="2800">
              <a:cs typeface="Arial" charset="0"/>
            </a:endParaRPr>
          </a:p>
        </p:txBody>
      </p:sp>
      <p:grpSp>
        <p:nvGrpSpPr>
          <p:cNvPr id="17414" name="Группа 45"/>
          <p:cNvGrpSpPr>
            <a:grpSpLocks/>
          </p:cNvGrpSpPr>
          <p:nvPr/>
        </p:nvGrpSpPr>
        <p:grpSpPr bwMode="auto">
          <a:xfrm>
            <a:off x="4483100" y="1908175"/>
            <a:ext cx="3851275" cy="2055813"/>
            <a:chOff x="2583745" y="2110178"/>
            <a:chExt cx="3852000" cy="2056868"/>
          </a:xfrm>
        </p:grpSpPr>
        <p:sp>
          <p:nvSpPr>
            <p:cNvPr id="45" name="Овал 44"/>
            <p:cNvSpPr/>
            <p:nvPr/>
          </p:nvSpPr>
          <p:spPr>
            <a:xfrm rot="1500000" flipH="1">
              <a:off x="2583745" y="2110178"/>
              <a:ext cx="3852000" cy="20568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432" name="Группа 27"/>
            <p:cNvGrpSpPr>
              <a:grpSpLocks/>
            </p:cNvGrpSpPr>
            <p:nvPr/>
          </p:nvGrpSpPr>
          <p:grpSpPr bwMode="auto">
            <a:xfrm rot="5400000" flipH="1">
              <a:off x="3798481" y="1461331"/>
              <a:ext cx="1422530" cy="3491115"/>
              <a:chOff x="1102825" y="1672850"/>
              <a:chExt cx="1422530" cy="3491115"/>
            </a:xfrm>
          </p:grpSpPr>
          <p:grpSp>
            <p:nvGrpSpPr>
              <p:cNvPr id="17433" name="Group 63"/>
              <p:cNvGrpSpPr>
                <a:grpSpLocks/>
              </p:cNvGrpSpPr>
              <p:nvPr/>
            </p:nvGrpSpPr>
            <p:grpSpPr bwMode="auto">
              <a:xfrm rot="3877067" flipV="1">
                <a:off x="1464503" y="3037860"/>
                <a:ext cx="1744683" cy="377021"/>
                <a:chOff x="2290" y="3030"/>
                <a:chExt cx="1832" cy="408"/>
              </a:xfrm>
            </p:grpSpPr>
            <p:sp>
              <p:nvSpPr>
                <p:cNvPr id="17440" name="Freeform 6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1" name="Freeform 6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34" name="Group 72"/>
              <p:cNvGrpSpPr>
                <a:grpSpLocks/>
              </p:cNvGrpSpPr>
              <p:nvPr/>
            </p:nvGrpSpPr>
            <p:grpSpPr bwMode="auto">
              <a:xfrm>
                <a:off x="1102825" y="1672850"/>
                <a:ext cx="960749" cy="992252"/>
                <a:chOff x="4166" y="1706"/>
                <a:chExt cx="1252" cy="1252"/>
              </a:xfrm>
            </p:grpSpPr>
            <p:sp>
              <p:nvSpPr>
                <p:cNvPr id="17436" name="Oval 73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17437" name="Oval 74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17438" name="Oval 75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17439" name="Oval 76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cs typeface="Arial" charset="0"/>
                  </a:endParaRPr>
                </a:p>
              </p:txBody>
            </p:sp>
          </p:grpSp>
          <p:sp>
            <p:nvSpPr>
              <p:cNvPr id="17435" name="Text Box 77"/>
              <p:cNvSpPr txBox="1">
                <a:spLocks noChangeArrowheads="1"/>
              </p:cNvSpPr>
              <p:nvPr/>
            </p:nvSpPr>
            <p:spPr bwMode="gray">
              <a:xfrm rot="3925970">
                <a:off x="356758" y="3144021"/>
                <a:ext cx="3270447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4400">
                    <a:cs typeface="Arial" charset="0"/>
                  </a:rPr>
                  <a:t>Физические</a:t>
                </a:r>
                <a:endParaRPr lang="en-US" sz="4400">
                  <a:cs typeface="Arial" charset="0"/>
                </a:endParaRPr>
              </a:p>
            </p:txBody>
          </p:sp>
        </p:grpSp>
      </p:grpSp>
      <p:grpSp>
        <p:nvGrpSpPr>
          <p:cNvPr id="17415" name="Группа 46"/>
          <p:cNvGrpSpPr>
            <a:grpSpLocks/>
          </p:cNvGrpSpPr>
          <p:nvPr/>
        </p:nvGrpSpPr>
        <p:grpSpPr bwMode="auto">
          <a:xfrm>
            <a:off x="809625" y="1908175"/>
            <a:ext cx="3851275" cy="2055813"/>
            <a:chOff x="970765" y="1957778"/>
            <a:chExt cx="3852000" cy="2056868"/>
          </a:xfrm>
        </p:grpSpPr>
        <p:sp>
          <p:nvSpPr>
            <p:cNvPr id="44" name="Овал 43"/>
            <p:cNvSpPr/>
            <p:nvPr/>
          </p:nvSpPr>
          <p:spPr>
            <a:xfrm rot="20100000">
              <a:off x="970765" y="1957778"/>
              <a:ext cx="3852000" cy="205686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421" name="Группа 28"/>
            <p:cNvGrpSpPr>
              <a:grpSpLocks/>
            </p:cNvGrpSpPr>
            <p:nvPr/>
          </p:nvGrpSpPr>
          <p:grpSpPr bwMode="auto">
            <a:xfrm rot="-5400000">
              <a:off x="2185502" y="1289694"/>
              <a:ext cx="1422529" cy="3529590"/>
              <a:chOff x="1102825" y="1672850"/>
              <a:chExt cx="1422529" cy="3529590"/>
            </a:xfrm>
          </p:grpSpPr>
          <p:grpSp>
            <p:nvGrpSpPr>
              <p:cNvPr id="17422" name="Group 63"/>
              <p:cNvGrpSpPr>
                <a:grpSpLocks/>
              </p:cNvGrpSpPr>
              <p:nvPr/>
            </p:nvGrpSpPr>
            <p:grpSpPr bwMode="auto">
              <a:xfrm rot="3877067" flipV="1">
                <a:off x="1464502" y="3037859"/>
                <a:ext cx="1744683" cy="377021"/>
                <a:chOff x="2290" y="3030"/>
                <a:chExt cx="1832" cy="408"/>
              </a:xfrm>
            </p:grpSpPr>
            <p:sp>
              <p:nvSpPr>
                <p:cNvPr id="17429" name="Freeform 6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0" name="Freeform 6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23" name="Group 72"/>
              <p:cNvGrpSpPr>
                <a:grpSpLocks/>
              </p:cNvGrpSpPr>
              <p:nvPr/>
            </p:nvGrpSpPr>
            <p:grpSpPr bwMode="auto">
              <a:xfrm>
                <a:off x="1102825" y="1672850"/>
                <a:ext cx="960749" cy="992252"/>
                <a:chOff x="4166" y="1706"/>
                <a:chExt cx="1252" cy="1252"/>
              </a:xfrm>
            </p:grpSpPr>
            <p:sp>
              <p:nvSpPr>
                <p:cNvPr id="17425" name="Oval 73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17426" name="Oval 74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17427" name="Oval 75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17428" name="Oval 76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cs typeface="Arial" charset="0"/>
                  </a:endParaRPr>
                </a:p>
              </p:txBody>
            </p:sp>
          </p:grpSp>
          <p:sp>
            <p:nvSpPr>
              <p:cNvPr id="17424" name="Text Box 77"/>
              <p:cNvSpPr txBox="1">
                <a:spLocks noChangeArrowheads="1"/>
              </p:cNvSpPr>
              <p:nvPr/>
            </p:nvSpPr>
            <p:spPr bwMode="gray">
              <a:xfrm rot="3925970">
                <a:off x="318286" y="3144024"/>
                <a:ext cx="334739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4400">
                    <a:cs typeface="Arial" charset="0"/>
                  </a:rPr>
                  <a:t>Химические</a:t>
                </a:r>
                <a:endParaRPr lang="en-US" sz="4400">
                  <a:cs typeface="Arial" charset="0"/>
                </a:endParaRPr>
              </a:p>
            </p:txBody>
          </p:sp>
        </p:grpSp>
      </p:grpSp>
      <p:grpSp>
        <p:nvGrpSpPr>
          <p:cNvPr id="11" name="Группа 50"/>
          <p:cNvGrpSpPr/>
          <p:nvPr/>
        </p:nvGrpSpPr>
        <p:grpSpPr>
          <a:xfrm>
            <a:off x="2107389" y="4250537"/>
            <a:ext cx="4929222" cy="478342"/>
            <a:chOff x="2071670" y="4250537"/>
            <a:chExt cx="4929222" cy="478342"/>
          </a:xfrm>
          <a:solidFill>
            <a:srgbClr val="00B050"/>
          </a:solidFill>
          <a:effectLst>
            <a:outerShdw dist="114300" dir="2400000" algn="ctr" rotWithShape="0">
              <a:srgbClr val="C00000">
                <a:alpha val="50000"/>
              </a:srgbClr>
            </a:outerShdw>
          </a:effectLst>
        </p:grpSpPr>
        <p:sp>
          <p:nvSpPr>
            <p:cNvPr id="49" name="Стрелка вниз 48"/>
            <p:cNvSpPr/>
            <p:nvPr/>
          </p:nvSpPr>
          <p:spPr>
            <a:xfrm>
              <a:off x="2071670" y="4250537"/>
              <a:ext cx="857256" cy="478342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Стрелка вниз 49"/>
            <p:cNvSpPr/>
            <p:nvPr/>
          </p:nvSpPr>
          <p:spPr>
            <a:xfrm>
              <a:off x="6143636" y="4250537"/>
              <a:ext cx="857256" cy="478342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569913" y="4929188"/>
            <a:ext cx="3535362" cy="18161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Процессы, которые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приводят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 превращению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веществ.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5038725" y="4929188"/>
            <a:ext cx="3535363" cy="18161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Процессы, которые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 приводят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 превращению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веществ.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9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 rot="21300000">
            <a:off x="466725" y="3074988"/>
            <a:ext cx="3852863" cy="2057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dist="101600" dir="2400000" algn="ctr" rotWithShape="0">
              <a:srgbClr val="0066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Вещества, вступающие в химическую реакцию</a:t>
            </a:r>
          </a:p>
        </p:txBody>
      </p:sp>
      <p:sp>
        <p:nvSpPr>
          <p:cNvPr id="15" name="Овал 14"/>
          <p:cNvSpPr/>
          <p:nvPr/>
        </p:nvSpPr>
        <p:spPr>
          <a:xfrm rot="21300000">
            <a:off x="4824413" y="3074988"/>
            <a:ext cx="3852862" cy="2057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dist="101600" dir="2400000" algn="ctr" rotWithShape="0">
              <a:srgbClr val="0066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Вещества, получающиеся в результате химической реакции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Химические реакции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071563" y="1370013"/>
            <a:ext cx="2286000" cy="18716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6600"/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Исходные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Вещества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786438" y="1370013"/>
            <a:ext cx="2286000" cy="18716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6600"/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Продукты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реакции</a:t>
            </a:r>
          </a:p>
        </p:txBody>
      </p:sp>
      <p:grpSp>
        <p:nvGrpSpPr>
          <p:cNvPr id="18441" name="Группа 11"/>
          <p:cNvGrpSpPr>
            <a:grpSpLocks/>
          </p:cNvGrpSpPr>
          <p:nvPr/>
        </p:nvGrpSpPr>
        <p:grpSpPr bwMode="auto">
          <a:xfrm>
            <a:off x="3302000" y="1249363"/>
            <a:ext cx="2540000" cy="1241425"/>
            <a:chOff x="2508221" y="1250141"/>
            <a:chExt cx="2538439" cy="1241425"/>
          </a:xfrm>
        </p:grpSpPr>
        <p:sp>
          <p:nvSpPr>
            <p:cNvPr id="6" name="Freeform 7"/>
            <p:cNvSpPr>
              <a:spLocks/>
            </p:cNvSpPr>
            <p:nvPr/>
          </p:nvSpPr>
          <p:spPr bwMode="gray">
            <a:xfrm>
              <a:off x="2508221" y="1250141"/>
              <a:ext cx="902733" cy="1241425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529"/>
                    <a:invGamma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gray">
            <a:xfrm flipH="1">
              <a:off x="4143928" y="1250141"/>
              <a:ext cx="902732" cy="1241425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3529"/>
                    <a:invGamma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18442" name="Picture 4" descr="Chemistry Explosion Clip 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1850" y="3857625"/>
            <a:ext cx="2400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actory Clip 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428875"/>
            <a:ext cx="2857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Industrial Building Clip 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4357688"/>
            <a:ext cx="2857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Witchlines Skyline With Black Smoke Clip Ar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13573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Industry Smoke Smog Clip Ar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38" y="3571875"/>
            <a:ext cx="27717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57188" y="142875"/>
            <a:ext cx="8429625" cy="6572250"/>
            <a:chOff x="357158" y="142864"/>
            <a:chExt cx="8429684" cy="65722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57158" y="142864"/>
              <a:ext cx="8429684" cy="6572272"/>
            </a:xfrm>
            <a:prstGeom prst="roundRect">
              <a:avLst>
                <a:gd name="adj" fmla="val 3417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F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2" name="Picture 10" descr="Face House Clip Art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42001" y="1485000"/>
              <a:ext cx="4859999" cy="3888000"/>
            </a:xfrm>
            <a:prstGeom prst="roundRect">
              <a:avLst>
                <a:gd name="adj" fmla="val 6512"/>
              </a:avLst>
            </a:prstGeom>
            <a:noFill/>
          </p:spPr>
        </p:pic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Экологический всеобуч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6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Общие выводы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3"/>
          <p:cNvGrpSpPr>
            <a:grpSpLocks/>
          </p:cNvGrpSpPr>
          <p:nvPr/>
        </p:nvGrpSpPr>
        <p:grpSpPr bwMode="auto">
          <a:xfrm>
            <a:off x="607191" y="1214422"/>
            <a:ext cx="7740650" cy="1512000"/>
            <a:chOff x="857224" y="4000503"/>
            <a:chExt cx="7740000" cy="3060001"/>
          </a:xfrm>
          <a:effectLst>
            <a:outerShdw blurRad="50800" dist="50800" dir="5400000" algn="ctr" rotWithShape="0">
              <a:srgbClr val="C00000"/>
            </a:outerShdw>
          </a:effectLst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57224" y="4000503"/>
              <a:ext cx="7740000" cy="3060001"/>
              <a:chOff x="912" y="1008"/>
              <a:chExt cx="4327" cy="1063"/>
            </a:xfrm>
            <a:effectLst>
              <a:outerShdw dist="114300" dir="2400000" algn="ctr" rotWithShape="0">
                <a:schemeClr val="accent6">
                  <a:lumMod val="75000"/>
                  <a:alpha val="50000"/>
                </a:schemeClr>
              </a:outerShdw>
            </a:effectLst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4327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 contourW="12700">
                <a:extrusionClr>
                  <a:schemeClr val="tx2">
                    <a:lumMod val="60000"/>
                    <a:lumOff val="40000"/>
                  </a:schemeClr>
                </a:extrusionClr>
                <a:contourClr>
                  <a:srgbClr val="C00000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628" cy="979"/>
                <a:chOff x="999" y="1092"/>
                <a:chExt cx="628" cy="979"/>
              </a:xfrm>
            </p:grpSpPr>
            <p:sp>
              <p:nvSpPr>
                <p:cNvPr id="11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443" cy="365"/>
                </a:xfrm>
                <a:prstGeom prst="roundRect">
                  <a:avLst>
                    <a:gd name="adj" fmla="val 11921"/>
                  </a:avLst>
                </a:prstGeom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accent6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3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1122" y="1295"/>
                  <a:ext cx="505" cy="77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66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66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gray">
              <a:xfrm>
                <a:off x="1872" y="1149"/>
                <a:ext cx="2928" cy="2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7" name="Прямоугольник 50"/>
            <p:cNvSpPr>
              <a:spLocks noChangeArrowheads="1"/>
            </p:cNvSpPr>
            <p:nvPr/>
          </p:nvSpPr>
          <p:spPr bwMode="auto">
            <a:xfrm>
              <a:off x="2283172" y="4143380"/>
              <a:ext cx="5628737" cy="242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Окружающие нас предметы и объекты состоят из великого множества веществ.</a:t>
              </a:r>
            </a:p>
          </p:txBody>
        </p:sp>
      </p:grpSp>
      <p:grpSp>
        <p:nvGrpSpPr>
          <p:cNvPr id="6" name="Группа 103"/>
          <p:cNvGrpSpPr>
            <a:grpSpLocks/>
          </p:cNvGrpSpPr>
          <p:nvPr/>
        </p:nvGrpSpPr>
        <p:grpSpPr bwMode="auto">
          <a:xfrm>
            <a:off x="607191" y="2865168"/>
            <a:ext cx="7740650" cy="1996721"/>
            <a:chOff x="857224" y="4000503"/>
            <a:chExt cx="7740000" cy="3068637"/>
          </a:xfrm>
          <a:effectLst>
            <a:outerShdw blurRad="50800" dist="50800" dir="5400000" algn="ctr" rotWithShape="0">
              <a:srgbClr val="C00000"/>
            </a:outerShdw>
          </a:effectLst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857224" y="4000503"/>
              <a:ext cx="7740000" cy="3068637"/>
              <a:chOff x="912" y="1008"/>
              <a:chExt cx="4327" cy="1066"/>
            </a:xfrm>
            <a:effectLst>
              <a:outerShdw dist="114300" dir="2400000" algn="ctr" rotWithShape="0">
                <a:schemeClr val="accent6">
                  <a:lumMod val="75000"/>
                  <a:alpha val="50000"/>
                </a:schemeClr>
              </a:outerShdw>
            </a:effectLst>
          </p:grpSpPr>
          <p:sp>
            <p:nvSpPr>
              <p:cNvPr id="18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4327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 contourW="12700">
                <a:extrusionClr>
                  <a:schemeClr val="tx2">
                    <a:lumMod val="60000"/>
                    <a:lumOff val="40000"/>
                  </a:schemeClr>
                </a:extrusionClr>
                <a:contourClr>
                  <a:srgbClr val="C00000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559" cy="982"/>
                <a:chOff x="999" y="1092"/>
                <a:chExt cx="559" cy="982"/>
              </a:xfrm>
            </p:grpSpPr>
            <p:sp>
              <p:nvSpPr>
                <p:cNvPr id="21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443" cy="365"/>
                </a:xfrm>
                <a:prstGeom prst="roundRect">
                  <a:avLst>
                    <a:gd name="adj" fmla="val 11921"/>
                  </a:avLst>
                </a:prstGeom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accent6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2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3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1191" y="1295"/>
                  <a:ext cx="367" cy="77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66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en-US" sz="66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gray">
              <a:xfrm>
                <a:off x="1872" y="1149"/>
                <a:ext cx="2928" cy="2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17" name="Прямоугольник 50"/>
            <p:cNvSpPr>
              <a:spLocks noChangeArrowheads="1"/>
            </p:cNvSpPr>
            <p:nvPr/>
          </p:nvSpPr>
          <p:spPr bwMode="auto">
            <a:xfrm>
              <a:off x="2283172" y="4143380"/>
              <a:ext cx="5628737" cy="241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Человек изучает свойства веществ и химические реакции. Человек познает сущность процессов, протекающих в живых организмах.</a:t>
              </a:r>
            </a:p>
          </p:txBody>
        </p:sp>
      </p:grpSp>
      <p:grpSp>
        <p:nvGrpSpPr>
          <p:cNvPr id="15" name="Группа 103"/>
          <p:cNvGrpSpPr>
            <a:grpSpLocks/>
          </p:cNvGrpSpPr>
          <p:nvPr/>
        </p:nvGrpSpPr>
        <p:grpSpPr bwMode="auto">
          <a:xfrm>
            <a:off x="607191" y="5000636"/>
            <a:ext cx="7740650" cy="1830327"/>
            <a:chOff x="857224" y="4000503"/>
            <a:chExt cx="7740000" cy="3068637"/>
          </a:xfrm>
          <a:effectLst>
            <a:outerShdw blurRad="50800" dist="50800" dir="5400000" algn="ctr" rotWithShape="0">
              <a:srgbClr val="C00000"/>
            </a:outerShdw>
          </a:effectLst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857224" y="4000503"/>
              <a:ext cx="7740000" cy="3068637"/>
              <a:chOff x="912" y="1008"/>
              <a:chExt cx="4327" cy="1066"/>
            </a:xfrm>
            <a:effectLst>
              <a:outerShdw dist="114300" dir="2400000" algn="ctr" rotWithShape="0">
                <a:schemeClr val="accent6">
                  <a:lumMod val="75000"/>
                  <a:alpha val="50000"/>
                </a:schemeClr>
              </a:outerShdw>
            </a:effectLst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gray">
              <a:xfrm>
                <a:off x="912" y="1008"/>
                <a:ext cx="4327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 contourW="12700">
                <a:extrusionClr>
                  <a:schemeClr val="tx2">
                    <a:lumMod val="60000"/>
                    <a:lumOff val="40000"/>
                  </a:schemeClr>
                </a:extrusionClr>
                <a:contourClr>
                  <a:srgbClr val="C00000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9" name="Group 5"/>
              <p:cNvGrpSpPr>
                <a:grpSpLocks/>
              </p:cNvGrpSpPr>
              <p:nvPr/>
            </p:nvGrpSpPr>
            <p:grpSpPr bwMode="auto">
              <a:xfrm>
                <a:off x="999" y="1092"/>
                <a:ext cx="559" cy="982"/>
                <a:chOff x="999" y="1092"/>
                <a:chExt cx="559" cy="982"/>
              </a:xfrm>
            </p:grpSpPr>
            <p:sp>
              <p:nvSpPr>
                <p:cNvPr id="30" name="AutoShape 6"/>
                <p:cNvSpPr>
                  <a:spLocks noChangeArrowheads="1"/>
                </p:cNvSpPr>
                <p:nvPr/>
              </p:nvSpPr>
              <p:spPr bwMode="gray">
                <a:xfrm>
                  <a:off x="999" y="1092"/>
                  <a:ext cx="443" cy="365"/>
                </a:xfrm>
                <a:prstGeom prst="roundRect">
                  <a:avLst>
                    <a:gd name="adj" fmla="val 11921"/>
                  </a:avLst>
                </a:prstGeom>
                <a:gradFill flip="none" rotWithShape="1">
                  <a:gsLst>
                    <a:gs pos="0">
                      <a:schemeClr val="accent6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accent6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accent6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1" name="Freeform 7"/>
                <p:cNvSpPr>
                  <a:spLocks/>
                </p:cNvSpPr>
                <p:nvPr/>
              </p:nvSpPr>
              <p:spPr bwMode="gray">
                <a:xfrm>
                  <a:off x="1047" y="1140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2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1191" y="1295"/>
                  <a:ext cx="367" cy="77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66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66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gray">
              <a:xfrm>
                <a:off x="1872" y="1149"/>
                <a:ext cx="2928" cy="2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26" name="Прямоугольник 50"/>
            <p:cNvSpPr>
              <a:spLocks noChangeArrowheads="1"/>
            </p:cNvSpPr>
            <p:nvPr/>
          </p:nvSpPr>
          <p:spPr bwMode="auto">
            <a:xfrm>
              <a:off x="2283172" y="4143380"/>
              <a:ext cx="5628737" cy="263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Изучая свойства веществ, составляющих неживую природу, человек учится бережно и грамотно ее использовать.</a:t>
              </a:r>
            </a:p>
          </p:txBody>
        </p:sp>
      </p:grpSp>
      <p:pic>
        <p:nvPicPr>
          <p:cNvPr id="20488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ChangeArrowheads="1"/>
          </p:cNvSpPr>
          <p:nvPr/>
        </p:nvSpPr>
        <p:spPr bwMode="gray">
          <a:xfrm flipV="1">
            <a:off x="1692275" y="1143000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Естественные науки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 rot="-720000">
            <a:off x="606425" y="3571875"/>
            <a:ext cx="3714750" cy="5746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114300" dir="3187806" algn="ctr" rotWithShape="0">
              <a:srgbClr val="00B05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Биология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 rot="-720000">
            <a:off x="4224338" y="3951288"/>
            <a:ext cx="3714750" cy="5746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114300" dir="3187806" algn="ctr" rotWithShape="0">
              <a:srgbClr val="00B05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Физика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 rot="-720000">
            <a:off x="519113" y="5522913"/>
            <a:ext cx="3714750" cy="5746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114300" dir="3187806" algn="ctr" rotWithShape="0">
              <a:srgbClr val="00B05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Физ. география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 rot="-720000">
            <a:off x="5019675" y="5237163"/>
            <a:ext cx="3714750" cy="5746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114300" dir="3187806" algn="ctr" rotWithShape="0">
              <a:srgbClr val="00B05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Химия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2" descr="Chemical Science Experience Clip 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5572125"/>
            <a:ext cx="12239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57188" y="142875"/>
            <a:ext cx="8429625" cy="6572250"/>
          </a:xfrm>
          <a:prstGeom prst="roundRect">
            <a:avLst>
              <a:gd name="adj" fmla="val 341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Это интересно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 rot="21300000">
            <a:off x="467157" y="3075036"/>
            <a:ext cx="3852000" cy="2056868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dist="101600" dir="2400000" algn="ctr" rotWithShape="0">
              <a:srgbClr val="0066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растопили кусочек сливочного масла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71563" y="1370013"/>
            <a:ext cx="2286000" cy="18716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6600"/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Для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приготовления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яичницы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013325" y="1857375"/>
            <a:ext cx="3108325" cy="579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Что изменилось?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899150" y="2667000"/>
            <a:ext cx="1336675" cy="579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Тело 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159375" y="3476625"/>
            <a:ext cx="2816225" cy="579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Или вещество?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276850" y="4286250"/>
            <a:ext cx="2581275" cy="579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Как доказать?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gray">
          <a:xfrm>
            <a:off x="6572250" y="928688"/>
            <a:ext cx="2125663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Дом. задание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9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57188" y="142875"/>
            <a:ext cx="8429625" cy="6572250"/>
          </a:xfrm>
          <a:prstGeom prst="roundRect">
            <a:avLst>
              <a:gd name="adj" fmla="val 341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Это интересно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 rot="21300000">
            <a:off x="467157" y="3075036"/>
            <a:ext cx="3852000" cy="2056868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dist="101600" dir="2400000" algn="ctr" rotWithShape="0">
              <a:srgbClr val="0066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71563" y="1370013"/>
            <a:ext cx="2286000" cy="18716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6600"/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Сварили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картошку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013325" y="1857375"/>
            <a:ext cx="3108325" cy="579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Что изменилось?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899150" y="2667000"/>
            <a:ext cx="1336675" cy="579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Тело 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159375" y="3476625"/>
            <a:ext cx="2816225" cy="579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Или вещество?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846638" y="4286250"/>
            <a:ext cx="3443287" cy="10556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На чем основано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ваше заключение?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gray">
          <a:xfrm>
            <a:off x="6572250" y="928688"/>
            <a:ext cx="2125663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Дом. задание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43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57188" y="142875"/>
            <a:ext cx="8429625" cy="6572250"/>
          </a:xfrm>
          <a:prstGeom prst="roundRect">
            <a:avLst>
              <a:gd name="adj" fmla="val 341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Творческое задание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 rot="21300000">
            <a:off x="467157" y="3075036"/>
            <a:ext cx="3852000" cy="2056868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dist="101600" dir="2400000" algn="ctr" rotWithShape="0">
              <a:srgbClr val="0066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71563" y="1370013"/>
            <a:ext cx="2286000" cy="18716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6600"/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Живем в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окружении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химических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веществ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gray">
          <a:xfrm>
            <a:off x="6572250" y="928688"/>
            <a:ext cx="2125663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Дом. задание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3" name="Picture 4" descr="Milk Clip 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14500"/>
            <a:ext cx="1174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" descr="Juice Glass Clip 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3429000"/>
            <a:ext cx="18462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6" descr="Sdagh Clip Ar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2286000"/>
            <a:ext cx="26289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atin typeface="Arial" pitchFamily="34" charset="0"/>
                <a:cs typeface="Arial" pitchFamily="34" charset="0"/>
              </a:rPr>
              <a:t>Физминутка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082675" y="1428750"/>
            <a:ext cx="1657350" cy="579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Задание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928938" y="1428750"/>
            <a:ext cx="5786437" cy="95408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Перечислим названия веществ и физических тел.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357563" y="4919663"/>
            <a:ext cx="244792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Сера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357563" y="2643188"/>
            <a:ext cx="244792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Железо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71500" y="5680075"/>
            <a:ext cx="2447925" cy="52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Кислород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357563" y="4160838"/>
            <a:ext cx="244792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Вода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71500" y="4160838"/>
            <a:ext cx="244792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Сахар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71500" y="2643188"/>
            <a:ext cx="244792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Стакан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357563" y="3402013"/>
            <a:ext cx="244792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Ручка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1500" y="4919663"/>
            <a:ext cx="244792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Мяч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71500" y="3402013"/>
            <a:ext cx="244792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Яблоко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357563" y="5680075"/>
            <a:ext cx="2447925" cy="52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Машина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51700" y="3286125"/>
            <a:ext cx="500063" cy="5000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51700" y="4786313"/>
            <a:ext cx="500063" cy="500062"/>
          </a:xfrm>
          <a:prstGeom prst="rect">
            <a:avLst/>
          </a:prstGeom>
          <a:solidFill>
            <a:srgbClr val="CC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660301">
            <a:off x="6516688" y="2847975"/>
            <a:ext cx="5778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939699" flipH="1">
            <a:off x="7945438" y="4205288"/>
            <a:ext cx="57785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Arial" charset="0"/>
                <a:cs typeface="Arial" charset="0"/>
              </a:rPr>
              <a:t>Ссылки на картинки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7864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http://www.clker.com/clipart-28904.html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штатив с пробирками;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http://www.clker.com/clipart-red-arrows-set-right.html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управляющая кнопка;</a:t>
            </a:r>
            <a:endParaRPr lang="ru-RU" sz="1600" dirty="0" smtClean="0">
              <a:latin typeface="Arial" pitchFamily="34" charset="0"/>
              <a:cs typeface="Arial" pitchFamily="34" charset="0"/>
              <a:hlinkClick r:id="rId4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http://www.clker.com/clipart-3259.html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колба;</a:t>
            </a:r>
            <a:endParaRPr lang="ru-RU" sz="1600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http://www.clker.com/clipart-3190.html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химическая лаборатория;</a:t>
            </a:r>
            <a:endParaRPr lang="ru-RU" sz="1600" dirty="0" smtClean="0">
              <a:latin typeface="Arial" pitchFamily="34" charset="0"/>
              <a:cs typeface="Arial" pitchFamily="34" charset="0"/>
              <a:hlinkClick r:id="rId6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6"/>
              </a:rPr>
              <a:t>http://www.clker.com/clipart-chemistry-explosion.html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химический эксперимент;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7"/>
              </a:rPr>
              <a:t>http://www.clker.com/clipart-1970.html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химическая посуда;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8"/>
              </a:rPr>
              <a:t>http://www.clker.com/clipart-11074.html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горение костра;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9"/>
              </a:rPr>
              <a:t>http://www.clker.com/clipart-autobusrouge.html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красный автобус;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Слайд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0"/>
              </a:rPr>
              <a:t>http://www.clker.com/clipart-orange-dress.html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оранжевое платье;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11"/>
              </a:rPr>
              <a:t>http://www.clker.com/clipart-40425.html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джинсы;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12"/>
              </a:rPr>
              <a:t>http://www.clker.com/clipart-men-suit-tie.html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мужской костюм;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13"/>
              </a:rPr>
              <a:t>http://www.clker.com/clipart-gown.html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красное платье;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Слайд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14"/>
              </a:rPr>
              <a:t>http://www.clker.com/clipart-1773.html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фабрика;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15"/>
              </a:rPr>
              <a:t>http://www.clker.com/clipart-16261.html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индустриальные здания;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16"/>
              </a:rPr>
              <a:t>http://www.clker.com/clipart-16399.html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загрязнение атмосферы;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17"/>
              </a:rPr>
              <a:t>http://www.clker.com/clipart-16362.html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смог;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Слайд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18"/>
              </a:rPr>
              <a:t>http://www.clker.com/clipart-2066.html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сок;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Arial" charset="0"/>
                <a:cs typeface="Arial" charset="0"/>
              </a:rPr>
              <a:t>Ссылки на картинки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357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  <a:cs typeface="Arial" charset="0"/>
                <a:hlinkClick r:id="rId2"/>
              </a:rPr>
              <a:t>http://www.clker.com/clipart-sdagh.html</a:t>
            </a:r>
            <a:r>
              <a:rPr lang="ru-RU" sz="1600" smtClean="0">
                <a:latin typeface="Arial" charset="0"/>
                <a:cs typeface="Arial" charset="0"/>
              </a:rPr>
              <a:t> - приготовление пищи;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Слайд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  <a:cs typeface="Arial" charset="0"/>
                <a:hlinkClick r:id="rId3"/>
              </a:rPr>
              <a:t>http://www.clker.com/clipart-12379.html</a:t>
            </a:r>
            <a:r>
              <a:rPr lang="ru-RU" sz="1600" smtClean="0">
                <a:latin typeface="Arial" charset="0"/>
                <a:cs typeface="Arial" charset="0"/>
              </a:rPr>
              <a:t> - снеговик;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  <a:cs typeface="Arial" charset="0"/>
                <a:hlinkClick r:id="rId4"/>
              </a:rPr>
              <a:t>http://www.clker.com/clipart-3924.html</a:t>
            </a:r>
            <a:r>
              <a:rPr lang="ru-RU" sz="1600" smtClean="0">
                <a:latin typeface="Arial" charset="0"/>
                <a:cs typeface="Arial" charset="0"/>
              </a:rPr>
              <a:t> - кубик льда.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1071563" y="1357313"/>
            <a:ext cx="2852737" cy="1566862"/>
          </a:xfrm>
          <a:prstGeom prst="cloudCallout">
            <a:avLst>
              <a:gd name="adj1" fmla="val 15777"/>
              <a:gd name="adj2" fmla="val 15627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Зачем мне 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надо?</a:t>
            </a:r>
          </a:p>
        </p:txBody>
      </p:sp>
      <p:pic>
        <p:nvPicPr>
          <p:cNvPr id="4099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Girl Face Clip 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98777">
            <a:off x="1357313" y="4143375"/>
            <a:ext cx="2857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714875" y="1143000"/>
            <a:ext cx="2852738" cy="1566863"/>
          </a:xfrm>
          <a:prstGeom prst="cloudCallout">
            <a:avLst>
              <a:gd name="adj1" fmla="val 28751"/>
              <a:gd name="adj2" fmla="val 126396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Как интересно!</a:t>
            </a:r>
          </a:p>
        </p:txBody>
      </p:sp>
      <p:pic>
        <p:nvPicPr>
          <p:cNvPr id="4102" name="Picture 4" descr="Boy Face Cartoon 2 Clip Ar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58072">
            <a:off x="6057900" y="4124325"/>
            <a:ext cx="201771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Слово «химия»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 rot="322800">
            <a:off x="5267325" y="1236663"/>
            <a:ext cx="3489325" cy="511175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Отрицательный смысл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 rot="21277200" flipH="1">
            <a:off x="982663" y="1990725"/>
            <a:ext cx="3538537" cy="511175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Положительный смысл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7" name="Группа 10"/>
          <p:cNvGrpSpPr>
            <a:grpSpLocks/>
          </p:cNvGrpSpPr>
          <p:nvPr/>
        </p:nvGrpSpPr>
        <p:grpSpPr bwMode="auto">
          <a:xfrm>
            <a:off x="627063" y="3143250"/>
            <a:ext cx="7889875" cy="2114550"/>
            <a:chOff x="214282" y="3143248"/>
            <a:chExt cx="7888527" cy="2115008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 flipH="1">
              <a:off x="214282" y="3143248"/>
              <a:ext cx="3888000" cy="9720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101600" dir="3000000" algn="ctr" rotWithShape="0">
                <a:srgbClr val="C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Химические волокна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 flipH="1">
              <a:off x="214282" y="4286256"/>
              <a:ext cx="3888000" cy="9720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101600" dir="3000000" algn="ctr" rotWithShape="0">
                <a:srgbClr val="C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Химические удобрения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 flipH="1">
              <a:off x="4214809" y="3143248"/>
              <a:ext cx="3888000" cy="9720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101600" dir="3000000" algn="ctr" rotWithShape="0">
                <a:srgbClr val="C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Химические моющие средства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 flipH="1">
              <a:off x="4214809" y="4286256"/>
              <a:ext cx="3888000" cy="9720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101600" dir="3000000" algn="ctr" rotWithShape="0">
                <a:srgbClr val="C0000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Химическая технология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8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Слово «химия»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 rot="322800">
            <a:off x="5267325" y="1236663"/>
            <a:ext cx="3489325" cy="511175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Отрицательный смысл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 rot="21277200" flipH="1">
            <a:off x="982663" y="1990725"/>
            <a:ext cx="3538537" cy="511175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Положительный смысл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 flipH="1">
            <a:off x="642910" y="3429000"/>
            <a:ext cx="3888000" cy="57888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Загрязнение воздуха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 flipH="1">
            <a:off x="642910" y="4572008"/>
            <a:ext cx="3888000" cy="105560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Загрязнение водоемов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 flipH="1">
            <a:off x="4643437" y="3429000"/>
            <a:ext cx="3888000" cy="105560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Химические отравления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flipH="1">
            <a:off x="4643438" y="4929198"/>
            <a:ext cx="3888000" cy="57888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miter lim="800000"/>
            <a:headEnd/>
            <a:tailEnd/>
          </a:ln>
          <a:effectLst>
            <a:outerShdw dist="101600" dir="3000000" algn="ctr" rotWithShape="0">
              <a:srgbClr val="C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Загрязнение почвы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3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882650" y="428625"/>
            <a:ext cx="73787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 вещество – много тел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81"/>
          <p:cNvGrpSpPr>
            <a:grpSpLocks/>
          </p:cNvGrpSpPr>
          <p:nvPr/>
        </p:nvGrpSpPr>
        <p:grpSpPr bwMode="auto">
          <a:xfrm>
            <a:off x="1641475" y="1873250"/>
            <a:ext cx="5299075" cy="3111500"/>
            <a:chOff x="1640794" y="1873638"/>
            <a:chExt cx="5299900" cy="3110724"/>
          </a:xfrm>
        </p:grpSpPr>
        <p:grpSp>
          <p:nvGrpSpPr>
            <p:cNvPr id="7201" name="Группа 78"/>
            <p:cNvGrpSpPr>
              <a:grpSpLocks/>
            </p:cNvGrpSpPr>
            <p:nvPr/>
          </p:nvGrpSpPr>
          <p:grpSpPr bwMode="auto">
            <a:xfrm>
              <a:off x="1640794" y="1873638"/>
              <a:ext cx="1728000" cy="3110724"/>
              <a:chOff x="1640794" y="1873638"/>
              <a:chExt cx="1728000" cy="3110724"/>
            </a:xfrm>
          </p:grpSpPr>
          <p:sp>
            <p:nvSpPr>
              <p:cNvPr id="7212" name="AutoShape 4"/>
              <p:cNvSpPr>
                <a:spLocks noChangeArrowheads="1"/>
              </p:cNvSpPr>
              <p:nvPr/>
            </p:nvSpPr>
            <p:spPr bwMode="gray">
              <a:xfrm>
                <a:off x="1640794" y="4409687"/>
                <a:ext cx="1728000" cy="574675"/>
              </a:xfrm>
              <a:prstGeom prst="rect">
                <a:avLst/>
              </a:prstGeom>
              <a:gradFill rotWithShape="1">
                <a:gsLst>
                  <a:gs pos="0">
                    <a:srgbClr val="0035A0"/>
                  </a:gs>
                  <a:gs pos="50000">
                    <a:srgbClr val="0051E6"/>
                  </a:gs>
                  <a:gs pos="100000">
                    <a:srgbClr val="0062FF"/>
                  </a:gs>
                </a:gsLst>
                <a:lin ang="16200000" scaled="1"/>
              </a:gradFill>
              <a:ln w="63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>
                    <a:solidFill>
                      <a:schemeClr val="bg1"/>
                    </a:solidFill>
                    <a:cs typeface="Arial" charset="0"/>
                  </a:rPr>
                  <a:t>Банка</a:t>
                </a:r>
                <a:endParaRPr lang="en-US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grpSp>
            <p:nvGrpSpPr>
              <p:cNvPr id="7213" name="Группа 23"/>
              <p:cNvGrpSpPr>
                <a:grpSpLocks/>
              </p:cNvGrpSpPr>
              <p:nvPr/>
            </p:nvGrpSpPr>
            <p:grpSpPr bwMode="auto">
              <a:xfrm>
                <a:off x="1640794" y="1873638"/>
                <a:ext cx="1728000" cy="2412000"/>
                <a:chOff x="1357290" y="1643050"/>
                <a:chExt cx="1728000" cy="2412000"/>
              </a:xfrm>
            </p:grpSpPr>
            <p:sp>
              <p:nvSpPr>
                <p:cNvPr id="22" name="Скругленный прямоугольник 14"/>
                <p:cNvSpPr/>
                <p:nvPr/>
              </p:nvSpPr>
              <p:spPr>
                <a:xfrm>
                  <a:off x="1357290" y="1643050"/>
                  <a:ext cx="172746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7215" name="Picture 2" descr="C:\Documents and Settings\Admin\Рабочий стол\jar-with-red-lid-md.png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1571604" y="1821645"/>
                  <a:ext cx="1326105" cy="2052000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202" name="Группа 80"/>
            <p:cNvGrpSpPr>
              <a:grpSpLocks/>
            </p:cNvGrpSpPr>
            <p:nvPr/>
          </p:nvGrpSpPr>
          <p:grpSpPr bwMode="auto">
            <a:xfrm>
              <a:off x="5212694" y="1873638"/>
              <a:ext cx="1728000" cy="3110724"/>
              <a:chOff x="5212694" y="1873638"/>
              <a:chExt cx="1728000" cy="3110724"/>
            </a:xfrm>
          </p:grpSpPr>
          <p:sp>
            <p:nvSpPr>
              <p:cNvPr id="7208" name="AutoShape 4"/>
              <p:cNvSpPr>
                <a:spLocks noChangeArrowheads="1"/>
              </p:cNvSpPr>
              <p:nvPr/>
            </p:nvSpPr>
            <p:spPr bwMode="gray">
              <a:xfrm>
                <a:off x="5212694" y="4409687"/>
                <a:ext cx="1728000" cy="574675"/>
              </a:xfrm>
              <a:prstGeom prst="rect">
                <a:avLst/>
              </a:prstGeom>
              <a:gradFill rotWithShape="1">
                <a:gsLst>
                  <a:gs pos="0">
                    <a:srgbClr val="0035A0"/>
                  </a:gs>
                  <a:gs pos="50000">
                    <a:srgbClr val="0051E6"/>
                  </a:gs>
                  <a:gs pos="100000">
                    <a:srgbClr val="0062FF"/>
                  </a:gs>
                </a:gsLst>
                <a:lin ang="16200000" scaled="1"/>
              </a:gradFill>
              <a:ln w="63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>
                    <a:solidFill>
                      <a:schemeClr val="bg1"/>
                    </a:solidFill>
                    <a:cs typeface="Arial" charset="0"/>
                  </a:rPr>
                  <a:t>Банка  </a:t>
                </a:r>
                <a:endParaRPr lang="en-US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grpSp>
            <p:nvGrpSpPr>
              <p:cNvPr id="7209" name="Группа 25"/>
              <p:cNvGrpSpPr>
                <a:grpSpLocks/>
              </p:cNvGrpSpPr>
              <p:nvPr/>
            </p:nvGrpSpPr>
            <p:grpSpPr bwMode="auto">
              <a:xfrm>
                <a:off x="5212694" y="1873638"/>
                <a:ext cx="1728000" cy="2412000"/>
                <a:chOff x="4929190" y="1643050"/>
                <a:chExt cx="1728000" cy="2412000"/>
              </a:xfrm>
            </p:grpSpPr>
            <p:sp>
              <p:nvSpPr>
                <p:cNvPr id="21" name="Скругленный прямоугольник 14"/>
                <p:cNvSpPr/>
                <p:nvPr/>
              </p:nvSpPr>
              <p:spPr>
                <a:xfrm>
                  <a:off x="4929721" y="1643050"/>
                  <a:ext cx="172746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7211" name="Picture 3" descr="C:\Documents and Settings\Admin\Рабочий стол\jar-with-blue-lid-md.pn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5143504" y="1821645"/>
                  <a:ext cx="1326105" cy="2052000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203" name="Группа 79"/>
            <p:cNvGrpSpPr>
              <a:grpSpLocks/>
            </p:cNvGrpSpPr>
            <p:nvPr/>
          </p:nvGrpSpPr>
          <p:grpSpPr bwMode="auto">
            <a:xfrm>
              <a:off x="3426744" y="1873638"/>
              <a:ext cx="1728000" cy="3110724"/>
              <a:chOff x="3426744" y="1873638"/>
              <a:chExt cx="1728000" cy="3110724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3427010" y="4409830"/>
                <a:ext cx="1727469" cy="574532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Фужер</a:t>
                </a:r>
                <a:r>
                  <a:rPr lang="ru-RU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205" name="Группа 24"/>
              <p:cNvGrpSpPr>
                <a:grpSpLocks/>
              </p:cNvGrpSpPr>
              <p:nvPr/>
            </p:nvGrpSpPr>
            <p:grpSpPr bwMode="auto">
              <a:xfrm>
                <a:off x="3426744" y="1873638"/>
                <a:ext cx="1728000" cy="2412000"/>
                <a:chOff x="3143240" y="1643050"/>
                <a:chExt cx="1728000" cy="2412000"/>
              </a:xfrm>
            </p:grpSpPr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3143506" y="1643050"/>
                  <a:ext cx="172746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7207" name="Picture 5" descr="C:\Documents and Settings\Admin\Рабочий стол\1195427192355627869JicJac_Happy_Hour.svg.med.pn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3354606" y="1938401"/>
                  <a:ext cx="1332000" cy="1818489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1029" name="Picture 5" descr="C:\Documents and Settings\Admin\Рабочий стол\red-go-next-md.png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7850" y="2097088"/>
            <a:ext cx="574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82"/>
          <p:cNvGrpSpPr>
            <a:grpSpLocks/>
          </p:cNvGrpSpPr>
          <p:nvPr/>
        </p:nvGrpSpPr>
        <p:grpSpPr bwMode="auto">
          <a:xfrm>
            <a:off x="1643063" y="1857375"/>
            <a:ext cx="5300662" cy="3111500"/>
            <a:chOff x="1500166" y="1714488"/>
            <a:chExt cx="5299900" cy="3110724"/>
          </a:xfrm>
        </p:grpSpPr>
        <p:grpSp>
          <p:nvGrpSpPr>
            <p:cNvPr id="7189" name="Группа 54"/>
            <p:cNvGrpSpPr>
              <a:grpSpLocks/>
            </p:cNvGrpSpPr>
            <p:nvPr/>
          </p:nvGrpSpPr>
          <p:grpSpPr bwMode="auto">
            <a:xfrm>
              <a:off x="3286116" y="1714488"/>
              <a:ext cx="1728000" cy="3110724"/>
              <a:chOff x="3286116" y="1714488"/>
              <a:chExt cx="1728000" cy="3110724"/>
            </a:xfrm>
          </p:grpSpPr>
          <p:sp>
            <p:nvSpPr>
              <p:cNvPr id="93" name="AutoShape 4"/>
              <p:cNvSpPr>
                <a:spLocks noChangeArrowheads="1"/>
              </p:cNvSpPr>
              <p:nvPr/>
            </p:nvSpPr>
            <p:spPr bwMode="gray">
              <a:xfrm>
                <a:off x="3285846" y="4250680"/>
                <a:ext cx="1728540" cy="574532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Колба</a:t>
                </a:r>
                <a:r>
                  <a:rPr lang="ru-RU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Скругленный прямоугольник 14"/>
              <p:cNvSpPr/>
              <p:nvPr/>
            </p:nvSpPr>
            <p:spPr>
              <a:xfrm>
                <a:off x="3285846" y="1714488"/>
                <a:ext cx="1728540" cy="2412398"/>
              </a:xfrm>
              <a:prstGeom prst="rect">
                <a:avLst/>
              </a:prstGeom>
              <a:ln w="38100">
                <a:solidFill>
                  <a:srgbClr val="0066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7200" name="Picture 7" descr="C:\Documents and Settings\Admin\Рабочий стол\Мусор\chemistry-flash-purple-md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502667" y="2126842"/>
                <a:ext cx="1294898" cy="16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90" name="Группа 53"/>
            <p:cNvGrpSpPr>
              <a:grpSpLocks/>
            </p:cNvGrpSpPr>
            <p:nvPr/>
          </p:nvGrpSpPr>
          <p:grpSpPr bwMode="auto">
            <a:xfrm>
              <a:off x="1500166" y="1714488"/>
              <a:ext cx="1728000" cy="3110724"/>
              <a:chOff x="1500166" y="1714488"/>
              <a:chExt cx="1728000" cy="3110724"/>
            </a:xfrm>
          </p:grpSpPr>
          <p:sp>
            <p:nvSpPr>
              <p:cNvPr id="7195" name="AutoShape 4"/>
              <p:cNvSpPr>
                <a:spLocks noChangeArrowheads="1"/>
              </p:cNvSpPr>
              <p:nvPr/>
            </p:nvSpPr>
            <p:spPr bwMode="gray">
              <a:xfrm>
                <a:off x="1500166" y="4250537"/>
                <a:ext cx="1728000" cy="574675"/>
              </a:xfrm>
              <a:prstGeom prst="rect">
                <a:avLst/>
              </a:prstGeom>
              <a:gradFill rotWithShape="1">
                <a:gsLst>
                  <a:gs pos="0">
                    <a:srgbClr val="0035A0"/>
                  </a:gs>
                  <a:gs pos="50000">
                    <a:srgbClr val="0051E6"/>
                  </a:gs>
                  <a:gs pos="100000">
                    <a:srgbClr val="0062FF"/>
                  </a:gs>
                </a:gsLst>
                <a:lin ang="16200000" scaled="1"/>
              </a:gradFill>
              <a:ln w="63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>
                    <a:solidFill>
                      <a:schemeClr val="bg1"/>
                    </a:solidFill>
                    <a:cs typeface="Arial" charset="0"/>
                  </a:rPr>
                  <a:t>Аквариум</a:t>
                </a:r>
                <a:endParaRPr lang="en-US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91" name="Скругленный прямоугольник 14"/>
              <p:cNvSpPr/>
              <p:nvPr/>
            </p:nvSpPr>
            <p:spPr>
              <a:xfrm>
                <a:off x="1500166" y="1714488"/>
                <a:ext cx="1728539" cy="2412398"/>
              </a:xfrm>
              <a:prstGeom prst="rect">
                <a:avLst/>
              </a:prstGeom>
              <a:ln w="38100">
                <a:solidFill>
                  <a:srgbClr val="0066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92" name="Picture 9" descr="C:\Documents and Settings\Admin\Рабочий стол\Мусор\11971234151950210022TomK32_Gold-fish_glas.svg.med.pn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1590640" y="2328698"/>
                <a:ext cx="1547591" cy="1287141"/>
              </a:xfrm>
              <a:prstGeom prst="rect">
                <a:avLst/>
              </a:prstGeom>
              <a:noFill/>
              <a:effectLst>
                <a:outerShdw dist="50800" dir="2400000" algn="ctr" rotWithShape="0">
                  <a:srgbClr val="0066FF">
                    <a:alpha val="50000"/>
                  </a:srgbClr>
                </a:outerShdw>
              </a:effectLst>
            </p:spPr>
          </p:pic>
        </p:grpSp>
        <p:grpSp>
          <p:nvGrpSpPr>
            <p:cNvPr id="7191" name="Группа 55"/>
            <p:cNvGrpSpPr>
              <a:grpSpLocks/>
            </p:cNvGrpSpPr>
            <p:nvPr/>
          </p:nvGrpSpPr>
          <p:grpSpPr bwMode="auto">
            <a:xfrm>
              <a:off x="5072066" y="1714488"/>
              <a:ext cx="1728000" cy="3110724"/>
              <a:chOff x="5072066" y="1714488"/>
              <a:chExt cx="1728000" cy="3110724"/>
            </a:xfrm>
          </p:grpSpPr>
          <p:sp>
            <p:nvSpPr>
              <p:cNvPr id="7192" name="AutoShape 4"/>
              <p:cNvSpPr>
                <a:spLocks noChangeArrowheads="1"/>
              </p:cNvSpPr>
              <p:nvPr/>
            </p:nvSpPr>
            <p:spPr bwMode="gray">
              <a:xfrm>
                <a:off x="5072066" y="4250537"/>
                <a:ext cx="1728000" cy="574675"/>
              </a:xfrm>
              <a:prstGeom prst="rect">
                <a:avLst/>
              </a:prstGeom>
              <a:gradFill rotWithShape="1">
                <a:gsLst>
                  <a:gs pos="0">
                    <a:srgbClr val="0035A0"/>
                  </a:gs>
                  <a:gs pos="50000">
                    <a:srgbClr val="0051E6"/>
                  </a:gs>
                  <a:gs pos="100000">
                    <a:srgbClr val="0062FF"/>
                  </a:gs>
                </a:gsLst>
                <a:lin ang="16200000" scaled="1"/>
              </a:gradFill>
              <a:ln w="63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>
                    <a:solidFill>
                      <a:schemeClr val="bg1"/>
                    </a:solidFill>
                    <a:cs typeface="Arial" charset="0"/>
                  </a:rPr>
                  <a:t>Стакан  </a:t>
                </a:r>
                <a:endParaRPr lang="en-US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88" name="Скругленный прямоугольник 14"/>
              <p:cNvSpPr/>
              <p:nvPr/>
            </p:nvSpPr>
            <p:spPr>
              <a:xfrm>
                <a:off x="5071527" y="1714488"/>
                <a:ext cx="1728539" cy="2412398"/>
              </a:xfrm>
              <a:prstGeom prst="rect">
                <a:avLst/>
              </a:prstGeom>
              <a:ln w="38100">
                <a:solidFill>
                  <a:srgbClr val="0066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7194" name="Picture 8" descr="C:\Documents and Settings\Admin\Рабочий стол\Мусор\11949841641888548339juice_glass_andremarcel._01.svg.med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 t="-4912"/>
              <a:stretch>
                <a:fillRect/>
              </a:stretch>
            </p:blipFill>
            <p:spPr bwMode="auto">
              <a:xfrm>
                <a:off x="5230550" y="2211024"/>
                <a:ext cx="1411033" cy="16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Группа 95"/>
          <p:cNvGrpSpPr>
            <a:grpSpLocks/>
          </p:cNvGrpSpPr>
          <p:nvPr/>
        </p:nvGrpSpPr>
        <p:grpSpPr bwMode="auto">
          <a:xfrm>
            <a:off x="1643063" y="1857375"/>
            <a:ext cx="5426075" cy="3111500"/>
            <a:chOff x="1428728" y="1714488"/>
            <a:chExt cx="5425978" cy="3110724"/>
          </a:xfrm>
        </p:grpSpPr>
        <p:grpSp>
          <p:nvGrpSpPr>
            <p:cNvPr id="7177" name="Группа 65"/>
            <p:cNvGrpSpPr>
              <a:grpSpLocks/>
            </p:cNvGrpSpPr>
            <p:nvPr/>
          </p:nvGrpSpPr>
          <p:grpSpPr bwMode="auto">
            <a:xfrm>
              <a:off x="5000628" y="1714488"/>
              <a:ext cx="1854078" cy="3110724"/>
              <a:chOff x="5000628" y="1714488"/>
              <a:chExt cx="1854078" cy="3110724"/>
            </a:xfrm>
          </p:grpSpPr>
          <p:sp>
            <p:nvSpPr>
              <p:cNvPr id="7186" name="AutoShape 4"/>
              <p:cNvSpPr>
                <a:spLocks noChangeArrowheads="1"/>
              </p:cNvSpPr>
              <p:nvPr/>
            </p:nvSpPr>
            <p:spPr bwMode="gray">
              <a:xfrm>
                <a:off x="5000628" y="4250537"/>
                <a:ext cx="1728000" cy="574675"/>
              </a:xfrm>
              <a:prstGeom prst="rect">
                <a:avLst/>
              </a:prstGeom>
              <a:gradFill rotWithShape="1">
                <a:gsLst>
                  <a:gs pos="0">
                    <a:srgbClr val="0035A0"/>
                  </a:gs>
                  <a:gs pos="50000">
                    <a:srgbClr val="0051E6"/>
                  </a:gs>
                  <a:gs pos="100000">
                    <a:srgbClr val="0062FF"/>
                  </a:gs>
                </a:gsLst>
                <a:lin ang="16200000" scaled="1"/>
              </a:gradFill>
              <a:ln w="63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>
                    <a:solidFill>
                      <a:schemeClr val="bg1"/>
                    </a:solidFill>
                    <a:cs typeface="Arial" charset="0"/>
                  </a:rPr>
                  <a:t>Лупа  </a:t>
                </a:r>
                <a:endParaRPr lang="en-US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07" name="Скругленный прямоугольник 14"/>
              <p:cNvSpPr/>
              <p:nvPr/>
            </p:nvSpPr>
            <p:spPr>
              <a:xfrm>
                <a:off x="5000539" y="1714488"/>
                <a:ext cx="1728756" cy="2412398"/>
              </a:xfrm>
              <a:prstGeom prst="rect">
                <a:avLst/>
              </a:prstGeom>
              <a:ln w="38100">
                <a:solidFill>
                  <a:srgbClr val="0066FF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7188" name="Picture 3" descr="C:\Documents and Settings\Admin\Рабочий стол\search-md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 rot="1108514">
                <a:off x="5126706" y="2178387"/>
                <a:ext cx="1728000" cy="1641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78" name="Группа 64"/>
            <p:cNvGrpSpPr>
              <a:grpSpLocks/>
            </p:cNvGrpSpPr>
            <p:nvPr/>
          </p:nvGrpSpPr>
          <p:grpSpPr bwMode="auto">
            <a:xfrm>
              <a:off x="3214678" y="1714488"/>
              <a:ext cx="1728000" cy="3110724"/>
              <a:chOff x="3214678" y="1714488"/>
              <a:chExt cx="1728000" cy="3110724"/>
            </a:xfrm>
          </p:grpSpPr>
          <p:sp>
            <p:nvSpPr>
              <p:cNvPr id="103" name="AutoShape 4"/>
              <p:cNvSpPr>
                <a:spLocks noChangeArrowheads="1"/>
              </p:cNvSpPr>
              <p:nvPr/>
            </p:nvSpPr>
            <p:spPr bwMode="gray">
              <a:xfrm>
                <a:off x="3214633" y="4250680"/>
                <a:ext cx="1728757" cy="574532"/>
              </a:xfrm>
              <a:prstGeom prst="rect">
                <a:avLst/>
              </a:prstGeom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Лампа</a:t>
                </a:r>
                <a:r>
                  <a:rPr lang="ru-RU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Скругленный прямоугольник 14"/>
              <p:cNvSpPr/>
              <p:nvPr/>
            </p:nvSpPr>
            <p:spPr>
              <a:xfrm>
                <a:off x="3214633" y="1714488"/>
                <a:ext cx="1728757" cy="2412398"/>
              </a:xfrm>
              <a:prstGeom prst="rect">
                <a:avLst/>
              </a:prstGeom>
              <a:ln w="38100">
                <a:solidFill>
                  <a:srgbClr val="0066FF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7185" name="Picture 4" descr="C:\Documents and Settings\Admin\Рабочий стол\11949844971468298061lamp_sergio_luiz_araujo__01.svg.med.pn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3527149" y="2026985"/>
                <a:ext cx="1103058" cy="19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79" name="Группа 63"/>
            <p:cNvGrpSpPr>
              <a:grpSpLocks/>
            </p:cNvGrpSpPr>
            <p:nvPr/>
          </p:nvGrpSpPr>
          <p:grpSpPr bwMode="auto">
            <a:xfrm>
              <a:off x="1428728" y="1714488"/>
              <a:ext cx="1728000" cy="3110724"/>
              <a:chOff x="1428728" y="1714488"/>
              <a:chExt cx="1728000" cy="3110724"/>
            </a:xfrm>
          </p:grpSpPr>
          <p:sp>
            <p:nvSpPr>
              <p:cNvPr id="7180" name="AutoShape 4"/>
              <p:cNvSpPr>
                <a:spLocks noChangeArrowheads="1"/>
              </p:cNvSpPr>
              <p:nvPr/>
            </p:nvSpPr>
            <p:spPr bwMode="gray">
              <a:xfrm>
                <a:off x="1428728" y="4250537"/>
                <a:ext cx="1728000" cy="574675"/>
              </a:xfrm>
              <a:prstGeom prst="rect">
                <a:avLst/>
              </a:prstGeom>
              <a:gradFill rotWithShape="1">
                <a:gsLst>
                  <a:gs pos="0">
                    <a:srgbClr val="0035A0"/>
                  </a:gs>
                  <a:gs pos="50000">
                    <a:srgbClr val="0051E6"/>
                  </a:gs>
                  <a:gs pos="100000">
                    <a:srgbClr val="0062FF"/>
                  </a:gs>
                </a:gsLst>
                <a:lin ang="16200000" scaled="1"/>
              </a:gradFill>
              <a:ln w="63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>
                    <a:solidFill>
                      <a:schemeClr val="bg1"/>
                    </a:solidFill>
                    <a:cs typeface="Arial" charset="0"/>
                  </a:rPr>
                  <a:t>Часы</a:t>
                </a:r>
                <a:endParaRPr lang="en-US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01" name="Скругленный прямоугольник 14"/>
              <p:cNvSpPr/>
              <p:nvPr/>
            </p:nvSpPr>
            <p:spPr>
              <a:xfrm>
                <a:off x="1428728" y="1714488"/>
                <a:ext cx="1728756" cy="2412398"/>
              </a:xfrm>
              <a:prstGeom prst="rect">
                <a:avLst/>
              </a:prstGeom>
              <a:ln w="38100">
                <a:solidFill>
                  <a:srgbClr val="0066FF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7182" name="Picture 2" descr="C:\Documents and Settings\Admin\Рабочий стол\1194984469218270249clessidra_architetto_fra_01.svg.med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1716728" y="2026985"/>
                <a:ext cx="1159380" cy="19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175" name="AutoShape 4"/>
          <p:cNvSpPr>
            <a:spLocks noChangeArrowheads="1"/>
          </p:cNvSpPr>
          <p:nvPr/>
        </p:nvSpPr>
        <p:spPr bwMode="gray">
          <a:xfrm>
            <a:off x="500063" y="5643563"/>
            <a:ext cx="8135937" cy="7207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solidFill>
                  <a:srgbClr val="C00000"/>
                </a:solidFill>
                <a:cs typeface="Arial" charset="0"/>
              </a:rPr>
              <a:t>Каждое тело состоит полностью из стекла или частично.</a:t>
            </a:r>
            <a:endParaRPr lang="en-US" sz="240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7176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882650" y="428625"/>
            <a:ext cx="73787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 вещество – много тел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Documents and Settings\Admin\Рабочий стол\red-go-next-md.png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7850" y="2097088"/>
            <a:ext cx="574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2"/>
          <p:cNvGrpSpPr>
            <a:grpSpLocks/>
          </p:cNvGrpSpPr>
          <p:nvPr/>
        </p:nvGrpSpPr>
        <p:grpSpPr bwMode="auto">
          <a:xfrm>
            <a:off x="1428750" y="1714500"/>
            <a:ext cx="5300663" cy="3111500"/>
            <a:chOff x="1428728" y="1714488"/>
            <a:chExt cx="5299900" cy="3110724"/>
          </a:xfrm>
        </p:grpSpPr>
        <p:grpSp>
          <p:nvGrpSpPr>
            <p:cNvPr id="8231" name="Группа 80"/>
            <p:cNvGrpSpPr>
              <a:grpSpLocks/>
            </p:cNvGrpSpPr>
            <p:nvPr/>
          </p:nvGrpSpPr>
          <p:grpSpPr bwMode="auto">
            <a:xfrm>
              <a:off x="3214678" y="1714488"/>
              <a:ext cx="1728000" cy="3110724"/>
              <a:chOff x="3214678" y="1714488"/>
              <a:chExt cx="1728000" cy="3110724"/>
            </a:xfrm>
          </p:grpSpPr>
          <p:grpSp>
            <p:nvGrpSpPr>
              <p:cNvPr id="8242" name="Группа 64"/>
              <p:cNvGrpSpPr>
                <a:grpSpLocks/>
              </p:cNvGrpSpPr>
              <p:nvPr/>
            </p:nvGrpSpPr>
            <p:grpSpPr bwMode="auto">
              <a:xfrm>
                <a:off x="3214678" y="1714488"/>
                <a:ext cx="1728000" cy="3110724"/>
                <a:chOff x="3214678" y="1714488"/>
                <a:chExt cx="1728000" cy="3110724"/>
              </a:xfrm>
            </p:grpSpPr>
            <p:sp>
              <p:nvSpPr>
                <p:cNvPr id="57" name="AutoShape 4"/>
                <p:cNvSpPr>
                  <a:spLocks noChangeArrowheads="1"/>
                </p:cNvSpPr>
                <p:nvPr/>
              </p:nvSpPr>
              <p:spPr bwMode="gray">
                <a:xfrm>
                  <a:off x="3214409" y="4250680"/>
                  <a:ext cx="1728538" cy="5745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Кольцо</a:t>
                  </a:r>
                  <a:r>
                    <a:rPr lang="ru-RU" sz="2400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Скругленный прямоугольник 14"/>
                <p:cNvSpPr/>
                <p:nvPr/>
              </p:nvSpPr>
              <p:spPr>
                <a:xfrm>
                  <a:off x="3214409" y="1714488"/>
                  <a:ext cx="1728538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43" name="Picture 3" descr="C:\Documents and Settings\Admin\Рабочий стол\12316860852106964535freedo_Wedding_Ring.svg.med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322678" y="2396242"/>
                <a:ext cx="1512000" cy="972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32" name="Группа 81"/>
            <p:cNvGrpSpPr>
              <a:grpSpLocks/>
            </p:cNvGrpSpPr>
            <p:nvPr/>
          </p:nvGrpSpPr>
          <p:grpSpPr bwMode="auto">
            <a:xfrm>
              <a:off x="5000628" y="1714488"/>
              <a:ext cx="1728000" cy="3110724"/>
              <a:chOff x="5000628" y="1714488"/>
              <a:chExt cx="1728000" cy="3110724"/>
            </a:xfrm>
          </p:grpSpPr>
          <p:grpSp>
            <p:nvGrpSpPr>
              <p:cNvPr id="8238" name="Группа 65"/>
              <p:cNvGrpSpPr>
                <a:grpSpLocks/>
              </p:cNvGrpSpPr>
              <p:nvPr/>
            </p:nvGrpSpPr>
            <p:grpSpPr bwMode="auto">
              <a:xfrm>
                <a:off x="5000628" y="1714488"/>
                <a:ext cx="1728000" cy="3110724"/>
                <a:chOff x="5000628" y="1714488"/>
                <a:chExt cx="1728000" cy="3110724"/>
              </a:xfrm>
            </p:grpSpPr>
            <p:sp>
              <p:nvSpPr>
                <p:cNvPr id="8240" name="AutoShape 4"/>
                <p:cNvSpPr>
                  <a:spLocks noChangeArrowheads="1"/>
                </p:cNvSpPr>
                <p:nvPr/>
              </p:nvSpPr>
              <p:spPr bwMode="gray">
                <a:xfrm>
                  <a:off x="50006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Замок  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Скругленный прямоугольник 14"/>
                <p:cNvSpPr/>
                <p:nvPr/>
              </p:nvSpPr>
              <p:spPr>
                <a:xfrm>
                  <a:off x="5000089" y="1714488"/>
                  <a:ext cx="172853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39" name="Picture 11" descr="C:\Documents and Settings\Admin\Рабочий стол\Мусор\1194983714761092458lucchetto_ottone_archite_01.svg.med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252628" y="2000240"/>
                <a:ext cx="1224000" cy="1580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33" name="Группа 79"/>
            <p:cNvGrpSpPr>
              <a:grpSpLocks/>
            </p:cNvGrpSpPr>
            <p:nvPr/>
          </p:nvGrpSpPr>
          <p:grpSpPr bwMode="auto">
            <a:xfrm>
              <a:off x="1428728" y="1714488"/>
              <a:ext cx="1728000" cy="3110724"/>
              <a:chOff x="1428728" y="1714488"/>
              <a:chExt cx="1728000" cy="3110724"/>
            </a:xfrm>
          </p:grpSpPr>
          <p:grpSp>
            <p:nvGrpSpPr>
              <p:cNvPr id="8234" name="Группа 63"/>
              <p:cNvGrpSpPr>
                <a:grpSpLocks/>
              </p:cNvGrpSpPr>
              <p:nvPr/>
            </p:nvGrpSpPr>
            <p:grpSpPr bwMode="auto">
              <a:xfrm>
                <a:off x="1428728" y="1714488"/>
                <a:ext cx="1728000" cy="3110724"/>
                <a:chOff x="1428728" y="1714488"/>
                <a:chExt cx="1728000" cy="3110724"/>
              </a:xfrm>
            </p:grpSpPr>
            <p:sp>
              <p:nvSpPr>
                <p:cNvPr id="8236" name="AutoShape 4"/>
                <p:cNvSpPr>
                  <a:spLocks noChangeArrowheads="1"/>
                </p:cNvSpPr>
                <p:nvPr/>
              </p:nvSpPr>
              <p:spPr bwMode="gray">
                <a:xfrm>
                  <a:off x="14287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Колокол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Скругленный прямоугольник 14"/>
                <p:cNvSpPr/>
                <p:nvPr/>
              </p:nvSpPr>
              <p:spPr>
                <a:xfrm>
                  <a:off x="1428728" y="1714488"/>
                  <a:ext cx="172853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35" name="Picture 12" descr="C:\Documents and Settings\Admin\Рабочий стол\Мусор\1237099802785615674nicubunu_Bell.svg.med.p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608728" y="2220285"/>
                <a:ext cx="1368000" cy="1395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Группа 83"/>
          <p:cNvGrpSpPr>
            <a:grpSpLocks/>
          </p:cNvGrpSpPr>
          <p:nvPr/>
        </p:nvGrpSpPr>
        <p:grpSpPr bwMode="auto">
          <a:xfrm>
            <a:off x="1428750" y="1714500"/>
            <a:ext cx="5316538" cy="3111500"/>
            <a:chOff x="1428728" y="1714488"/>
            <a:chExt cx="5316787" cy="3110724"/>
          </a:xfrm>
        </p:grpSpPr>
        <p:grpSp>
          <p:nvGrpSpPr>
            <p:cNvPr id="8216" name="Группа 41"/>
            <p:cNvGrpSpPr>
              <a:grpSpLocks/>
            </p:cNvGrpSpPr>
            <p:nvPr/>
          </p:nvGrpSpPr>
          <p:grpSpPr bwMode="auto">
            <a:xfrm>
              <a:off x="3223122" y="1714488"/>
              <a:ext cx="1728000" cy="3110724"/>
              <a:chOff x="3223122" y="1714488"/>
              <a:chExt cx="1728000" cy="3110724"/>
            </a:xfrm>
          </p:grpSpPr>
          <p:grpSp>
            <p:nvGrpSpPr>
              <p:cNvPr id="8227" name="Группа 64"/>
              <p:cNvGrpSpPr>
                <a:grpSpLocks/>
              </p:cNvGrpSpPr>
              <p:nvPr/>
            </p:nvGrpSpPr>
            <p:grpSpPr bwMode="auto">
              <a:xfrm>
                <a:off x="3223122" y="1714488"/>
                <a:ext cx="1728000" cy="3110724"/>
                <a:chOff x="3214678" y="1714488"/>
                <a:chExt cx="1728000" cy="3110724"/>
              </a:xfrm>
            </p:grpSpPr>
            <p:sp>
              <p:nvSpPr>
                <p:cNvPr id="98" name="AutoShape 4"/>
                <p:cNvSpPr>
                  <a:spLocks noChangeArrowheads="1"/>
                </p:cNvSpPr>
                <p:nvPr/>
              </p:nvSpPr>
              <p:spPr bwMode="gray">
                <a:xfrm>
                  <a:off x="3214243" y="4250680"/>
                  <a:ext cx="1728869" cy="5745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Труба</a:t>
                  </a:r>
                  <a:r>
                    <a:rPr lang="ru-RU" sz="2400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Скругленный прямоугольник 14"/>
                <p:cNvSpPr/>
                <p:nvPr/>
              </p:nvSpPr>
              <p:spPr>
                <a:xfrm>
                  <a:off x="3214243" y="1714488"/>
                  <a:ext cx="172886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28" name="Picture 2" descr="C:\Documents and Settings\Admin\Рабочий стол\11949866582142581929french_horn_ganson.svg.med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267173" y="2343364"/>
                <a:ext cx="1623011" cy="11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17" name="Группа 42"/>
            <p:cNvGrpSpPr>
              <a:grpSpLocks/>
            </p:cNvGrpSpPr>
            <p:nvPr/>
          </p:nvGrpSpPr>
          <p:grpSpPr bwMode="auto">
            <a:xfrm>
              <a:off x="5017515" y="1714488"/>
              <a:ext cx="1728000" cy="3110724"/>
              <a:chOff x="5017515" y="1714488"/>
              <a:chExt cx="1728000" cy="3110724"/>
            </a:xfrm>
          </p:grpSpPr>
          <p:grpSp>
            <p:nvGrpSpPr>
              <p:cNvPr id="8223" name="Группа 65"/>
              <p:cNvGrpSpPr>
                <a:grpSpLocks/>
              </p:cNvGrpSpPr>
              <p:nvPr/>
            </p:nvGrpSpPr>
            <p:grpSpPr bwMode="auto">
              <a:xfrm>
                <a:off x="5017515" y="1714488"/>
                <a:ext cx="1728000" cy="3110724"/>
                <a:chOff x="5000628" y="1714488"/>
                <a:chExt cx="1728000" cy="3110724"/>
              </a:xfrm>
            </p:grpSpPr>
            <p:sp>
              <p:nvSpPr>
                <p:cNvPr id="8225" name="AutoShape 4"/>
                <p:cNvSpPr>
                  <a:spLocks noChangeArrowheads="1"/>
                </p:cNvSpPr>
                <p:nvPr/>
              </p:nvSpPr>
              <p:spPr bwMode="gray">
                <a:xfrm>
                  <a:off x="50006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Кубок  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95" name="Скругленный прямоугольник 14"/>
                <p:cNvSpPr/>
                <p:nvPr/>
              </p:nvSpPr>
              <p:spPr>
                <a:xfrm>
                  <a:off x="5001347" y="1714488"/>
                  <a:ext cx="1727281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24" name="Picture 5" descr="C:\Documents and Settings\Admin\Рабочий стол\1298268524507354096Trophy.svg.med.pn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5036347" y="1857364"/>
                <a:ext cx="1690336" cy="21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18" name="Группа 40"/>
            <p:cNvGrpSpPr>
              <a:grpSpLocks/>
            </p:cNvGrpSpPr>
            <p:nvPr/>
          </p:nvGrpSpPr>
          <p:grpSpPr bwMode="auto">
            <a:xfrm>
              <a:off x="1428728" y="1714488"/>
              <a:ext cx="1728000" cy="3110724"/>
              <a:chOff x="1428728" y="1714488"/>
              <a:chExt cx="1728000" cy="3110724"/>
            </a:xfrm>
          </p:grpSpPr>
          <p:grpSp>
            <p:nvGrpSpPr>
              <p:cNvPr id="8219" name="Группа 63"/>
              <p:cNvGrpSpPr>
                <a:grpSpLocks/>
              </p:cNvGrpSpPr>
              <p:nvPr/>
            </p:nvGrpSpPr>
            <p:grpSpPr bwMode="auto">
              <a:xfrm>
                <a:off x="1428728" y="1714488"/>
                <a:ext cx="1728000" cy="3110724"/>
                <a:chOff x="1428728" y="1714488"/>
                <a:chExt cx="1728000" cy="3110724"/>
              </a:xfrm>
            </p:grpSpPr>
            <p:sp>
              <p:nvSpPr>
                <p:cNvPr id="8221" name="AutoShape 4"/>
                <p:cNvSpPr>
                  <a:spLocks noChangeArrowheads="1"/>
                </p:cNvSpPr>
                <p:nvPr/>
              </p:nvSpPr>
              <p:spPr bwMode="gray">
                <a:xfrm>
                  <a:off x="14287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Монеты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91" name="Скругленный прямоугольник 14"/>
                <p:cNvSpPr/>
                <p:nvPr/>
              </p:nvSpPr>
              <p:spPr>
                <a:xfrm>
                  <a:off x="1428728" y="1714488"/>
                  <a:ext cx="1727281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20" name="Picture 6" descr="C:\Documents and Settings\Admin\Рабочий стол\1195425990911699381ArtFavor_Money_stack_of_coins.svg.med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590728" y="2313394"/>
                <a:ext cx="1404000" cy="1211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" name="Группа 99"/>
          <p:cNvGrpSpPr>
            <a:grpSpLocks/>
          </p:cNvGrpSpPr>
          <p:nvPr/>
        </p:nvGrpSpPr>
        <p:grpSpPr bwMode="auto">
          <a:xfrm>
            <a:off x="1428750" y="1714500"/>
            <a:ext cx="5308600" cy="3111500"/>
            <a:chOff x="1428728" y="1714488"/>
            <a:chExt cx="5308343" cy="3110724"/>
          </a:xfrm>
        </p:grpSpPr>
        <p:grpSp>
          <p:nvGrpSpPr>
            <p:cNvPr id="8201" name="Группа 47"/>
            <p:cNvGrpSpPr>
              <a:grpSpLocks/>
            </p:cNvGrpSpPr>
            <p:nvPr/>
          </p:nvGrpSpPr>
          <p:grpSpPr bwMode="auto">
            <a:xfrm>
              <a:off x="1428728" y="1714488"/>
              <a:ext cx="1728000" cy="3110724"/>
              <a:chOff x="1428728" y="1714488"/>
              <a:chExt cx="1728000" cy="3110724"/>
            </a:xfrm>
          </p:grpSpPr>
          <p:grpSp>
            <p:nvGrpSpPr>
              <p:cNvPr id="8212" name="Группа 63"/>
              <p:cNvGrpSpPr>
                <a:grpSpLocks/>
              </p:cNvGrpSpPr>
              <p:nvPr/>
            </p:nvGrpSpPr>
            <p:grpSpPr bwMode="auto">
              <a:xfrm>
                <a:off x="1428728" y="1714488"/>
                <a:ext cx="1728000" cy="3110724"/>
                <a:chOff x="1428728" y="1714488"/>
                <a:chExt cx="1728000" cy="3110724"/>
              </a:xfrm>
            </p:grpSpPr>
            <p:sp>
              <p:nvSpPr>
                <p:cNvPr id="8214" name="AutoShape 4"/>
                <p:cNvSpPr>
                  <a:spLocks noChangeArrowheads="1"/>
                </p:cNvSpPr>
                <p:nvPr/>
              </p:nvSpPr>
              <p:spPr bwMode="gray">
                <a:xfrm>
                  <a:off x="14287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Корона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115" name="Скругленный прямоугольник 14"/>
                <p:cNvSpPr/>
                <p:nvPr/>
              </p:nvSpPr>
              <p:spPr>
                <a:xfrm>
                  <a:off x="1428728" y="1714488"/>
                  <a:ext cx="1728704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13" name="Picture 4" descr="C:\Documents and Settings\Admin\Рабочий стол\12199886922028689060crown.svg.med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1446728" y="2421998"/>
                <a:ext cx="1692000" cy="902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02" name="Группа 48"/>
            <p:cNvGrpSpPr>
              <a:grpSpLocks/>
            </p:cNvGrpSpPr>
            <p:nvPr/>
          </p:nvGrpSpPr>
          <p:grpSpPr bwMode="auto">
            <a:xfrm>
              <a:off x="3223122" y="1714488"/>
              <a:ext cx="1728000" cy="3110724"/>
              <a:chOff x="3223122" y="1714488"/>
              <a:chExt cx="1728000" cy="3110724"/>
            </a:xfrm>
          </p:grpSpPr>
          <p:grpSp>
            <p:nvGrpSpPr>
              <p:cNvPr id="8208" name="Группа 64"/>
              <p:cNvGrpSpPr>
                <a:grpSpLocks/>
              </p:cNvGrpSpPr>
              <p:nvPr/>
            </p:nvGrpSpPr>
            <p:grpSpPr bwMode="auto">
              <a:xfrm>
                <a:off x="3223122" y="1714488"/>
                <a:ext cx="1728000" cy="3110724"/>
                <a:chOff x="3214678" y="1714488"/>
                <a:chExt cx="1728000" cy="3110724"/>
              </a:xfrm>
            </p:grpSpPr>
            <p:sp>
              <p:nvSpPr>
                <p:cNvPr id="110" name="AutoShape 4"/>
                <p:cNvSpPr>
                  <a:spLocks noChangeArrowheads="1"/>
                </p:cNvSpPr>
                <p:nvPr/>
              </p:nvSpPr>
              <p:spPr bwMode="gray">
                <a:xfrm>
                  <a:off x="3214072" y="4250680"/>
                  <a:ext cx="1728704" cy="5745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Ножницы</a:t>
                  </a:r>
                  <a:r>
                    <a:rPr lang="ru-RU" sz="2400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Скругленный прямоугольник 14"/>
                <p:cNvSpPr/>
                <p:nvPr/>
              </p:nvSpPr>
              <p:spPr>
                <a:xfrm>
                  <a:off x="3214072" y="1714488"/>
                  <a:ext cx="1728704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09" name="Picture 10" descr="C:\Documents and Settings\Admin\Рабочий стол\Мусор\12247845911693553444schoolfreeware_Scissors.svg.med.pn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3331122" y="2035959"/>
                <a:ext cx="1512000" cy="1674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03" name="Группа 49"/>
            <p:cNvGrpSpPr>
              <a:grpSpLocks/>
            </p:cNvGrpSpPr>
            <p:nvPr/>
          </p:nvGrpSpPr>
          <p:grpSpPr bwMode="auto">
            <a:xfrm>
              <a:off x="5009071" y="1714488"/>
              <a:ext cx="1728000" cy="3110724"/>
              <a:chOff x="5009071" y="1714488"/>
              <a:chExt cx="1728000" cy="3110724"/>
            </a:xfrm>
          </p:grpSpPr>
          <p:grpSp>
            <p:nvGrpSpPr>
              <p:cNvPr id="8204" name="Группа 65"/>
              <p:cNvGrpSpPr>
                <a:grpSpLocks/>
              </p:cNvGrpSpPr>
              <p:nvPr/>
            </p:nvGrpSpPr>
            <p:grpSpPr bwMode="auto">
              <a:xfrm>
                <a:off x="5009071" y="1714488"/>
                <a:ext cx="1728000" cy="3110724"/>
                <a:chOff x="5000628" y="1714488"/>
                <a:chExt cx="1728000" cy="3110724"/>
              </a:xfrm>
            </p:grpSpPr>
            <p:sp>
              <p:nvSpPr>
                <p:cNvPr id="8206" name="AutoShape 4"/>
                <p:cNvSpPr>
                  <a:spLocks noChangeArrowheads="1"/>
                </p:cNvSpPr>
                <p:nvPr/>
              </p:nvSpPr>
              <p:spPr bwMode="gray">
                <a:xfrm>
                  <a:off x="50006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Цепочка  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107" name="Скругленный прямоугольник 14"/>
                <p:cNvSpPr/>
                <p:nvPr/>
              </p:nvSpPr>
              <p:spPr>
                <a:xfrm>
                  <a:off x="4999925" y="1714488"/>
                  <a:ext cx="1728703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05" name="Picture 14" descr="C:\Documents and Settings\Admin\Рабочий стол\Мусор\11949864351257141895gold_chain_of_round_lin_01.svg.med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5009071" y="2043949"/>
                <a:ext cx="1728000" cy="1658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199" name="AutoShape 4"/>
          <p:cNvSpPr>
            <a:spLocks noChangeArrowheads="1"/>
          </p:cNvSpPr>
          <p:nvPr/>
        </p:nvSpPr>
        <p:spPr bwMode="gray">
          <a:xfrm>
            <a:off x="500063" y="5643563"/>
            <a:ext cx="8135937" cy="7207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solidFill>
                  <a:srgbClr val="C00000"/>
                </a:solidFill>
                <a:cs typeface="Arial" charset="0"/>
              </a:rPr>
              <a:t>Каждое тело состоит полностью из металла или частично.</a:t>
            </a:r>
            <a:endParaRPr lang="en-US" sz="240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8200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882650" y="428625"/>
            <a:ext cx="73787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 вещество – много тел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Documents and Settings\Admin\Рабочий стол\red-go-next-md.png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7850" y="2097088"/>
            <a:ext cx="574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500063" y="5643563"/>
            <a:ext cx="8135937" cy="7207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solidFill>
                  <a:srgbClr val="C00000"/>
                </a:solidFill>
                <a:cs typeface="Arial" charset="0"/>
              </a:rPr>
              <a:t>Каждое тело состоит полностью из пластмассы </a:t>
            </a:r>
          </a:p>
          <a:p>
            <a:pPr algn="ctr" eaLnBrk="0" hangingPunct="0"/>
            <a:r>
              <a:rPr lang="ru-RU" sz="2400">
                <a:solidFill>
                  <a:srgbClr val="C00000"/>
                </a:solidFill>
                <a:cs typeface="Arial" charset="0"/>
              </a:rPr>
              <a:t>или частично.</a:t>
            </a:r>
            <a:endParaRPr lang="en-US" sz="2400">
              <a:solidFill>
                <a:srgbClr val="C00000"/>
              </a:solidFill>
              <a:cs typeface="Arial" charset="0"/>
            </a:endParaRPr>
          </a:p>
        </p:txBody>
      </p:sp>
      <p:grpSp>
        <p:nvGrpSpPr>
          <p:cNvPr id="2" name="Группа 65"/>
          <p:cNvGrpSpPr>
            <a:grpSpLocks/>
          </p:cNvGrpSpPr>
          <p:nvPr/>
        </p:nvGrpSpPr>
        <p:grpSpPr bwMode="auto">
          <a:xfrm>
            <a:off x="1428750" y="1714500"/>
            <a:ext cx="5300663" cy="3111500"/>
            <a:chOff x="1428728" y="1714488"/>
            <a:chExt cx="5299900" cy="3110724"/>
          </a:xfrm>
        </p:grpSpPr>
        <p:grpSp>
          <p:nvGrpSpPr>
            <p:cNvPr id="9255" name="Группа 63"/>
            <p:cNvGrpSpPr>
              <a:grpSpLocks/>
            </p:cNvGrpSpPr>
            <p:nvPr/>
          </p:nvGrpSpPr>
          <p:grpSpPr bwMode="auto">
            <a:xfrm>
              <a:off x="1428728" y="1714488"/>
              <a:ext cx="1728000" cy="3110724"/>
              <a:chOff x="1428728" y="1714488"/>
              <a:chExt cx="1728000" cy="3110724"/>
            </a:xfrm>
          </p:grpSpPr>
          <p:grpSp>
            <p:nvGrpSpPr>
              <p:cNvPr id="9266" name="Группа 63"/>
              <p:cNvGrpSpPr>
                <a:grpSpLocks/>
              </p:cNvGrpSpPr>
              <p:nvPr/>
            </p:nvGrpSpPr>
            <p:grpSpPr bwMode="auto">
              <a:xfrm>
                <a:off x="1428728" y="1714488"/>
                <a:ext cx="1728000" cy="3110724"/>
                <a:chOff x="1428728" y="1714488"/>
                <a:chExt cx="1728000" cy="3110724"/>
              </a:xfrm>
            </p:grpSpPr>
            <p:sp>
              <p:nvSpPr>
                <p:cNvPr id="9268" name="AutoShape 4"/>
                <p:cNvSpPr>
                  <a:spLocks noChangeArrowheads="1"/>
                </p:cNvSpPr>
                <p:nvPr/>
              </p:nvSpPr>
              <p:spPr bwMode="gray">
                <a:xfrm>
                  <a:off x="14287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Ведро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Скругленный прямоугольник 14"/>
                <p:cNvSpPr/>
                <p:nvPr/>
              </p:nvSpPr>
              <p:spPr>
                <a:xfrm>
                  <a:off x="1428728" y="1714488"/>
                  <a:ext cx="172853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67" name="Picture 2" descr="C:\Documents and Settings\Admin\Рабочий стол\pail-bucket-md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590728" y="2307329"/>
                <a:ext cx="1404000" cy="1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56" name="Группа 64"/>
            <p:cNvGrpSpPr>
              <a:grpSpLocks/>
            </p:cNvGrpSpPr>
            <p:nvPr/>
          </p:nvGrpSpPr>
          <p:grpSpPr bwMode="auto">
            <a:xfrm>
              <a:off x="5000628" y="1714488"/>
              <a:ext cx="1728000" cy="3110724"/>
              <a:chOff x="5000628" y="1714488"/>
              <a:chExt cx="1728000" cy="3110724"/>
            </a:xfrm>
          </p:grpSpPr>
          <p:grpSp>
            <p:nvGrpSpPr>
              <p:cNvPr id="9262" name="Группа 65"/>
              <p:cNvGrpSpPr>
                <a:grpSpLocks/>
              </p:cNvGrpSpPr>
              <p:nvPr/>
            </p:nvGrpSpPr>
            <p:grpSpPr bwMode="auto">
              <a:xfrm>
                <a:off x="5000628" y="1714488"/>
                <a:ext cx="1728000" cy="3110724"/>
                <a:chOff x="5000628" y="1714488"/>
                <a:chExt cx="1728000" cy="3110724"/>
              </a:xfrm>
            </p:grpSpPr>
            <p:sp>
              <p:nvSpPr>
                <p:cNvPr id="9264" name="AutoShape 4"/>
                <p:cNvSpPr>
                  <a:spLocks noChangeArrowheads="1"/>
                </p:cNvSpPr>
                <p:nvPr/>
              </p:nvSpPr>
              <p:spPr bwMode="gray">
                <a:xfrm>
                  <a:off x="50006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Игрушки  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Скругленный прямоугольник 14"/>
                <p:cNvSpPr/>
                <p:nvPr/>
              </p:nvSpPr>
              <p:spPr>
                <a:xfrm>
                  <a:off x="5000089" y="1714488"/>
                  <a:ext cx="172853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63" name="Picture 3" descr="C:\Documents and Settings\Admin\Рабочий стол\1197103980603314298addon_bucket_and_spade.svg.med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144628" y="2128096"/>
                <a:ext cx="1440000" cy="1734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57" name="Группа 62"/>
            <p:cNvGrpSpPr>
              <a:grpSpLocks/>
            </p:cNvGrpSpPr>
            <p:nvPr/>
          </p:nvGrpSpPr>
          <p:grpSpPr bwMode="auto">
            <a:xfrm>
              <a:off x="3214678" y="1714488"/>
              <a:ext cx="1728000" cy="3110724"/>
              <a:chOff x="3214678" y="1714488"/>
              <a:chExt cx="1728000" cy="3110724"/>
            </a:xfrm>
          </p:grpSpPr>
          <p:grpSp>
            <p:nvGrpSpPr>
              <p:cNvPr id="9258" name="Группа 64"/>
              <p:cNvGrpSpPr>
                <a:grpSpLocks/>
              </p:cNvGrpSpPr>
              <p:nvPr/>
            </p:nvGrpSpPr>
            <p:grpSpPr bwMode="auto">
              <a:xfrm>
                <a:off x="3214678" y="1714488"/>
                <a:ext cx="1728000" cy="3110724"/>
                <a:chOff x="3214678" y="1714488"/>
                <a:chExt cx="1728000" cy="3110724"/>
              </a:xfrm>
            </p:grpSpPr>
            <p:sp>
              <p:nvSpPr>
                <p:cNvPr id="57" name="AutoShape 4"/>
                <p:cNvSpPr>
                  <a:spLocks noChangeArrowheads="1"/>
                </p:cNvSpPr>
                <p:nvPr/>
              </p:nvSpPr>
              <p:spPr bwMode="gray">
                <a:xfrm>
                  <a:off x="3214409" y="4250680"/>
                  <a:ext cx="1728538" cy="5745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Весы</a:t>
                  </a:r>
                  <a:r>
                    <a:rPr lang="ru-RU" sz="2400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Скругленный прямоугольник 14"/>
                <p:cNvSpPr/>
                <p:nvPr/>
              </p:nvSpPr>
              <p:spPr>
                <a:xfrm>
                  <a:off x="3214409" y="1714488"/>
                  <a:ext cx="1728538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59" name="Picture 4" descr="C:\Documents and Settings\Admin\Рабочий стол\12316857481156954714rg1024_kitchen_scales.svg.med.p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358678" y="2126203"/>
                <a:ext cx="1440000" cy="1737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Группа 66"/>
          <p:cNvGrpSpPr>
            <a:grpSpLocks/>
          </p:cNvGrpSpPr>
          <p:nvPr/>
        </p:nvGrpSpPr>
        <p:grpSpPr bwMode="auto">
          <a:xfrm>
            <a:off x="1428750" y="1714500"/>
            <a:ext cx="5407025" cy="3111500"/>
            <a:chOff x="1428728" y="1714488"/>
            <a:chExt cx="5407338" cy="3110724"/>
          </a:xfrm>
        </p:grpSpPr>
        <p:grpSp>
          <p:nvGrpSpPr>
            <p:cNvPr id="9240" name="Группа 53"/>
            <p:cNvGrpSpPr>
              <a:grpSpLocks/>
            </p:cNvGrpSpPr>
            <p:nvPr/>
          </p:nvGrpSpPr>
          <p:grpSpPr bwMode="auto">
            <a:xfrm>
              <a:off x="3214678" y="1714488"/>
              <a:ext cx="1911595" cy="3110724"/>
              <a:chOff x="3214678" y="1714488"/>
              <a:chExt cx="1911595" cy="3110724"/>
            </a:xfrm>
          </p:grpSpPr>
          <p:grpSp>
            <p:nvGrpSpPr>
              <p:cNvPr id="9251" name="Группа 64"/>
              <p:cNvGrpSpPr>
                <a:grpSpLocks/>
              </p:cNvGrpSpPr>
              <p:nvPr/>
            </p:nvGrpSpPr>
            <p:grpSpPr bwMode="auto">
              <a:xfrm>
                <a:off x="3214678" y="1714488"/>
                <a:ext cx="1728000" cy="3110724"/>
                <a:chOff x="3214678" y="1714488"/>
                <a:chExt cx="1728000" cy="3110724"/>
              </a:xfrm>
            </p:grpSpPr>
            <p:sp>
              <p:nvSpPr>
                <p:cNvPr id="84" name="AutoShape 4"/>
                <p:cNvSpPr>
                  <a:spLocks noChangeArrowheads="1"/>
                </p:cNvSpPr>
                <p:nvPr/>
              </p:nvSpPr>
              <p:spPr bwMode="gray">
                <a:xfrm>
                  <a:off x="3214769" y="4250680"/>
                  <a:ext cx="1727300" cy="5745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Щетка</a:t>
                  </a:r>
                  <a:r>
                    <a:rPr lang="ru-RU" sz="2400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" name="Скругленный прямоугольник 14"/>
                <p:cNvSpPr/>
                <p:nvPr/>
              </p:nvSpPr>
              <p:spPr>
                <a:xfrm>
                  <a:off x="3214769" y="1714488"/>
                  <a:ext cx="1727300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52" name="Picture 2" descr="C:\Documents and Settings\Admin\Рабочий стол\1194985030578652702toothbrush_and_paste_ganson.svg.med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 rot="-2296542">
                <a:off x="3290273" y="2474179"/>
                <a:ext cx="1836000" cy="88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41" name="Группа 50"/>
            <p:cNvGrpSpPr>
              <a:grpSpLocks/>
            </p:cNvGrpSpPr>
            <p:nvPr/>
          </p:nvGrpSpPr>
          <p:grpSpPr bwMode="auto">
            <a:xfrm>
              <a:off x="1428728" y="1714488"/>
              <a:ext cx="1728000" cy="3110724"/>
              <a:chOff x="1428728" y="1714488"/>
              <a:chExt cx="1728000" cy="3110724"/>
            </a:xfrm>
          </p:grpSpPr>
          <p:grpSp>
            <p:nvGrpSpPr>
              <p:cNvPr id="9247" name="Группа 63"/>
              <p:cNvGrpSpPr>
                <a:grpSpLocks/>
              </p:cNvGrpSpPr>
              <p:nvPr/>
            </p:nvGrpSpPr>
            <p:grpSpPr bwMode="auto">
              <a:xfrm>
                <a:off x="1428728" y="1714488"/>
                <a:ext cx="1728000" cy="3110724"/>
                <a:chOff x="1428728" y="1714488"/>
                <a:chExt cx="1728000" cy="3110724"/>
              </a:xfrm>
            </p:grpSpPr>
            <p:sp>
              <p:nvSpPr>
                <p:cNvPr id="9249" name="AutoShape 4"/>
                <p:cNvSpPr>
                  <a:spLocks noChangeArrowheads="1"/>
                </p:cNvSpPr>
                <p:nvPr/>
              </p:nvSpPr>
              <p:spPr bwMode="gray">
                <a:xfrm>
                  <a:off x="14287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Горшок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81" name="Скругленный прямоугольник 14"/>
                <p:cNvSpPr/>
                <p:nvPr/>
              </p:nvSpPr>
              <p:spPr>
                <a:xfrm>
                  <a:off x="1428728" y="1714488"/>
                  <a:ext cx="1727300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48" name="Picture 3" descr="C:\Documents and Settings\Admin\Рабочий стол\plant-in-pot-md.pn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1770728" y="1874140"/>
                <a:ext cx="1044000" cy="2000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42" name="Группа 51"/>
            <p:cNvGrpSpPr>
              <a:grpSpLocks/>
            </p:cNvGrpSpPr>
            <p:nvPr/>
          </p:nvGrpSpPr>
          <p:grpSpPr bwMode="auto">
            <a:xfrm>
              <a:off x="5000628" y="1714488"/>
              <a:ext cx="1835438" cy="3110724"/>
              <a:chOff x="5000628" y="1714488"/>
              <a:chExt cx="1835438" cy="3110724"/>
            </a:xfrm>
          </p:grpSpPr>
          <p:grpSp>
            <p:nvGrpSpPr>
              <p:cNvPr id="9243" name="Группа 65"/>
              <p:cNvGrpSpPr>
                <a:grpSpLocks/>
              </p:cNvGrpSpPr>
              <p:nvPr/>
            </p:nvGrpSpPr>
            <p:grpSpPr bwMode="auto">
              <a:xfrm>
                <a:off x="5000628" y="1714488"/>
                <a:ext cx="1728000" cy="3110724"/>
                <a:chOff x="5000628" y="1714488"/>
                <a:chExt cx="1728000" cy="3110724"/>
              </a:xfrm>
            </p:grpSpPr>
            <p:sp>
              <p:nvSpPr>
                <p:cNvPr id="9245" name="AutoShape 4"/>
                <p:cNvSpPr>
                  <a:spLocks noChangeArrowheads="1"/>
                </p:cNvSpPr>
                <p:nvPr/>
              </p:nvSpPr>
              <p:spPr bwMode="gray">
                <a:xfrm>
                  <a:off x="50006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Портфель  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76" name="Скругленный прямоугольник 14"/>
                <p:cNvSpPr/>
                <p:nvPr/>
              </p:nvSpPr>
              <p:spPr>
                <a:xfrm>
                  <a:off x="5000810" y="1714488"/>
                  <a:ext cx="1727300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44" name="Picture 4" descr="C:\Documents and Settings\Admin\Рабочий стол\briefcase-md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072066" y="2285992"/>
                <a:ext cx="1764000" cy="12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" name="Группа 85"/>
          <p:cNvGrpSpPr>
            <a:grpSpLocks/>
          </p:cNvGrpSpPr>
          <p:nvPr/>
        </p:nvGrpSpPr>
        <p:grpSpPr bwMode="auto">
          <a:xfrm>
            <a:off x="1428750" y="1714500"/>
            <a:ext cx="5300663" cy="3111500"/>
            <a:chOff x="1428728" y="1714488"/>
            <a:chExt cx="5299900" cy="3110724"/>
          </a:xfrm>
        </p:grpSpPr>
        <p:grpSp>
          <p:nvGrpSpPr>
            <p:cNvPr id="9225" name="Группа 62"/>
            <p:cNvGrpSpPr>
              <a:grpSpLocks/>
            </p:cNvGrpSpPr>
            <p:nvPr/>
          </p:nvGrpSpPr>
          <p:grpSpPr bwMode="auto">
            <a:xfrm>
              <a:off x="3214678" y="1714488"/>
              <a:ext cx="1728000" cy="3110724"/>
              <a:chOff x="3214678" y="1714488"/>
              <a:chExt cx="1728000" cy="3110724"/>
            </a:xfrm>
          </p:grpSpPr>
          <p:grpSp>
            <p:nvGrpSpPr>
              <p:cNvPr id="9236" name="Группа 64"/>
              <p:cNvGrpSpPr>
                <a:grpSpLocks/>
              </p:cNvGrpSpPr>
              <p:nvPr/>
            </p:nvGrpSpPr>
            <p:grpSpPr bwMode="auto">
              <a:xfrm>
                <a:off x="3214678" y="1714488"/>
                <a:ext cx="1728000" cy="3110724"/>
                <a:chOff x="3214678" y="1714488"/>
                <a:chExt cx="1728000" cy="3110724"/>
              </a:xfrm>
            </p:grpSpPr>
            <p:sp>
              <p:nvSpPr>
                <p:cNvPr id="118" name="AutoShape 4"/>
                <p:cNvSpPr>
                  <a:spLocks noChangeArrowheads="1"/>
                </p:cNvSpPr>
                <p:nvPr/>
              </p:nvSpPr>
              <p:spPr bwMode="gray">
                <a:xfrm>
                  <a:off x="3214409" y="4250680"/>
                  <a:ext cx="1728538" cy="5745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Корзина</a:t>
                  </a:r>
                  <a:r>
                    <a:rPr lang="ru-RU" sz="2400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Скругленный прямоугольник 14"/>
                <p:cNvSpPr/>
                <p:nvPr/>
              </p:nvSpPr>
              <p:spPr>
                <a:xfrm>
                  <a:off x="3214409" y="1714488"/>
                  <a:ext cx="1728538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37" name="Picture 5" descr="C:\Documents and Settings\Admin\Рабочий стол\11949853531506526982cesto_architetto_frances_01.svg.med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394466" y="2433045"/>
                <a:ext cx="1368425" cy="1300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26" name="Группа 63"/>
            <p:cNvGrpSpPr>
              <a:grpSpLocks/>
            </p:cNvGrpSpPr>
            <p:nvPr/>
          </p:nvGrpSpPr>
          <p:grpSpPr bwMode="auto">
            <a:xfrm>
              <a:off x="1428728" y="1714488"/>
              <a:ext cx="1907438" cy="3110724"/>
              <a:chOff x="1428728" y="1714488"/>
              <a:chExt cx="1907438" cy="3110724"/>
            </a:xfrm>
          </p:grpSpPr>
          <p:grpSp>
            <p:nvGrpSpPr>
              <p:cNvPr id="9232" name="Группа 63"/>
              <p:cNvGrpSpPr>
                <a:grpSpLocks/>
              </p:cNvGrpSpPr>
              <p:nvPr/>
            </p:nvGrpSpPr>
            <p:grpSpPr bwMode="auto">
              <a:xfrm>
                <a:off x="1428728" y="1714488"/>
                <a:ext cx="1728000" cy="3110724"/>
                <a:chOff x="1428728" y="1714488"/>
                <a:chExt cx="1728000" cy="3110724"/>
              </a:xfrm>
            </p:grpSpPr>
            <p:sp>
              <p:nvSpPr>
                <p:cNvPr id="9234" name="AutoShape 4"/>
                <p:cNvSpPr>
                  <a:spLocks noChangeArrowheads="1"/>
                </p:cNvSpPr>
                <p:nvPr/>
              </p:nvSpPr>
              <p:spPr bwMode="gray">
                <a:xfrm>
                  <a:off x="14287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Канистра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112" name="Скругленный прямоугольник 14"/>
                <p:cNvSpPr/>
                <p:nvPr/>
              </p:nvSpPr>
              <p:spPr>
                <a:xfrm>
                  <a:off x="1428728" y="1714488"/>
                  <a:ext cx="172853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33" name="Picture 7" descr="C:\Documents and Settings\Admin\Рабочий стол\1195433841573371478jerrican__tienne_bersac_01.svg.med.pn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1500166" y="2143116"/>
                <a:ext cx="1836000" cy="188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27" name="Группа 64"/>
            <p:cNvGrpSpPr>
              <a:grpSpLocks/>
            </p:cNvGrpSpPr>
            <p:nvPr/>
          </p:nvGrpSpPr>
          <p:grpSpPr bwMode="auto">
            <a:xfrm>
              <a:off x="5000628" y="1714488"/>
              <a:ext cx="1728000" cy="3110724"/>
              <a:chOff x="5000628" y="1714488"/>
              <a:chExt cx="1728000" cy="3110724"/>
            </a:xfrm>
          </p:grpSpPr>
          <p:grpSp>
            <p:nvGrpSpPr>
              <p:cNvPr id="9228" name="Группа 65"/>
              <p:cNvGrpSpPr>
                <a:grpSpLocks/>
              </p:cNvGrpSpPr>
              <p:nvPr/>
            </p:nvGrpSpPr>
            <p:grpSpPr bwMode="auto">
              <a:xfrm>
                <a:off x="5000628" y="1714488"/>
                <a:ext cx="1728000" cy="3110724"/>
                <a:chOff x="5000628" y="1714488"/>
                <a:chExt cx="1728000" cy="3110724"/>
              </a:xfrm>
            </p:grpSpPr>
            <p:sp>
              <p:nvSpPr>
                <p:cNvPr id="9230" name="AutoShape 4"/>
                <p:cNvSpPr>
                  <a:spLocks noChangeArrowheads="1"/>
                </p:cNvSpPr>
                <p:nvPr/>
              </p:nvSpPr>
              <p:spPr bwMode="gray">
                <a:xfrm>
                  <a:off x="5000628" y="4250537"/>
                  <a:ext cx="1728000" cy="574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5A0"/>
                    </a:gs>
                    <a:gs pos="50000">
                      <a:srgbClr val="0051E6"/>
                    </a:gs>
                    <a:gs pos="100000">
                      <a:srgbClr val="0062FF"/>
                    </a:gs>
                  </a:gsLst>
                  <a:lin ang="16200000" scaled="1"/>
                </a:gradFill>
                <a:ln w="63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>
                      <a:solidFill>
                        <a:schemeClr val="bg1"/>
                      </a:solidFill>
                      <a:cs typeface="Arial" charset="0"/>
                    </a:rPr>
                    <a:t>Грузовик  </a:t>
                  </a:r>
                  <a:endParaRPr lang="en-US" sz="240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102" name="Скругленный прямоугольник 14"/>
                <p:cNvSpPr/>
                <p:nvPr/>
              </p:nvSpPr>
              <p:spPr>
                <a:xfrm>
                  <a:off x="5000089" y="1714488"/>
                  <a:ext cx="1728539" cy="2412398"/>
                </a:xfrm>
                <a:prstGeom prst="rect">
                  <a:avLst/>
                </a:prstGeom>
                <a:ln w="38100">
                  <a:solidFill>
                    <a:srgbClr val="0066FF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29" name="Picture 8" descr="C:\Documents and Settings\Admin\Рабочий стол\1194985156292479120truck_jarno_vasamaa_.svg.med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 flipH="1">
                <a:off x="5090628" y="2256419"/>
                <a:ext cx="1548000" cy="1653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9224" name="Picture 2" descr="C:\Documents and Settings\Admin\Рабочий стол\119498563188281957tasto_8_architetto_franc_01.svg.med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313" y="214313"/>
            <a:ext cx="3952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676400" y="214290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>
            <a:outerShdw dist="114300" dir="3187806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Вещества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6425" y="1428750"/>
            <a:ext cx="7931150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Вещества – это то, из чего состоит окружающий нас мир, окружающие нас предметы (физические тела).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430463" y="3929063"/>
            <a:ext cx="4283075" cy="5238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 algn="ctr">
            <a:solidFill>
              <a:srgbClr val="C00000"/>
            </a:solidFill>
            <a:prstDash val="lgDash"/>
            <a:miter lim="800000"/>
            <a:headEnd/>
            <a:tailEnd/>
          </a:ln>
          <a:effectLst>
            <a:outerShdw dist="114300" dir="2400000" algn="ctr" rotWithShape="0">
              <a:srgbClr val="006600">
                <a:alpha val="49804"/>
              </a:srgbClr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Электрический провод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47" name="Группа 19"/>
          <p:cNvGrpSpPr>
            <a:grpSpLocks/>
          </p:cNvGrpSpPr>
          <p:nvPr/>
        </p:nvGrpSpPr>
        <p:grpSpPr bwMode="auto">
          <a:xfrm>
            <a:off x="2611438" y="4448175"/>
            <a:ext cx="3889375" cy="928688"/>
            <a:chOff x="2612070" y="4447862"/>
            <a:chExt cx="3888756" cy="928694"/>
          </a:xfrm>
        </p:grpSpPr>
        <p:cxnSp>
          <p:nvCxnSpPr>
            <p:cNvPr id="10" name="Прямая со стрелкой 9"/>
            <p:cNvCxnSpPr/>
            <p:nvPr/>
          </p:nvCxnSpPr>
          <p:spPr>
            <a:xfrm rot="5100000">
              <a:off x="6000766" y="4876496"/>
              <a:ext cx="928694" cy="7142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5100000">
              <a:off x="2183436" y="4876496"/>
              <a:ext cx="928694" cy="7142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5100000">
              <a:off x="4092101" y="4875702"/>
              <a:ext cx="928694" cy="7301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8" name="Группа 24"/>
          <p:cNvGrpSpPr>
            <a:grpSpLocks/>
          </p:cNvGrpSpPr>
          <p:nvPr/>
        </p:nvGrpSpPr>
        <p:grpSpPr bwMode="auto">
          <a:xfrm>
            <a:off x="668338" y="5394325"/>
            <a:ext cx="7807325" cy="844550"/>
            <a:chOff x="668513" y="5393545"/>
            <a:chExt cx="7806974" cy="844691"/>
          </a:xfrm>
        </p:grpSpPr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3276658" y="5714274"/>
              <a:ext cx="2590684" cy="52396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prstDash val="lgDash"/>
              <a:miter lim="800000"/>
              <a:headEnd/>
              <a:tailEnd/>
            </a:ln>
            <a:effectLst>
              <a:outerShdw dist="114300" dir="2400000" algn="ctr" rotWithShape="0">
                <a:srgbClr val="006600">
                  <a:alpha val="49804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Медный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50" name="Группа 23"/>
            <p:cNvGrpSpPr>
              <a:grpSpLocks/>
            </p:cNvGrpSpPr>
            <p:nvPr/>
          </p:nvGrpSpPr>
          <p:grpSpPr bwMode="auto">
            <a:xfrm>
              <a:off x="668513" y="5393545"/>
              <a:ext cx="7806974" cy="523220"/>
              <a:chOff x="1214414" y="5393545"/>
              <a:chExt cx="7806974" cy="523220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1214414" y="5393545"/>
                <a:ext cx="2592270" cy="523962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C00000"/>
                </a:solidFill>
                <a:prstDash val="lgDash"/>
                <a:miter lim="800000"/>
                <a:headEnd/>
                <a:tailEnd/>
              </a:ln>
              <a:effectLst>
                <a:outerShdw dist="114300" dir="2400000" algn="ctr" rotWithShape="0">
                  <a:srgbClr val="006600">
                    <a:alpha val="49804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Алюминиевый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6429117" y="5393545"/>
                <a:ext cx="2592271" cy="523962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C00000"/>
                </a:solidFill>
                <a:prstDash val="lgDash"/>
                <a:miter lim="800000"/>
                <a:headEnd/>
                <a:tailEnd/>
              </a:ln>
              <a:effectLst>
                <a:outerShdw dist="114300" dir="2400000" algn="ctr" rotWithShape="0">
                  <a:srgbClr val="006600">
                    <a:alpha val="49804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Серебряный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569</Words>
  <Application>Microsoft Office PowerPoint</Application>
  <PresentationFormat>Экран (4:3)</PresentationFormat>
  <Paragraphs>193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Предмет химии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Ссылки на картинки</vt:lpstr>
      <vt:lpstr>Ссылки на картинки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химии</dc:title>
  <dc:creator>Политова Светлана Викторовна.</dc:creator>
  <cp:lastModifiedBy>Admin</cp:lastModifiedBy>
  <cp:revision>30</cp:revision>
  <dcterms:created xsi:type="dcterms:W3CDTF">2012-09-02T09:36:35Z</dcterms:created>
  <dcterms:modified xsi:type="dcterms:W3CDTF">2015-09-04T18:17:34Z</dcterms:modified>
</cp:coreProperties>
</file>